
<file path=[Content_Types].xml><?xml version="1.0" encoding="utf-8"?>
<Types xmlns="http://schemas.openxmlformats.org/package/2006/content-types">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ink/ink3.xml" ContentType="application/inkml+xml"/>
  <Override PartName="/ppt/ink/ink4.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366" r:id="rId5"/>
    <p:sldId id="368" r:id="rId6"/>
    <p:sldId id="369" r:id="rId7"/>
    <p:sldId id="298" r:id="rId8"/>
    <p:sldId id="370" r:id="rId9"/>
    <p:sldId id="316" r:id="rId10"/>
    <p:sldId id="318" r:id="rId11"/>
    <p:sldId id="317" r:id="rId12"/>
    <p:sldId id="319" r:id="rId13"/>
    <p:sldId id="320" r:id="rId14"/>
    <p:sldId id="339" r:id="rId15"/>
    <p:sldId id="329" r:id="rId16"/>
    <p:sldId id="321" r:id="rId17"/>
    <p:sldId id="330" r:id="rId18"/>
    <p:sldId id="331" r:id="rId19"/>
    <p:sldId id="332" r:id="rId20"/>
    <p:sldId id="334" r:id="rId21"/>
    <p:sldId id="335" r:id="rId22"/>
    <p:sldId id="336" r:id="rId23"/>
    <p:sldId id="337" r:id="rId24"/>
    <p:sldId id="338" r:id="rId25"/>
    <p:sldId id="322" r:id="rId26"/>
    <p:sldId id="341" r:id="rId27"/>
    <p:sldId id="340" r:id="rId28"/>
    <p:sldId id="355" r:id="rId29"/>
    <p:sldId id="342" r:id="rId30"/>
    <p:sldId id="343" r:id="rId31"/>
    <p:sldId id="345" r:id="rId32"/>
    <p:sldId id="346" r:id="rId33"/>
    <p:sldId id="363" r:id="rId34"/>
    <p:sldId id="347" r:id="rId35"/>
    <p:sldId id="362" r:id="rId36"/>
    <p:sldId id="356" r:id="rId37"/>
    <p:sldId id="357" r:id="rId38"/>
    <p:sldId id="358" r:id="rId39"/>
    <p:sldId id="359" r:id="rId40"/>
    <p:sldId id="360" r:id="rId41"/>
    <p:sldId id="36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77F893-4F8F-3522-812A-96B4A807FBE0}" name="Castro Rivera, Cristina" initials="CC" userId="S::ccastrorivera@cff.org::e1164d20-905f-4e91-993f-9de7c97cd3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2167"/>
    <a:srgbClr val="003264"/>
    <a:srgbClr val="F9F9FA"/>
    <a:srgbClr val="FBC303"/>
    <a:srgbClr val="00A47E"/>
    <a:srgbClr val="26B0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0"/>
    <p:restoredTop sz="94521"/>
  </p:normalViewPr>
  <p:slideViewPr>
    <p:cSldViewPr snapToGrid="0">
      <p:cViewPr varScale="1">
        <p:scale>
          <a:sx n="59" d="100"/>
          <a:sy n="59" d="100"/>
        </p:scale>
        <p:origin x="670" y="5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36" d="100"/>
          <a:sy n="136" d="100"/>
        </p:scale>
        <p:origin x="438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 forton" userId="2b1ffb0dd98b2a05" providerId="LiveId" clId="{6EB688B1-D71A-410D-87A2-2C8327E41F9A}"/>
    <pc:docChg chg="undo redo custSel modSld">
      <pc:chgData name="julian forton" userId="2b1ffb0dd98b2a05" providerId="LiveId" clId="{6EB688B1-D71A-410D-87A2-2C8327E41F9A}" dt="2026-10-05T10:05:45.090" v="131" actId="1076"/>
      <pc:docMkLst>
        <pc:docMk/>
      </pc:docMkLst>
      <pc:sldChg chg="modSp mod">
        <pc:chgData name="julian forton" userId="2b1ffb0dd98b2a05" providerId="LiveId" clId="{6EB688B1-D71A-410D-87A2-2C8327E41F9A}" dt="2026-10-05T10:03:24.059" v="50" actId="255"/>
        <pc:sldMkLst>
          <pc:docMk/>
          <pc:sldMk cId="3163711343" sldId="298"/>
        </pc:sldMkLst>
        <pc:spChg chg="mod">
          <ac:chgData name="julian forton" userId="2b1ffb0dd98b2a05" providerId="LiveId" clId="{6EB688B1-D71A-410D-87A2-2C8327E41F9A}" dt="2026-10-05T10:03:24.059" v="50" actId="255"/>
          <ac:spMkLst>
            <pc:docMk/>
            <pc:sldMk cId="3163711343" sldId="298"/>
            <ac:spMk id="4" creationId="{E788873D-DA6E-4E5B-9964-ED9831728580}"/>
          </ac:spMkLst>
        </pc:spChg>
      </pc:sldChg>
      <pc:sldChg chg="modSp mod">
        <pc:chgData name="julian forton" userId="2b1ffb0dd98b2a05" providerId="LiveId" clId="{6EB688B1-D71A-410D-87A2-2C8327E41F9A}" dt="2026-10-05T10:03:47.271" v="128" actId="1037"/>
        <pc:sldMkLst>
          <pc:docMk/>
          <pc:sldMk cId="3942325148" sldId="319"/>
        </pc:sldMkLst>
        <pc:spChg chg="mod">
          <ac:chgData name="julian forton" userId="2b1ffb0dd98b2a05" providerId="LiveId" clId="{6EB688B1-D71A-410D-87A2-2C8327E41F9A}" dt="2026-10-05T10:03:41.098" v="109" actId="1037"/>
          <ac:spMkLst>
            <pc:docMk/>
            <pc:sldMk cId="3942325148" sldId="319"/>
            <ac:spMk id="5" creationId="{DC3B9A19-A121-4CD7-9CFE-5E28842226CA}"/>
          </ac:spMkLst>
        </pc:spChg>
        <pc:spChg chg="mod">
          <ac:chgData name="julian forton" userId="2b1ffb0dd98b2a05" providerId="LiveId" clId="{6EB688B1-D71A-410D-87A2-2C8327E41F9A}" dt="2026-10-05T10:03:41.098" v="109" actId="1037"/>
          <ac:spMkLst>
            <pc:docMk/>
            <pc:sldMk cId="3942325148" sldId="319"/>
            <ac:spMk id="6" creationId="{4E1BF68A-11BD-4126-86FE-FEEA4B2D06F7}"/>
          </ac:spMkLst>
        </pc:spChg>
        <pc:spChg chg="mod">
          <ac:chgData name="julian forton" userId="2b1ffb0dd98b2a05" providerId="LiveId" clId="{6EB688B1-D71A-410D-87A2-2C8327E41F9A}" dt="2026-10-05T10:03:41.098" v="109" actId="1037"/>
          <ac:spMkLst>
            <pc:docMk/>
            <pc:sldMk cId="3942325148" sldId="319"/>
            <ac:spMk id="7" creationId="{5A31EB06-40F7-434C-9A80-FC74554629B2}"/>
          </ac:spMkLst>
        </pc:spChg>
        <pc:spChg chg="mod">
          <ac:chgData name="julian forton" userId="2b1ffb0dd98b2a05" providerId="LiveId" clId="{6EB688B1-D71A-410D-87A2-2C8327E41F9A}" dt="2026-10-05T10:03:41.098" v="109" actId="1037"/>
          <ac:spMkLst>
            <pc:docMk/>
            <pc:sldMk cId="3942325148" sldId="319"/>
            <ac:spMk id="8" creationId="{0A2075FA-4DAD-4BC3-83DC-120B5D95D5D1}"/>
          </ac:spMkLst>
        </pc:spChg>
        <pc:spChg chg="mod">
          <ac:chgData name="julian forton" userId="2b1ffb0dd98b2a05" providerId="LiveId" clId="{6EB688B1-D71A-410D-87A2-2C8327E41F9A}" dt="2026-10-05T10:03:41.098" v="109" actId="1037"/>
          <ac:spMkLst>
            <pc:docMk/>
            <pc:sldMk cId="3942325148" sldId="319"/>
            <ac:spMk id="9" creationId="{CB7EAC1C-FC47-4E1D-987E-448878B322A0}"/>
          </ac:spMkLst>
        </pc:spChg>
        <pc:spChg chg="mod">
          <ac:chgData name="julian forton" userId="2b1ffb0dd98b2a05" providerId="LiveId" clId="{6EB688B1-D71A-410D-87A2-2C8327E41F9A}" dt="2026-10-05T10:03:41.098" v="109" actId="1037"/>
          <ac:spMkLst>
            <pc:docMk/>
            <pc:sldMk cId="3942325148" sldId="319"/>
            <ac:spMk id="10" creationId="{EB48CB75-5545-4D8D-B85C-AD6DBD57FD4F}"/>
          </ac:spMkLst>
        </pc:spChg>
        <pc:spChg chg="mod">
          <ac:chgData name="julian forton" userId="2b1ffb0dd98b2a05" providerId="LiveId" clId="{6EB688B1-D71A-410D-87A2-2C8327E41F9A}" dt="2026-10-05T10:03:41.098" v="109" actId="1037"/>
          <ac:spMkLst>
            <pc:docMk/>
            <pc:sldMk cId="3942325148" sldId="319"/>
            <ac:spMk id="11" creationId="{918C8A28-6DD8-47B5-B71C-34816A67D746}"/>
          </ac:spMkLst>
        </pc:spChg>
        <pc:spChg chg="mod">
          <ac:chgData name="julian forton" userId="2b1ffb0dd98b2a05" providerId="LiveId" clId="{6EB688B1-D71A-410D-87A2-2C8327E41F9A}" dt="2026-10-05T10:03:41.098" v="109" actId="1037"/>
          <ac:spMkLst>
            <pc:docMk/>
            <pc:sldMk cId="3942325148" sldId="319"/>
            <ac:spMk id="12" creationId="{22078E99-74F1-4EF3-81C8-D98B7001B776}"/>
          </ac:spMkLst>
        </pc:spChg>
        <pc:spChg chg="mod">
          <ac:chgData name="julian forton" userId="2b1ffb0dd98b2a05" providerId="LiveId" clId="{6EB688B1-D71A-410D-87A2-2C8327E41F9A}" dt="2026-10-05T10:03:41.098" v="109" actId="1037"/>
          <ac:spMkLst>
            <pc:docMk/>
            <pc:sldMk cId="3942325148" sldId="319"/>
            <ac:spMk id="13" creationId="{B8CDC46D-690D-433E-A828-B1673854CB15}"/>
          </ac:spMkLst>
        </pc:spChg>
        <pc:spChg chg="mod">
          <ac:chgData name="julian forton" userId="2b1ffb0dd98b2a05" providerId="LiveId" clId="{6EB688B1-D71A-410D-87A2-2C8327E41F9A}" dt="2026-10-05T10:03:41.098" v="109" actId="1037"/>
          <ac:spMkLst>
            <pc:docMk/>
            <pc:sldMk cId="3942325148" sldId="319"/>
            <ac:spMk id="14" creationId="{158883AD-B777-4769-8714-3A2A1EB66DFD}"/>
          </ac:spMkLst>
        </pc:spChg>
        <pc:spChg chg="mod">
          <ac:chgData name="julian forton" userId="2b1ffb0dd98b2a05" providerId="LiveId" clId="{6EB688B1-D71A-410D-87A2-2C8327E41F9A}" dt="2026-10-05T10:03:41.098" v="109" actId="1037"/>
          <ac:spMkLst>
            <pc:docMk/>
            <pc:sldMk cId="3942325148" sldId="319"/>
            <ac:spMk id="15" creationId="{368AB6D7-FE7C-4726-AC3E-4C1A53F6B7B2}"/>
          </ac:spMkLst>
        </pc:spChg>
        <pc:spChg chg="mod">
          <ac:chgData name="julian forton" userId="2b1ffb0dd98b2a05" providerId="LiveId" clId="{6EB688B1-D71A-410D-87A2-2C8327E41F9A}" dt="2026-10-05T10:03:41.098" v="109" actId="1037"/>
          <ac:spMkLst>
            <pc:docMk/>
            <pc:sldMk cId="3942325148" sldId="319"/>
            <ac:spMk id="16" creationId="{D9E4DC93-01F3-4CDA-B36C-ADF20910D7CD}"/>
          </ac:spMkLst>
        </pc:spChg>
        <pc:spChg chg="mod">
          <ac:chgData name="julian forton" userId="2b1ffb0dd98b2a05" providerId="LiveId" clId="{6EB688B1-D71A-410D-87A2-2C8327E41F9A}" dt="2026-10-05T10:03:41.098" v="109" actId="1037"/>
          <ac:spMkLst>
            <pc:docMk/>
            <pc:sldMk cId="3942325148" sldId="319"/>
            <ac:spMk id="17" creationId="{43F2BA7D-4821-4000-ACDF-318D8DE8470D}"/>
          </ac:spMkLst>
        </pc:spChg>
        <pc:spChg chg="mod">
          <ac:chgData name="julian forton" userId="2b1ffb0dd98b2a05" providerId="LiveId" clId="{6EB688B1-D71A-410D-87A2-2C8327E41F9A}" dt="2026-10-05T10:03:41.098" v="109" actId="1037"/>
          <ac:spMkLst>
            <pc:docMk/>
            <pc:sldMk cId="3942325148" sldId="319"/>
            <ac:spMk id="18" creationId="{218950B5-8358-495E-AE7C-93D831E76F5B}"/>
          </ac:spMkLst>
        </pc:spChg>
        <pc:spChg chg="mod">
          <ac:chgData name="julian forton" userId="2b1ffb0dd98b2a05" providerId="LiveId" clId="{6EB688B1-D71A-410D-87A2-2C8327E41F9A}" dt="2026-10-05T10:03:41.098" v="109" actId="1037"/>
          <ac:spMkLst>
            <pc:docMk/>
            <pc:sldMk cId="3942325148" sldId="319"/>
            <ac:spMk id="19" creationId="{3A0A785A-8582-47B0-8AAD-F3CF50E30665}"/>
          </ac:spMkLst>
        </pc:spChg>
        <pc:spChg chg="mod">
          <ac:chgData name="julian forton" userId="2b1ffb0dd98b2a05" providerId="LiveId" clId="{6EB688B1-D71A-410D-87A2-2C8327E41F9A}" dt="2026-10-05T10:03:41.098" v="109" actId="1037"/>
          <ac:spMkLst>
            <pc:docMk/>
            <pc:sldMk cId="3942325148" sldId="319"/>
            <ac:spMk id="20" creationId="{2B909D32-E57A-4F07-8611-4630D2C5E9B4}"/>
          </ac:spMkLst>
        </pc:spChg>
        <pc:spChg chg="mod">
          <ac:chgData name="julian forton" userId="2b1ffb0dd98b2a05" providerId="LiveId" clId="{6EB688B1-D71A-410D-87A2-2C8327E41F9A}" dt="2026-10-05T10:03:41.098" v="109" actId="1037"/>
          <ac:spMkLst>
            <pc:docMk/>
            <pc:sldMk cId="3942325148" sldId="319"/>
            <ac:spMk id="21" creationId="{9D089661-1029-4903-95FF-E61090F9F339}"/>
          </ac:spMkLst>
        </pc:spChg>
        <pc:spChg chg="mod">
          <ac:chgData name="julian forton" userId="2b1ffb0dd98b2a05" providerId="LiveId" clId="{6EB688B1-D71A-410D-87A2-2C8327E41F9A}" dt="2026-10-05T10:03:41.098" v="109" actId="1037"/>
          <ac:spMkLst>
            <pc:docMk/>
            <pc:sldMk cId="3942325148" sldId="319"/>
            <ac:spMk id="22" creationId="{F09041AB-F923-4A81-8EB1-2C4623939F71}"/>
          </ac:spMkLst>
        </pc:spChg>
        <pc:spChg chg="mod">
          <ac:chgData name="julian forton" userId="2b1ffb0dd98b2a05" providerId="LiveId" clId="{6EB688B1-D71A-410D-87A2-2C8327E41F9A}" dt="2026-10-05T10:03:41.098" v="109" actId="1037"/>
          <ac:spMkLst>
            <pc:docMk/>
            <pc:sldMk cId="3942325148" sldId="319"/>
            <ac:spMk id="23" creationId="{019C7399-E139-43B4-BC78-3597E978C349}"/>
          </ac:spMkLst>
        </pc:spChg>
        <pc:spChg chg="mod">
          <ac:chgData name="julian forton" userId="2b1ffb0dd98b2a05" providerId="LiveId" clId="{6EB688B1-D71A-410D-87A2-2C8327E41F9A}" dt="2026-10-05T10:03:47.271" v="128" actId="1037"/>
          <ac:spMkLst>
            <pc:docMk/>
            <pc:sldMk cId="3942325148" sldId="319"/>
            <ac:spMk id="24" creationId="{570CBD32-6C4A-4DE1-AC91-5183AB927FF2}"/>
          </ac:spMkLst>
        </pc:spChg>
        <pc:spChg chg="mod">
          <ac:chgData name="julian forton" userId="2b1ffb0dd98b2a05" providerId="LiveId" clId="{6EB688B1-D71A-410D-87A2-2C8327E41F9A}" dt="2026-10-05T10:03:41.098" v="109" actId="1037"/>
          <ac:spMkLst>
            <pc:docMk/>
            <pc:sldMk cId="3942325148" sldId="319"/>
            <ac:spMk id="25" creationId="{3BD68A4A-7E1D-482A-A83C-930649D9599A}"/>
          </ac:spMkLst>
        </pc:spChg>
      </pc:sldChg>
      <pc:sldChg chg="modSp mod">
        <pc:chgData name="julian forton" userId="2b1ffb0dd98b2a05" providerId="LiveId" clId="{6EB688B1-D71A-410D-87A2-2C8327E41F9A}" dt="2026-10-05T10:05:26.578" v="130" actId="255"/>
        <pc:sldMkLst>
          <pc:docMk/>
          <pc:sldMk cId="2892793627" sldId="343"/>
        </pc:sldMkLst>
        <pc:spChg chg="mod">
          <ac:chgData name="julian forton" userId="2b1ffb0dd98b2a05" providerId="LiveId" clId="{6EB688B1-D71A-410D-87A2-2C8327E41F9A}" dt="2026-10-05T10:05:26.578" v="130" actId="255"/>
          <ac:spMkLst>
            <pc:docMk/>
            <pc:sldMk cId="2892793627" sldId="343"/>
            <ac:spMk id="7" creationId="{76DA00A9-F56D-4C72-B782-D3E5F5D5D2B3}"/>
          </ac:spMkLst>
        </pc:spChg>
      </pc:sldChg>
      <pc:sldChg chg="modSp mod">
        <pc:chgData name="julian forton" userId="2b1ffb0dd98b2a05" providerId="LiveId" clId="{6EB688B1-D71A-410D-87A2-2C8327E41F9A}" dt="2026-10-05T10:05:45.090" v="131" actId="1076"/>
        <pc:sldMkLst>
          <pc:docMk/>
          <pc:sldMk cId="2086598469" sldId="345"/>
        </pc:sldMkLst>
        <pc:picChg chg="mod">
          <ac:chgData name="julian forton" userId="2b1ffb0dd98b2a05" providerId="LiveId" clId="{6EB688B1-D71A-410D-87A2-2C8327E41F9A}" dt="2026-10-05T10:05:45.090" v="131" actId="1076"/>
          <ac:picMkLst>
            <pc:docMk/>
            <pc:sldMk cId="2086598469" sldId="345"/>
            <ac:picMk id="26" creationId="{B17AE16B-1525-4763-8CE7-F09063ADEE64}"/>
          </ac:picMkLst>
        </pc:picChg>
      </pc:sldChg>
      <pc:sldChg chg="modSp mod">
        <pc:chgData name="julian forton" userId="2b1ffb0dd98b2a05" providerId="LiveId" clId="{6EB688B1-D71A-410D-87A2-2C8327E41F9A}" dt="2026-10-05T09:59:32.492" v="0" actId="313"/>
        <pc:sldMkLst>
          <pc:docMk/>
          <pc:sldMk cId="3573010831" sldId="366"/>
        </pc:sldMkLst>
        <pc:spChg chg="mod">
          <ac:chgData name="julian forton" userId="2b1ffb0dd98b2a05" providerId="LiveId" clId="{6EB688B1-D71A-410D-87A2-2C8327E41F9A}" dt="2026-10-05T09:59:32.492" v="0" actId="313"/>
          <ac:spMkLst>
            <pc:docMk/>
            <pc:sldMk cId="3573010831" sldId="366"/>
            <ac:spMk id="9" creationId="{6564E41B-7A02-4D3D-8129-4EB5B4B9719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Julian\AppData\Roaming\Microsoft\Excel\Results%20(version%201).xlsb"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755165547322899E-2"/>
          <c:y val="0.10122711026284378"/>
          <c:w val="0.77143757053990913"/>
          <c:h val="0.73630022438709408"/>
        </c:manualLayout>
      </c:layout>
      <c:barChart>
        <c:barDir val="col"/>
        <c:grouping val="clustered"/>
        <c:varyColors val="0"/>
        <c:ser>
          <c:idx val="0"/>
          <c:order val="0"/>
          <c:spPr>
            <a:solidFill>
              <a:schemeClr val="accent1"/>
            </a:solidFill>
            <a:ln>
              <a:noFill/>
            </a:ln>
            <a:effectLst/>
          </c:spPr>
          <c:invertIfNegative val="0"/>
          <c:cat>
            <c:strRef>
              <c:f>Sheet5!$AD$39:$AD$47</c:f>
              <c:strCache>
                <c:ptCount val="9"/>
                <c:pt idx="0">
                  <c:v>P. aeruginosa</c:v>
                </c:pt>
                <c:pt idx="1">
                  <c:v>S. aureus</c:v>
                </c:pt>
                <c:pt idx="2">
                  <c:v>H. influenzae</c:v>
                </c:pt>
                <c:pt idx="3">
                  <c:v>B. cepacia complex</c:v>
                </c:pt>
                <c:pt idx="4">
                  <c:v>S. maltophilia</c:v>
                </c:pt>
                <c:pt idx="5">
                  <c:v>A. baumanii</c:v>
                </c:pt>
                <c:pt idx="6">
                  <c:v>NTM</c:v>
                </c:pt>
                <c:pt idx="7">
                  <c:v> MRSA </c:v>
                </c:pt>
                <c:pt idx="8">
                  <c:v>klebsilla</c:v>
                </c:pt>
              </c:strCache>
            </c:strRef>
          </c:cat>
          <c:val>
            <c:numRef>
              <c:f>Sheet5!$AE$39:$AE$47</c:f>
              <c:numCache>
                <c:formatCode>General</c:formatCode>
                <c:ptCount val="9"/>
              </c:numCache>
            </c:numRef>
          </c:val>
          <c:extLst>
            <c:ext xmlns:c16="http://schemas.microsoft.com/office/drawing/2014/chart" uri="{C3380CC4-5D6E-409C-BE32-E72D297353CC}">
              <c16:uniqueId val="{00000000-9BEC-4229-A475-965E2D4F0A78}"/>
            </c:ext>
          </c:extLst>
        </c:ser>
        <c:ser>
          <c:idx val="1"/>
          <c:order val="1"/>
          <c:spPr>
            <a:solidFill>
              <a:srgbClr val="002060"/>
            </a:solidFill>
            <a:ln>
              <a:noFill/>
            </a:ln>
            <a:effectLst/>
          </c:spPr>
          <c:invertIfNegative val="0"/>
          <c:cat>
            <c:strRef>
              <c:f>Sheet5!$AD$39:$AD$47</c:f>
              <c:strCache>
                <c:ptCount val="9"/>
                <c:pt idx="0">
                  <c:v>P. aeruginosa</c:v>
                </c:pt>
                <c:pt idx="1">
                  <c:v>S. aureus</c:v>
                </c:pt>
                <c:pt idx="2">
                  <c:v>H. influenzae</c:v>
                </c:pt>
                <c:pt idx="3">
                  <c:v>B. cepacia complex</c:v>
                </c:pt>
                <c:pt idx="4">
                  <c:v>S. maltophilia</c:v>
                </c:pt>
                <c:pt idx="5">
                  <c:v>A. baumanii</c:v>
                </c:pt>
                <c:pt idx="6">
                  <c:v>NTM</c:v>
                </c:pt>
                <c:pt idx="7">
                  <c:v> MRSA </c:v>
                </c:pt>
                <c:pt idx="8">
                  <c:v>klebsilla</c:v>
                </c:pt>
              </c:strCache>
            </c:strRef>
          </c:cat>
          <c:val>
            <c:numRef>
              <c:f>Sheet5!$AF$39:$AF$47</c:f>
              <c:numCache>
                <c:formatCode>General</c:formatCode>
                <c:ptCount val="9"/>
                <c:pt idx="0">
                  <c:v>8</c:v>
                </c:pt>
                <c:pt idx="1">
                  <c:v>15</c:v>
                </c:pt>
                <c:pt idx="2">
                  <c:v>9</c:v>
                </c:pt>
                <c:pt idx="3">
                  <c:v>1</c:v>
                </c:pt>
                <c:pt idx="4">
                  <c:v>1</c:v>
                </c:pt>
                <c:pt idx="5">
                  <c:v>1</c:v>
                </c:pt>
                <c:pt idx="6">
                  <c:v>2</c:v>
                </c:pt>
                <c:pt idx="7">
                  <c:v>2</c:v>
                </c:pt>
                <c:pt idx="8">
                  <c:v>1</c:v>
                </c:pt>
              </c:numCache>
            </c:numRef>
          </c:val>
          <c:extLst>
            <c:ext xmlns:c16="http://schemas.microsoft.com/office/drawing/2014/chart" uri="{C3380CC4-5D6E-409C-BE32-E72D297353CC}">
              <c16:uniqueId val="{00000001-9BEC-4229-A475-965E2D4F0A78}"/>
            </c:ext>
          </c:extLst>
        </c:ser>
        <c:dLbls>
          <c:showLegendKey val="0"/>
          <c:showVal val="0"/>
          <c:showCatName val="0"/>
          <c:showSerName val="0"/>
          <c:showPercent val="0"/>
          <c:showBubbleSize val="0"/>
        </c:dLbls>
        <c:gapWidth val="51"/>
        <c:overlap val="100"/>
        <c:axId val="1898043375"/>
        <c:axId val="1898040879"/>
      </c:barChart>
      <c:catAx>
        <c:axId val="1898043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8040879"/>
        <c:crosses val="autoZero"/>
        <c:auto val="1"/>
        <c:lblAlgn val="ctr"/>
        <c:lblOffset val="100"/>
        <c:noMultiLvlLbl val="0"/>
      </c:catAx>
      <c:valAx>
        <c:axId val="18980408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80433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D66913-0B27-C0FB-3973-47BF87D639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D5AA4DE-8F41-0ADD-1C82-50D784C293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08EACE-FB27-A743-A8C3-81664990BCDB}" type="datetimeFigureOut">
              <a:rPr lang="en-US" smtClean="0"/>
              <a:t>10/5/2026</a:t>
            </a:fld>
            <a:endParaRPr lang="en-US"/>
          </a:p>
        </p:txBody>
      </p:sp>
      <p:sp>
        <p:nvSpPr>
          <p:cNvPr id="4" name="Footer Placeholder 3">
            <a:extLst>
              <a:ext uri="{FF2B5EF4-FFF2-40B4-BE49-F238E27FC236}">
                <a16:creationId xmlns:a16="http://schemas.microsoft.com/office/drawing/2014/main" id="{01D10237-1681-A0A1-3B08-DE9E6D76FAE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ED7616-BF01-5808-8B35-45434F33F7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F54535-D0C8-D44E-BCFF-7AE58B515413}" type="slidenum">
              <a:rPr lang="en-US" smtClean="0"/>
              <a:t>‹#›</a:t>
            </a:fld>
            <a:endParaRPr lang="en-US"/>
          </a:p>
        </p:txBody>
      </p:sp>
    </p:spTree>
    <p:extLst>
      <p:ext uri="{BB962C8B-B14F-4D97-AF65-F5344CB8AC3E}">
        <p14:creationId xmlns:p14="http://schemas.microsoft.com/office/powerpoint/2010/main" val="285083908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09:14:08.481"/>
    </inkml:context>
    <inkml:brush xml:id="br0">
      <inkml:brushProperty name="width" value="0.05" units="cm"/>
      <inkml:brushProperty name="height" value="0.05" units="cm"/>
      <inkml:brushProperty name="color" value="#002060"/>
      <inkml:brushProperty name="ignorePressure" value="1"/>
    </inkml:brush>
  </inkml:definitions>
  <inkml:trace contextRef="#ctx0" brushRef="#br0">0 1</inkml:trace>
  <inkml:trace contextRef="#ctx0" brushRef="#br0" timeOffset="1">23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09:14:08.483"/>
    </inkml:context>
    <inkml:brush xml:id="br0">
      <inkml:brushProperty name="width" value="0.3" units="cm"/>
      <inkml:brushProperty name="height" value="0.6" units="cm"/>
      <inkml:brushProperty name="color" value="#00B44B"/>
      <inkml:brushProperty name="tip" value="rectangle"/>
      <inkml:brushProperty name="rasterOp" value="maskPen"/>
      <inkml:brushProperty name="ignorePressure" value="1"/>
    </inkml:brush>
  </inkml:definitions>
  <inkml:trace contextRef="#ctx0" brushRef="#br0">0 6536,'6'-30,"3"0,1 0,1 1,7-9,-3 6,129-316,-26 65,9-7,-46 97,48-115,-43 111,-50 116,36-69,109-155,-80 132,-16 41,87-137,-89 143,104-163,-165 255,-9 13,2 0,0 0,16-15,112-116,-45 44,-89 100,90-92,7-17,-52 48,-53 69,-1 0,0-1,0 1,1-1,-1 1,0-1,1 1,-1-1,1 1,-1-1,0 1,1 0,-1-1,1 1,0 0,-1-1,0 1,0 0,1-1,0 1,-1 0,1 0,0 0,-1-1,1 1,0 0,-1 0,1 0,0 0,0 0,-1 0,0 0,1 0,0 0,-1 0,1 0,0 0,0 0,-1 0,1 1,8 18,-3 22,-1 0,-3 1,-3 6,1-17,-2 772,2-527,4-181,8 12,-7-60,35 199,-11-130,-2-15,-2 47,1-16,23 116,-39-166,5 1,12 33,38 71,-26-82,4 38,-17-46,-20-70,2-1,2 0,1 0,2 0,13 19,6 8,-19-30,0 0,3-2,12 15,-27-35,-1 0,1 0,1 0,-1-1,0 1,0 1,1-1,-1 0,-1-1,2 1,-1-1,1 1,-1-1,1 1,-1-1,0 1,1-1,0 0,-1 0,1 0,-1 1,0-1,1 0,0 0,0-1,-1 1,0 0,1 0,-1-1,1 1,0 0,-1-1,0 1,0-1,1 1,-1-1,1 0,-1 0,0 1,0-2,0 1,0 0,0 0,0 0,12-9,-2-1,1-1,-1 1,-1-1,-1-1,0 1,1-5,3-4,91-133,-96 139,43-74,2-21,70-179,-29 42,-36 89,6-14,8 10,-61 141,2-5,1 1,2 0,1 0,1 2,2-1,10-7,-30 30,0 0,1 1,-1-1,1 1,0-1,-1 0,1 1,0-1,-1 1,0-1,1 1,0-1,0 1,-1-1,1 1,0 0,0-1,0 1,0 0,0 0,0-1,-1 1,1 0,0 0,0 0,0 0,0 0,1 0,-1 0,0 0,-1 0,1 0,0 0,0 1,0-1,0 0,0 1,0-1,0 0,0 1,-1-1,0 0,1 1,0-1,0 1,-1-1,1 1,0 0,-1-1,1 1,25 45,63 153,94 211,-156-347,1 0,31 43,27 43,-23-36,-21-49,46 28,-66-73,-10-7,0-2,0-1,1 1,0-1,2 0,85 43,-87-46,-1 0,2-1,-2-1,2 0,-1-1,2 0,-2 0,2-1,-1 0,0 0,0-1,7-1,116-4,-121 3,1-1,-1 0,-1-1,0 0,1-1,-1 0,0-1,0 0,-1-2,0 1,8-6,19-12,-1-3,-3 1,18-19,-16 15,16-13,144-119,-166 132,2 1,1 1,2 3,2 0,10-5,-38 25,0-1,0 1,0 0,1 0,-1 1,2 1,-1 0,0 0,1 1,0 1,0 0,10 0,-20 1,1 0,-1 1,1-1,-1 1,0 0,1 0,-2 0,2 0,-2 1,2-1,-2 1,1 0,0 0,-1 0,1 0,-1 1,2 2,42 48,-35-36,123 178,-22-54,-84-105,4-2,24 20,-47-45,43 36,-35-33,2 0,-1-1,1-1,1 1,1-3,-1 0,6 1,-3 1,7 0,0-1,2-1,-1 0,0-3,2 0,30 1,40-1,59-5,-118-1,-32 1,-3 1,2-1,-1-1,0 1,0-1,0-1,0 0,-1 0,1 0,0-1,7-5,0-2,-1 1,-1 0,0-1,0-2,4-3,-1 0,67-45,114-89,-146 103,-3 0,-2-2,13-20,-18 9,-3-1,-4 0,-2-3,-5-1,19-60,-39 95,128-338,-131 351,93-232,39-166,106-274,-146 418,35-168,-5 96,-2 32,-83 207,47-69,-32 61,94-158,-51 63,-2-33,27-13,-68 127,-16 56,87-154,-97 165,3 2,23-25,-51 70,-6 7,1 0,0 0,0 0,1 1,0-2,-1 2,2-1,2-1,-6 4,1 1,-1-1,0 1,0 0,1-1,-1 1,1 0,-1 0,1 0,-2-1,2 1,0 0,-1 1,1-1,-1 0,0 0,1 0,-1 1,1-1,-1 0,1 1,-1-1,-1 1,2-1,-1 1,0 0,1-1,-1 1,0 0,0 0,-1-1,2 2,14 12,-2 0,0 1,-2-1,0 1,-1 1,-1 0,0 1,-2-1,1 6,49 113,26 101,-38-110,-12-34,3 28,-28-82,95 455,-104-489,16 105,5 0,23 56,-24-107,17 48,-5 4,31 191,16-19,-61-204,65 235,-57-233,83 234,19 47,-38-89,91 165,-47-159,45 110,-113-236,0-10,-35-73,5-2,13 13,2 6,50 75,-91-146,1 2,1-3,1 2,-1-2,3-1,0 2,7 2,-18-14,1 0,0 0,0-1,0 0,0 0,1 0,-1 0,1-1,0 0,-1 0,1 0,0 0,-1-1,2 0,-1 0,-1 0,2 0,3-1,1-1,-2 0,2 0,-1 0,0-1,0-1,0 0,-1 0,0 0,0-1,0 0,26-17,-1-1,-3-1,0-2,17-17,17-27,-2-1,-5-3,-4-2,-2-4,86-154,-55 67,16-9,-73 135,4 1,1 1,3 1,1 1,33-25,-66 59,1 1,0-1,-1 0,2 1,0 0,-1 0,0 0,1 0,0 0,0-1,0 2,0-1,0 1,0 0,0 0,1 0,-1 1,1-1,-1 1,0-1,1 1,-1 0,1 1,-1-1,1 0,-1 1,1 0,-2 0,2 0,-1 0,0 1,1-1,67 54,132 136,-105-95,195 193,-276-270,129 135,-2 12,-35-22,55 65,-152-192,2-1,0-1,1 0,1 0,2-1,-1 0,1-2,1-1,1 1,0-1,1-2,-17-7,0 0,1 0,-2-1,2 1,-1 0,0-1,2 0,-2-1,0 1,1-1,-1 0,2 0,-2 0,0-1,1 1,0-1,0 0,-1-2,0 2,0-1,0 1,1-1,-2 0,6-3,1-3,-1 0,0-1,0 0,-1 0,-1 0,5-9,31-43,59-103,23-68,120-311,-233 513,85-208,14 5,65-86,-113 221,3 2,6 4,6 1,84-73,-127 130,2 1,2 1,1 2,1 1,3 1,1 4,19-9,-53 28,1 0,0 0,1 1,-1 1,1 0,0 0,1 1,-2 1,2 0,94 3,-104-2,2 1,-1 0,-1 0,1 1,0-1,-1 1,1 0,-1 0,1 1,-1-1,0 2,-1-1,1 0,-1 0,3 2,5 6,0 1,-1 0,-1 0,5 8,29 45,23 51,-34-57,267 455,29 136,-92-75,-233-564,152 385,-123-327,3 0,5-2,2-1,24 21,-52-68,2-1,2 0,0-2,1 1,0-2,2-1,1 1,0-2,1-1,1 0,24 7,-14-7,0-2,2-2,-1-1,1 0,0-2,1-1,0-2,0-1,-1-1,1-2,-1-1,1-1,-1-1,0-3,12-2,-22 2,1-1,-1-2,-1 0,-1 0,0-3,-1 1,-1-2,0 0,-1 0,-1-2,-1 0,-1-2,11-14,-2 0,-2-1,14-24,-9 4,18-45,-5-20,-7 0,-5-3,2-67,26-247,-36 251,60-440,36-291,-85 679,20-27,-20 137,5 2,57-107,10 33,12 2,51-50,39-45,-153 224,-55 67,1 0,-1-1,0 0,1 0,-1 0,1 1,1-1,-2 0,1 1,0-1,1 1,-1 0,0-1,1 0,0 1,-2 1,2-1,0 0,0 0,-1 1,1-1,1 1,-1-1,1 2,-1 0,1 1,-1-1,0 1,1-1,-1 2,-1-1,1 0,0 0,-1 0,1 0,0 0,-1 0,-1 1,2-1,-1 1,0 0,33 45,10 24,132 230,69 178,-49-45,-69-119,-80-167,13 24,9 32,27 28,-43-109,112 228,-25-87,-66-123,-1 22,-59-131,2-2,15 24,52 80,36 87,-84-158,11 19,15 14,-5-20,54 56,61 41,-151-155,-5-2,1-1,1 1,2-2,0-1,1 1,0-3,6 4,-8-8,2 0,0-1,0 0,1-1,0-1,0-1,1 0,-1-1,2-1,-1-1,-15-1,1 0,-1 0,0 0,-1-1,1 0,0 0,-1 0,2-1,-2 0,1 0,-1 0,0-1,0 0,0 0,-1 0,3-3,4-3,-1-1,-1 0,0-1,-1 0,0 0,-1-1,-1 0,0 0,-2-1,1 0,-1-2,27-58,3-27,-3 9,18-33,6 1,7 2,40-47,-87 142,1 1,2 0,22-21,-41 44,-1 2,1-1,-1 0,1 0,0 1,-1-1,1 0,0 1,0-1,0 0,-1 1,1-1,0 1,0-1,0 1,0-1,0 1,0-1,0 1,0 0,0-1,0 1,0 0,0 0,1 0,-1 0,0 0,0 0,0 0,0 0,0 0,0 0,1 0,-1 0,0 1,0-1,0 0,0 1,0-1,0 0,0 1,0-1,0 1,21 28,50 121,-46-89,166 417,-152-376,19 30,-43-103,-3-10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2:12:55.554"/>
    </inkml:context>
    <inkml:brush xml:id="br0">
      <inkml:brushProperty name="width" value="0.05" units="cm"/>
      <inkml:brushProperty name="height" value="0.05" units="cm"/>
      <inkml:brushProperty name="color" value="#002060"/>
      <inkml:brushProperty name="ignorePressure" value="1"/>
    </inkml:brush>
  </inkml:definitions>
  <inkml:trace contextRef="#ctx0" brushRef="#br0">0 1</inkml:trace>
  <inkml:trace contextRef="#ctx0" brushRef="#br0" timeOffset="1">23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2:12:55.555"/>
    </inkml:context>
    <inkml:brush xml:id="br0">
      <inkml:brushProperty name="width" value="0.3" units="cm"/>
      <inkml:brushProperty name="height" value="0.6" units="cm"/>
      <inkml:brushProperty name="color" value="#00B44B"/>
      <inkml:brushProperty name="tip" value="rectangle"/>
      <inkml:brushProperty name="rasterOp" value="maskPen"/>
      <inkml:brushProperty name="ignorePressure" value="1"/>
    </inkml:brush>
  </inkml:definitions>
  <inkml:trace contextRef="#ctx0" brushRef="#br0">0 6536,'6'-30,"3"0,1 0,1 1,7-9,-3 6,129-316,-26 65,9-7,-46 97,48-115,-43 111,-50 116,36-69,109-155,-80 132,-16 41,87-137,-89 143,104-163,-165 255,-9 13,2 0,0 0,16-15,112-116,-45 44,-89 100,90-92,7-17,-52 48,-53 69,-1 0,0-1,0 1,1-1,-1 1,0-1,1 1,-1-1,1 1,-1-1,0 1,1 0,-1-1,1 1,0 0,-1-1,0 1,0 0,1-1,0 1,-1 0,1 0,0 0,-1-1,1 1,0 0,-1 0,1 0,0 0,0 0,-1 0,0 0,1 0,0 0,-1 0,1 0,0 0,0 0,-1 0,1 1,8 18,-3 22,-1 0,-3 1,-3 6,1-17,-2 772,2-527,4-181,8 12,-7-60,35 199,-11-130,-2-15,-2 47,1-16,23 116,-39-166,5 1,12 33,38 71,-26-82,4 38,-17-46,-20-70,2-1,2 0,1 0,2 0,13 19,6 8,-19-30,0 0,3-2,12 15,-27-35,-1 0,1 0,1 0,-1-1,0 1,0 1,1-1,-1 0,-1-1,2 1,-1-1,1 1,-1-1,1 1,-1-1,0 1,1-1,0 0,-1 0,1 0,-1 1,0-1,1 0,0 0,0-1,-1 1,0 0,1 0,-1-1,1 1,0 0,-1-1,0 1,0-1,1 1,-1-1,1 0,-1 0,0 1,0-2,0 1,0 0,0 0,0 0,12-9,-2-1,1-1,-1 1,-1-1,-1-1,0 1,1-5,3-4,91-133,-96 139,43-74,2-21,70-179,-29 42,-36 89,6-14,8 10,-61 141,2-5,1 1,2 0,1 0,1 2,2-1,10-7,-30 30,0 0,1 1,-1-1,1 1,0-1,-1 0,1 1,0-1,-1 1,0-1,1 1,0-1,0 1,-1-1,1 1,0 0,0-1,0 1,0 0,0 0,0-1,-1 1,1 0,0 0,0 0,0 0,0 0,1 0,-1 0,0 0,-1 0,1 0,0 0,0 1,0-1,0 0,0 1,0-1,0 0,0 1,-1-1,0 0,1 1,0-1,0 1,-1-1,1 1,0 0,-1-1,1 1,25 45,63 153,94 211,-156-347,1 0,31 43,27 43,-23-36,-21-49,46 28,-66-73,-10-7,0-2,0-1,1 1,0-1,2 0,85 43,-87-46,-1 0,2-1,-2-1,2 0,-1-1,2 0,-2 0,2-1,-1 0,0 0,0-1,7-1,116-4,-121 3,1-1,-1 0,-1-1,0 0,1-1,-1 0,0-1,0 0,-1-2,0 1,8-6,19-12,-1-3,-3 1,18-19,-16 15,16-13,144-119,-166 132,2 1,1 1,2 3,2 0,10-5,-38 25,0-1,0 1,0 0,1 0,-1 1,2 1,-1 0,0 0,1 1,0 1,0 0,10 0,-20 1,1 0,-1 1,1-1,-1 1,0 0,1 0,-2 0,2 0,-2 1,2-1,-2 1,1 0,0 0,-1 0,1 0,-1 1,2 2,42 48,-35-36,123 178,-22-54,-84-105,4-2,24 20,-47-45,43 36,-35-33,2 0,-1-1,1-1,1 1,1-3,-1 0,6 1,-3 1,7 0,0-1,2-1,-1 0,0-3,2 0,30 1,40-1,59-5,-118-1,-32 1,-3 1,2-1,-1-1,0 1,0-1,0-1,0 0,-1 0,1 0,0-1,7-5,0-2,-1 1,-1 0,0-1,0-2,4-3,-1 0,67-45,114-89,-146 103,-3 0,-2-2,13-20,-18 9,-3-1,-4 0,-2-3,-5-1,19-60,-39 95,128-338,-131 351,93-232,39-166,106-274,-146 418,35-168,-5 96,-2 32,-83 207,47-69,-32 61,94-158,-51 63,-2-33,27-13,-68 127,-16 56,87-154,-97 165,3 2,23-25,-51 70,-6 7,1 0,0 0,0 0,1 1,0-2,-1 2,2-1,2-1,-6 4,1 1,-1-1,0 1,0 0,1-1,-1 1,1 0,-1 0,1 0,-2-1,2 1,0 0,-1 1,1-1,-1 0,0 0,1 0,-1 1,1-1,-1 0,1 1,-1-1,-1 1,2-1,-1 1,0 0,1-1,-1 1,0 0,0 0,-1-1,2 2,14 12,-2 0,0 1,-2-1,0 1,-1 1,-1 0,0 1,-2-1,1 6,49 113,26 101,-38-110,-12-34,3 28,-28-82,95 455,-104-489,16 105,5 0,23 56,-24-107,17 48,-5 4,31 191,16-19,-61-204,65 235,-57-233,83 234,19 47,-38-89,91 165,-47-159,45 110,-113-236,0-10,-35-73,5-2,13 13,2 6,50 75,-91-146,1 2,1-3,1 2,-1-2,3-1,0 2,7 2,-18-14,1 0,0 0,0-1,0 0,0 0,1 0,-1 0,1-1,0 0,-1 0,1 0,0 0,-1-1,2 0,-1 0,-1 0,2 0,3-1,1-1,-2 0,2 0,-1 0,0-1,0-1,0 0,-1 0,0 0,0-1,0 0,26-17,-1-1,-3-1,0-2,17-17,17-27,-2-1,-5-3,-4-2,-2-4,86-154,-55 67,16-9,-73 135,4 1,1 1,3 1,1 1,33-25,-66 59,1 1,0-1,-1 0,2 1,0 0,-1 0,0 0,1 0,0 0,0-1,0 2,0-1,0 1,0 0,0 0,1 0,-1 1,1-1,-1 1,0-1,1 1,-1 0,1 1,-1-1,1 0,-1 1,1 0,-2 0,2 0,-1 0,0 1,1-1,67 54,132 136,-105-95,195 193,-276-270,129 135,-2 12,-35-22,55 65,-152-192,2-1,0-1,1 0,1 0,2-1,-1 0,1-2,1-1,1 1,0-1,1-2,-17-7,0 0,1 0,-2-1,2 1,-1 0,0-1,2 0,-2-1,0 1,1-1,-1 0,2 0,-2 0,0-1,1 1,0-1,0 0,-1-2,0 2,0-1,0 1,1-1,-2 0,6-3,1-3,-1 0,0-1,0 0,-1 0,-1 0,5-9,31-43,59-103,23-68,120-311,-233 513,85-208,14 5,65-86,-113 221,3 2,6 4,6 1,84-73,-127 130,2 1,2 1,1 2,1 1,3 1,1 4,19-9,-53 28,1 0,0 0,1 1,-1 1,1 0,0 0,1 1,-2 1,2 0,94 3,-104-2,2 1,-1 0,-1 0,1 1,0-1,-1 1,1 0,-1 0,1 1,-1-1,0 2,-1-1,1 0,-1 0,3 2,5 6,0 1,-1 0,-1 0,5 8,29 45,23 51,-34-57,267 455,29 136,-92-75,-233-564,152 385,-123-327,3 0,5-2,2-1,24 21,-52-68,2-1,2 0,0-2,1 1,0-2,2-1,1 1,0-2,1-1,1 0,24 7,-14-7,0-2,2-2,-1-1,1 0,0-2,1-1,0-2,0-1,-1-1,1-2,-1-1,1-1,-1-1,0-3,12-2,-22 2,1-1,-1-2,-1 0,-1 0,0-3,-1 1,-1-2,0 0,-1 0,-1-2,-1 0,-1-2,11-14,-2 0,-2-1,14-24,-9 4,18-45,-5-20,-7 0,-5-3,2-67,26-247,-36 251,60-440,36-291,-85 679,20-27,-20 137,5 2,57-107,10 33,12 2,51-50,39-45,-153 224,-55 67,1 0,-1-1,0 0,1 0,-1 0,1 1,1-1,-2 0,1 1,0-1,1 1,-1 0,0-1,1 0,0 1,-2 1,2-1,0 0,0 0,-1 1,1-1,1 1,-1-1,1 2,-1 0,1 1,-1-1,0 1,1-1,-1 2,-1-1,1 0,0 0,-1 0,1 0,0 0,-1 0,-1 1,2-1,-1 1,0 0,33 45,10 24,132 230,69 178,-49-45,-69-119,-80-167,13 24,9 32,27 28,-43-109,112 228,-25-87,-66-123,-1 22,-59-131,2-2,15 24,52 80,36 87,-84-158,11 19,15 14,-5-20,54 56,61 41,-151-155,-5-2,1-1,1 1,2-2,0-1,1 1,0-3,6 4,-8-8,2 0,0-1,0 0,1-1,0-1,0-1,1 0,-1-1,2-1,-1-1,-15-1,1 0,-1 0,0 0,-1-1,1 0,0 0,-1 0,2-1,-2 0,1 0,-1 0,0-1,0 0,0 0,-1 0,3-3,4-3,-1-1,-1 0,0-1,-1 0,0 0,-1-1,-1 0,0 0,-2-1,1 0,-1-2,27-58,3-27,-3 9,18-33,6 1,7 2,40-47,-87 142,1 1,2 0,22-21,-41 44,-1 2,1-1,-1 0,1 0,0 1,-1-1,1 0,0 1,0-1,0 0,-1 1,1-1,0 1,0-1,0 1,0-1,0 1,0-1,0 1,0 0,0-1,0 1,0 0,0 0,1 0,-1 0,0 0,0 0,0 0,0 0,0 0,0 0,1 0,-1 0,0 1,0-1,0 0,0 1,0-1,0 0,0 1,0-1,0 1,21 28,50 121,-46-89,166 417,-152-376,19 30,-43-103,-3-10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D151D8-9B99-A247-AB7C-29FA194B504B}"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E6723D-375B-414A-8D5D-225F06CFA58A}" type="slidenum">
              <a:rPr lang="en-US" smtClean="0"/>
              <a:t>‹#›</a:t>
            </a:fld>
            <a:endParaRPr lang="en-US"/>
          </a:p>
        </p:txBody>
      </p:sp>
    </p:spTree>
    <p:extLst>
      <p:ext uri="{BB962C8B-B14F-4D97-AF65-F5344CB8AC3E}">
        <p14:creationId xmlns:p14="http://schemas.microsoft.com/office/powerpoint/2010/main" val="313686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E6723D-375B-414A-8D5D-225F06CFA58A}" type="slidenum">
              <a:rPr lang="en-US" smtClean="0"/>
              <a:t>11</a:t>
            </a:fld>
            <a:endParaRPr lang="en-US"/>
          </a:p>
        </p:txBody>
      </p:sp>
    </p:spTree>
    <p:extLst>
      <p:ext uri="{BB962C8B-B14F-4D97-AF65-F5344CB8AC3E}">
        <p14:creationId xmlns:p14="http://schemas.microsoft.com/office/powerpoint/2010/main" val="1204293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E6723D-375B-414A-8D5D-225F06CFA58A}" type="slidenum">
              <a:rPr lang="en-US" smtClean="0"/>
              <a:t>21</a:t>
            </a:fld>
            <a:endParaRPr lang="en-US"/>
          </a:p>
        </p:txBody>
      </p:sp>
    </p:spTree>
    <p:extLst>
      <p:ext uri="{BB962C8B-B14F-4D97-AF65-F5344CB8AC3E}">
        <p14:creationId xmlns:p14="http://schemas.microsoft.com/office/powerpoint/2010/main" val="87226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E6723D-375B-414A-8D5D-225F06CFA58A}" type="slidenum">
              <a:rPr lang="en-US" smtClean="0"/>
              <a:t>28</a:t>
            </a:fld>
            <a:endParaRPr lang="en-US"/>
          </a:p>
        </p:txBody>
      </p:sp>
    </p:spTree>
    <p:extLst>
      <p:ext uri="{BB962C8B-B14F-4D97-AF65-F5344CB8AC3E}">
        <p14:creationId xmlns:p14="http://schemas.microsoft.com/office/powerpoint/2010/main" val="18700113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CDEA-4CBC-7895-964A-2C8B8FDE5277}"/>
              </a:ext>
            </a:extLst>
          </p:cNvPr>
          <p:cNvSpPr>
            <a:spLocks noGrp="1"/>
          </p:cNvSpPr>
          <p:nvPr>
            <p:ph type="ctrTitle" hasCustomPrompt="1"/>
          </p:nvPr>
        </p:nvSpPr>
        <p:spPr>
          <a:xfrm>
            <a:off x="838200" y="2497666"/>
            <a:ext cx="8542867" cy="1862667"/>
          </a:xfrm>
        </p:spPr>
        <p:txBody>
          <a:bodyPr anchor="t"/>
          <a:lstStyle>
            <a:lvl1pPr algn="l">
              <a:defRPr sz="6000">
                <a:solidFill>
                  <a:schemeClr val="bg1"/>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5108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CDEA-4CBC-7895-964A-2C8B8FDE5277}"/>
              </a:ext>
            </a:extLst>
          </p:cNvPr>
          <p:cNvSpPr>
            <a:spLocks noGrp="1"/>
          </p:cNvSpPr>
          <p:nvPr>
            <p:ph type="ctrTitle" hasCustomPrompt="1"/>
          </p:nvPr>
        </p:nvSpPr>
        <p:spPr>
          <a:xfrm>
            <a:off x="838200" y="2497666"/>
            <a:ext cx="8542867" cy="1862667"/>
          </a:xfrm>
        </p:spPr>
        <p:txBody>
          <a:bodyPr anchor="t"/>
          <a:lstStyle>
            <a:lvl1pPr algn="l">
              <a:defRPr sz="6000">
                <a:solidFill>
                  <a:srgbClr val="7E2167"/>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3593043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B6975A6-0831-E806-36B8-086C47CE153A}"/>
              </a:ext>
            </a:extLst>
          </p:cNvPr>
          <p:cNvSpPr>
            <a:spLocks noGrp="1"/>
          </p:cNvSpPr>
          <p:nvPr>
            <p:ph type="ctrTitle" hasCustomPrompt="1"/>
          </p:nvPr>
        </p:nvSpPr>
        <p:spPr>
          <a:xfrm>
            <a:off x="839787" y="2154146"/>
            <a:ext cx="8405813" cy="1714329"/>
          </a:xfrm>
        </p:spPr>
        <p:txBody>
          <a:bodyPr anchor="b"/>
          <a:lstStyle>
            <a:lvl1pPr algn="l">
              <a:defRPr sz="6000">
                <a:solidFill>
                  <a:schemeClr val="bg1"/>
                </a:solidFill>
              </a:defRPr>
            </a:lvl1pPr>
          </a:lstStyle>
          <a:p>
            <a:r>
              <a:rPr lang="en-US" dirty="0"/>
              <a:t>Click to Edit</a:t>
            </a:r>
            <a:br>
              <a:rPr lang="en-US" dirty="0"/>
            </a:br>
            <a:r>
              <a:rPr lang="en-US" dirty="0"/>
              <a:t>Master Title Style</a:t>
            </a:r>
          </a:p>
        </p:txBody>
      </p:sp>
      <p:sp>
        <p:nvSpPr>
          <p:cNvPr id="4" name="Subtitle 2">
            <a:extLst>
              <a:ext uri="{FF2B5EF4-FFF2-40B4-BE49-F238E27FC236}">
                <a16:creationId xmlns:a16="http://schemas.microsoft.com/office/drawing/2014/main" id="{39543F7B-6550-BCCF-E166-BB475DB78EFF}"/>
              </a:ext>
            </a:extLst>
          </p:cNvPr>
          <p:cNvSpPr>
            <a:spLocks noGrp="1"/>
          </p:cNvSpPr>
          <p:nvPr>
            <p:ph type="subTitle" idx="1"/>
          </p:nvPr>
        </p:nvSpPr>
        <p:spPr>
          <a:xfrm>
            <a:off x="838200" y="4149279"/>
            <a:ext cx="8405814" cy="778286"/>
          </a:xfrm>
        </p:spPr>
        <p:txBody>
          <a:bodyPr/>
          <a:lstStyle>
            <a:lvl1pPr marL="0" indent="0" algn="l">
              <a:buNone/>
              <a:defRPr sz="2400">
                <a:solidFill>
                  <a:srgbClr val="FBC30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255799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B6975A6-0831-E806-36B8-086C47CE153A}"/>
              </a:ext>
            </a:extLst>
          </p:cNvPr>
          <p:cNvSpPr>
            <a:spLocks noGrp="1"/>
          </p:cNvSpPr>
          <p:nvPr>
            <p:ph type="ctrTitle" hasCustomPrompt="1"/>
          </p:nvPr>
        </p:nvSpPr>
        <p:spPr>
          <a:xfrm>
            <a:off x="839787" y="2154146"/>
            <a:ext cx="8405813" cy="1714329"/>
          </a:xfrm>
        </p:spPr>
        <p:txBody>
          <a:bodyPr anchor="b"/>
          <a:lstStyle>
            <a:lvl1pPr algn="l">
              <a:defRPr sz="6000">
                <a:solidFill>
                  <a:srgbClr val="7E2167"/>
                </a:solidFill>
              </a:defRPr>
            </a:lvl1pPr>
          </a:lstStyle>
          <a:p>
            <a:r>
              <a:rPr lang="en-US" dirty="0"/>
              <a:t>Click to Edit</a:t>
            </a:r>
            <a:br>
              <a:rPr lang="en-US" dirty="0"/>
            </a:br>
            <a:r>
              <a:rPr lang="en-US" dirty="0"/>
              <a:t>Master Title Style</a:t>
            </a:r>
          </a:p>
        </p:txBody>
      </p:sp>
      <p:sp>
        <p:nvSpPr>
          <p:cNvPr id="4" name="Subtitle 2">
            <a:extLst>
              <a:ext uri="{FF2B5EF4-FFF2-40B4-BE49-F238E27FC236}">
                <a16:creationId xmlns:a16="http://schemas.microsoft.com/office/drawing/2014/main" id="{39543F7B-6550-BCCF-E166-BB475DB78EFF}"/>
              </a:ext>
            </a:extLst>
          </p:cNvPr>
          <p:cNvSpPr>
            <a:spLocks noGrp="1"/>
          </p:cNvSpPr>
          <p:nvPr>
            <p:ph type="subTitle" idx="1"/>
          </p:nvPr>
        </p:nvSpPr>
        <p:spPr>
          <a:xfrm>
            <a:off x="838200" y="4149279"/>
            <a:ext cx="8405814" cy="778286"/>
          </a:xfrm>
        </p:spPr>
        <p:txBody>
          <a:bodyPr/>
          <a:lstStyle>
            <a:lvl1pPr marL="0" indent="0" algn="l">
              <a:buNone/>
              <a:defRPr sz="2400">
                <a:solidFill>
                  <a:srgbClr val="00326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58400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665A-9FCD-46C3-A6B1-9299B781A1BB}"/>
              </a:ext>
            </a:extLst>
          </p:cNvPr>
          <p:cNvSpPr>
            <a:spLocks noGrp="1"/>
          </p:cNvSpPr>
          <p:nvPr>
            <p:ph type="ctrTitle" hasCustomPrompt="1"/>
          </p:nvPr>
        </p:nvSpPr>
        <p:spPr>
          <a:xfrm>
            <a:off x="737417" y="825089"/>
            <a:ext cx="10653071" cy="2387600"/>
          </a:xfrm>
        </p:spPr>
        <p:txBody>
          <a:bodyPr anchor="b"/>
          <a:lstStyle>
            <a:lvl1pPr algn="ctr">
              <a:defRPr sz="6000">
                <a:solidFill>
                  <a:srgbClr val="7E2167"/>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F8136B66-B43D-AB22-F4A9-27706EC1C3DD}"/>
              </a:ext>
            </a:extLst>
          </p:cNvPr>
          <p:cNvSpPr>
            <a:spLocks noGrp="1"/>
          </p:cNvSpPr>
          <p:nvPr>
            <p:ph type="subTitle" idx="1" hasCustomPrompt="1"/>
          </p:nvPr>
        </p:nvSpPr>
        <p:spPr>
          <a:xfrm>
            <a:off x="737417" y="3304764"/>
            <a:ext cx="10653071" cy="1655762"/>
          </a:xfrm>
        </p:spPr>
        <p:txBody>
          <a:bodyPr>
            <a:normAutofit/>
          </a:bodyPr>
          <a:lstStyle>
            <a:lvl1pPr marL="0" indent="0" algn="ctr">
              <a:buNone/>
              <a:defRPr sz="3000">
                <a:solidFill>
                  <a:srgbClr val="00326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63218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665A-9FCD-46C3-A6B1-9299B781A1BB}"/>
              </a:ext>
            </a:extLst>
          </p:cNvPr>
          <p:cNvSpPr>
            <a:spLocks noGrp="1"/>
          </p:cNvSpPr>
          <p:nvPr>
            <p:ph type="ctrTitle" hasCustomPrompt="1"/>
          </p:nvPr>
        </p:nvSpPr>
        <p:spPr>
          <a:xfrm>
            <a:off x="737417" y="825089"/>
            <a:ext cx="10653071" cy="2387600"/>
          </a:xfrm>
        </p:spPr>
        <p:txBody>
          <a:bodyPr anchor="b"/>
          <a:lstStyle>
            <a:lvl1pPr algn="ctr">
              <a:defRPr sz="6000">
                <a:solidFill>
                  <a:srgbClr val="7E2167"/>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F8136B66-B43D-AB22-F4A9-27706EC1C3DD}"/>
              </a:ext>
            </a:extLst>
          </p:cNvPr>
          <p:cNvSpPr>
            <a:spLocks noGrp="1"/>
          </p:cNvSpPr>
          <p:nvPr>
            <p:ph type="subTitle" idx="1" hasCustomPrompt="1"/>
          </p:nvPr>
        </p:nvSpPr>
        <p:spPr>
          <a:xfrm>
            <a:off x="737417" y="3304764"/>
            <a:ext cx="10653071" cy="1655762"/>
          </a:xfrm>
        </p:spPr>
        <p:txBody>
          <a:bodyPr>
            <a:normAutofit/>
          </a:bodyPr>
          <a:lstStyle>
            <a:lvl1pPr marL="0" indent="0" algn="ctr">
              <a:buNone/>
              <a:defRPr sz="3000">
                <a:solidFill>
                  <a:srgbClr val="00326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21714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665A-9FCD-46C3-A6B1-9299B781A1BB}"/>
              </a:ext>
            </a:extLst>
          </p:cNvPr>
          <p:cNvSpPr>
            <a:spLocks noGrp="1"/>
          </p:cNvSpPr>
          <p:nvPr>
            <p:ph type="ctrTitle" hasCustomPrompt="1"/>
          </p:nvPr>
        </p:nvSpPr>
        <p:spPr>
          <a:xfrm>
            <a:off x="737417" y="825089"/>
            <a:ext cx="10653071" cy="2387600"/>
          </a:xfrm>
        </p:spPr>
        <p:txBody>
          <a:bodyPr anchor="b"/>
          <a:lstStyle>
            <a:lvl1pPr algn="ctr">
              <a:defRPr sz="6000">
                <a:solidFill>
                  <a:srgbClr val="7E2167"/>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F8136B66-B43D-AB22-F4A9-27706EC1C3DD}"/>
              </a:ext>
            </a:extLst>
          </p:cNvPr>
          <p:cNvSpPr>
            <a:spLocks noGrp="1"/>
          </p:cNvSpPr>
          <p:nvPr>
            <p:ph type="subTitle" idx="1" hasCustomPrompt="1"/>
          </p:nvPr>
        </p:nvSpPr>
        <p:spPr>
          <a:xfrm>
            <a:off x="737417" y="3304764"/>
            <a:ext cx="10653071" cy="1655762"/>
          </a:xfrm>
        </p:spPr>
        <p:txBody>
          <a:bodyPr>
            <a:normAutofit/>
          </a:bodyPr>
          <a:lstStyle>
            <a:lvl1pPr marL="0" indent="0" algn="ctr">
              <a:buNone/>
              <a:defRPr sz="3000">
                <a:solidFill>
                  <a:srgbClr val="00326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80688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3" y="365125"/>
            <a:ext cx="10285275"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1512711" y="1825625"/>
            <a:ext cx="102852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93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1" y="365125"/>
            <a:ext cx="10285277"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151271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671336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1512711" y="6334760"/>
            <a:ext cx="10285277"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684623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1636889" y="460356"/>
            <a:ext cx="10284601"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1636889" y="6334760"/>
            <a:ext cx="10161099"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769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9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3" y="365125"/>
            <a:ext cx="10285275"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1512711" y="1825625"/>
            <a:ext cx="102852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1" y="365125"/>
            <a:ext cx="10285277"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151271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671336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1512711" y="6334760"/>
            <a:ext cx="10285277"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114000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2051824" y="460356"/>
            <a:ext cx="9869666"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2107578" y="6334760"/>
            <a:ext cx="9690410"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747476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3" y="365125"/>
            <a:ext cx="10285275"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1512711" y="1825625"/>
            <a:ext cx="1028527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8350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1512711" y="365125"/>
            <a:ext cx="10285277"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151271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6713361" y="1837055"/>
            <a:ext cx="50846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1512711" y="6334760"/>
            <a:ext cx="10285277"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17198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1636889" y="460356"/>
            <a:ext cx="10284601"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1636889" y="6334760"/>
            <a:ext cx="10161099"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90123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7" y="365125"/>
            <a:ext cx="9234312"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361245" y="1825625"/>
            <a:ext cx="92343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5449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6" y="365125"/>
            <a:ext cx="9234310"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361245"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5204178"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361245" y="6334760"/>
            <a:ext cx="9234309"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256568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361245" y="460356"/>
            <a:ext cx="9234311"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361245" y="6334760"/>
            <a:ext cx="9234311"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057466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7" y="365125"/>
            <a:ext cx="9234312"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361245" y="1825625"/>
            <a:ext cx="92343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2740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6" y="365125"/>
            <a:ext cx="9234310"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361245"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5204178"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361245" y="6334760"/>
            <a:ext cx="9234309"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540392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361245" y="460356"/>
            <a:ext cx="9234311"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361245" y="6334760"/>
            <a:ext cx="9234311"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543953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7" y="365125"/>
            <a:ext cx="9234312" cy="1325563"/>
          </a:xfrm>
        </p:spPr>
        <p:txBody>
          <a:bodyPr/>
          <a:lstStyle>
            <a:lvl1pPr>
              <a:defRPr>
                <a:solidFill>
                  <a:srgbClr val="7E2167"/>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23F170E-65CE-8ABE-33F7-E991107C1425}"/>
              </a:ext>
            </a:extLst>
          </p:cNvPr>
          <p:cNvSpPr>
            <a:spLocks noGrp="1"/>
          </p:cNvSpPr>
          <p:nvPr>
            <p:ph idx="1"/>
          </p:nvPr>
        </p:nvSpPr>
        <p:spPr>
          <a:xfrm>
            <a:off x="361245" y="1825625"/>
            <a:ext cx="92343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8134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61246" y="365125"/>
            <a:ext cx="9234310" cy="1325563"/>
          </a:xfrm>
        </p:spPr>
        <p:txBody>
          <a:bodyPr/>
          <a:lstStyle>
            <a:lvl1pPr>
              <a:defRPr>
                <a:solidFill>
                  <a:srgbClr val="7E2167"/>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87AED34-1A98-9BD2-217A-4C8DF17C388F}"/>
              </a:ext>
            </a:extLst>
          </p:cNvPr>
          <p:cNvSpPr>
            <a:spLocks noGrp="1"/>
          </p:cNvSpPr>
          <p:nvPr>
            <p:ph sz="half" idx="1"/>
          </p:nvPr>
        </p:nvSpPr>
        <p:spPr>
          <a:xfrm>
            <a:off x="361245"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9DF261E9-8260-3A96-2C9D-EBC8EB5D6155}"/>
              </a:ext>
            </a:extLst>
          </p:cNvPr>
          <p:cNvSpPr>
            <a:spLocks noGrp="1"/>
          </p:cNvSpPr>
          <p:nvPr>
            <p:ph sz="half" idx="2"/>
          </p:nvPr>
        </p:nvSpPr>
        <p:spPr>
          <a:xfrm>
            <a:off x="5204178" y="1837055"/>
            <a:ext cx="43913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098B05-E7F5-8633-4E2E-1266080E0154}"/>
              </a:ext>
            </a:extLst>
          </p:cNvPr>
          <p:cNvSpPr>
            <a:spLocks noGrp="1"/>
          </p:cNvSpPr>
          <p:nvPr>
            <p:ph type="ftr" sz="quarter" idx="11"/>
          </p:nvPr>
        </p:nvSpPr>
        <p:spPr>
          <a:xfrm>
            <a:off x="361245" y="6334760"/>
            <a:ext cx="9234309"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36863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18E5927-5AAD-EEB0-5AEB-5B3E6AC4E7B0}"/>
              </a:ext>
            </a:extLst>
          </p:cNvPr>
          <p:cNvSpPr>
            <a:spLocks noGrp="1"/>
          </p:cNvSpPr>
          <p:nvPr>
            <p:ph type="pic" sz="quarter" idx="14"/>
          </p:nvPr>
        </p:nvSpPr>
        <p:spPr>
          <a:xfrm>
            <a:off x="361245" y="460356"/>
            <a:ext cx="9234311" cy="5408632"/>
          </a:xfrm>
        </p:spPr>
        <p:txBody>
          <a:bodyPr/>
          <a:lstStyle/>
          <a:p>
            <a:r>
              <a:rPr lang="en-US"/>
              <a:t>Click icon to add picture</a:t>
            </a:r>
          </a:p>
        </p:txBody>
      </p:sp>
      <p:sp>
        <p:nvSpPr>
          <p:cNvPr id="6" name="Footer Placeholder 5">
            <a:extLst>
              <a:ext uri="{FF2B5EF4-FFF2-40B4-BE49-F238E27FC236}">
                <a16:creationId xmlns:a16="http://schemas.microsoft.com/office/drawing/2014/main" id="{0E19E8DF-637C-40CE-FAAD-63A8163CB486}"/>
              </a:ext>
            </a:extLst>
          </p:cNvPr>
          <p:cNvSpPr>
            <a:spLocks noGrp="1"/>
          </p:cNvSpPr>
          <p:nvPr>
            <p:ph type="ftr" sz="quarter" idx="11"/>
          </p:nvPr>
        </p:nvSpPr>
        <p:spPr>
          <a:xfrm>
            <a:off x="361245" y="6334760"/>
            <a:ext cx="9234311" cy="365125"/>
          </a:xfrm>
          <a:prstGeom prst="rect">
            <a:avLst/>
          </a:prstGeom>
        </p:spPr>
        <p:txBody>
          <a:bodyPr/>
          <a:lstStyle>
            <a:lvl1pPr>
              <a:defRPr sz="1400" b="0" i="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879228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1F0EAC-2CE6-C87C-0ED7-3A21412A7C52}"/>
              </a:ext>
            </a:extLst>
          </p:cNvPr>
          <p:cNvSpPr>
            <a:spLocks noGrp="1"/>
          </p:cNvSpPr>
          <p:nvPr>
            <p:ph type="title"/>
          </p:nvPr>
        </p:nvSpPr>
        <p:spPr>
          <a:xfrm>
            <a:off x="392155" y="376276"/>
            <a:ext cx="11407693" cy="1325563"/>
          </a:xfrm>
        </p:spPr>
        <p:txBody>
          <a:bodyPr/>
          <a:lstStyle>
            <a:lvl1pPr>
              <a:defRPr>
                <a:solidFill>
                  <a:srgbClr val="7E2167"/>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81B2EF8-D31B-A98A-5889-4D07A7A50BD7}"/>
              </a:ext>
            </a:extLst>
          </p:cNvPr>
          <p:cNvSpPr>
            <a:spLocks noGrp="1"/>
          </p:cNvSpPr>
          <p:nvPr>
            <p:ph idx="1"/>
          </p:nvPr>
        </p:nvSpPr>
        <p:spPr>
          <a:xfrm>
            <a:off x="392153" y="1836776"/>
            <a:ext cx="11407693" cy="3772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408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97729" y="376276"/>
            <a:ext cx="11396542" cy="1325563"/>
          </a:xfrm>
        </p:spPr>
        <p:txBody>
          <a:bodyPr/>
          <a:lstStyle>
            <a:lvl1pPr>
              <a:defRPr>
                <a:solidFill>
                  <a:srgbClr val="7E2167"/>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280E84F-5BCB-8F52-2123-0F0A951D7D4C}"/>
              </a:ext>
            </a:extLst>
          </p:cNvPr>
          <p:cNvSpPr>
            <a:spLocks noGrp="1"/>
          </p:cNvSpPr>
          <p:nvPr>
            <p:ph sz="half" idx="1"/>
          </p:nvPr>
        </p:nvSpPr>
        <p:spPr>
          <a:xfrm>
            <a:off x="397729" y="1837055"/>
            <a:ext cx="5523569"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E53668E8-BC48-1D3E-7434-8D9DC4FAD424}"/>
              </a:ext>
            </a:extLst>
          </p:cNvPr>
          <p:cNvSpPr>
            <a:spLocks noGrp="1"/>
          </p:cNvSpPr>
          <p:nvPr>
            <p:ph sz="half" idx="2"/>
          </p:nvPr>
        </p:nvSpPr>
        <p:spPr>
          <a:xfrm>
            <a:off x="6188926" y="1837055"/>
            <a:ext cx="5609061"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0345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91B8D4-7328-1A5A-3F78-87BB07C135B1}"/>
              </a:ext>
            </a:extLst>
          </p:cNvPr>
          <p:cNvSpPr>
            <a:spLocks noGrp="1"/>
          </p:cNvSpPr>
          <p:nvPr>
            <p:ph type="pic" sz="quarter" idx="14"/>
          </p:nvPr>
        </p:nvSpPr>
        <p:spPr>
          <a:xfrm>
            <a:off x="403302" y="404600"/>
            <a:ext cx="11385395" cy="5126405"/>
          </a:xfrm>
        </p:spPr>
        <p:txBody>
          <a:bodyPr/>
          <a:lstStyle/>
          <a:p>
            <a:r>
              <a:rPr lang="en-US"/>
              <a:t>Click icon to add picture</a:t>
            </a:r>
          </a:p>
        </p:txBody>
      </p:sp>
    </p:spTree>
    <p:extLst>
      <p:ext uri="{BB962C8B-B14F-4D97-AF65-F5344CB8AC3E}">
        <p14:creationId xmlns:p14="http://schemas.microsoft.com/office/powerpoint/2010/main" val="565393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1F0EAC-2CE6-C87C-0ED7-3A21412A7C52}"/>
              </a:ext>
            </a:extLst>
          </p:cNvPr>
          <p:cNvSpPr>
            <a:spLocks noGrp="1"/>
          </p:cNvSpPr>
          <p:nvPr>
            <p:ph type="title"/>
          </p:nvPr>
        </p:nvSpPr>
        <p:spPr>
          <a:xfrm>
            <a:off x="392155" y="376276"/>
            <a:ext cx="11407693" cy="1325563"/>
          </a:xfrm>
        </p:spPr>
        <p:txBody>
          <a:bodyPr/>
          <a:lstStyle>
            <a:lvl1pPr>
              <a:defRPr>
                <a:solidFill>
                  <a:srgbClr val="7E2167"/>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81B2EF8-D31B-A98A-5889-4D07A7A50BD7}"/>
              </a:ext>
            </a:extLst>
          </p:cNvPr>
          <p:cNvSpPr>
            <a:spLocks noGrp="1"/>
          </p:cNvSpPr>
          <p:nvPr>
            <p:ph idx="1"/>
          </p:nvPr>
        </p:nvSpPr>
        <p:spPr>
          <a:xfrm>
            <a:off x="392153" y="1836776"/>
            <a:ext cx="11407693" cy="3772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1561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97729" y="376276"/>
            <a:ext cx="11396542" cy="1325563"/>
          </a:xfrm>
        </p:spPr>
        <p:txBody>
          <a:bodyPr/>
          <a:lstStyle>
            <a:lvl1pPr>
              <a:defRPr>
                <a:solidFill>
                  <a:srgbClr val="7E2167"/>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280E84F-5BCB-8F52-2123-0F0A951D7D4C}"/>
              </a:ext>
            </a:extLst>
          </p:cNvPr>
          <p:cNvSpPr>
            <a:spLocks noGrp="1"/>
          </p:cNvSpPr>
          <p:nvPr>
            <p:ph sz="half" idx="1"/>
          </p:nvPr>
        </p:nvSpPr>
        <p:spPr>
          <a:xfrm>
            <a:off x="397729" y="1837055"/>
            <a:ext cx="5523569"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E53668E8-BC48-1D3E-7434-8D9DC4FAD424}"/>
              </a:ext>
            </a:extLst>
          </p:cNvPr>
          <p:cNvSpPr>
            <a:spLocks noGrp="1"/>
          </p:cNvSpPr>
          <p:nvPr>
            <p:ph sz="half" idx="2"/>
          </p:nvPr>
        </p:nvSpPr>
        <p:spPr>
          <a:xfrm>
            <a:off x="6188926" y="1837055"/>
            <a:ext cx="5609061"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0144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91B8D4-7328-1A5A-3F78-87BB07C135B1}"/>
              </a:ext>
            </a:extLst>
          </p:cNvPr>
          <p:cNvSpPr>
            <a:spLocks noGrp="1"/>
          </p:cNvSpPr>
          <p:nvPr>
            <p:ph type="pic" sz="quarter" idx="14"/>
          </p:nvPr>
        </p:nvSpPr>
        <p:spPr>
          <a:xfrm>
            <a:off x="403302" y="404600"/>
            <a:ext cx="11385395" cy="5126405"/>
          </a:xfrm>
        </p:spPr>
        <p:txBody>
          <a:bodyPr/>
          <a:lstStyle/>
          <a:p>
            <a:r>
              <a:rPr lang="en-US"/>
              <a:t>Click icon to add picture</a:t>
            </a:r>
          </a:p>
        </p:txBody>
      </p:sp>
    </p:spTree>
    <p:extLst>
      <p:ext uri="{BB962C8B-B14F-4D97-AF65-F5344CB8AC3E}">
        <p14:creationId xmlns:p14="http://schemas.microsoft.com/office/powerpoint/2010/main" val="23315966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1F0EAC-2CE6-C87C-0ED7-3A21412A7C52}"/>
              </a:ext>
            </a:extLst>
          </p:cNvPr>
          <p:cNvSpPr>
            <a:spLocks noGrp="1"/>
          </p:cNvSpPr>
          <p:nvPr>
            <p:ph type="title"/>
          </p:nvPr>
        </p:nvSpPr>
        <p:spPr>
          <a:xfrm>
            <a:off x="392155" y="376276"/>
            <a:ext cx="11407693" cy="1325563"/>
          </a:xfrm>
        </p:spPr>
        <p:txBody>
          <a:bodyPr/>
          <a:lstStyle>
            <a:lvl1pPr>
              <a:defRPr>
                <a:solidFill>
                  <a:srgbClr val="7E2167"/>
                </a:solidFill>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681B2EF8-D31B-A98A-5889-4D07A7A50BD7}"/>
              </a:ext>
            </a:extLst>
          </p:cNvPr>
          <p:cNvSpPr>
            <a:spLocks noGrp="1"/>
          </p:cNvSpPr>
          <p:nvPr>
            <p:ph idx="1"/>
          </p:nvPr>
        </p:nvSpPr>
        <p:spPr>
          <a:xfrm>
            <a:off x="392153" y="1836776"/>
            <a:ext cx="11407693" cy="3772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762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8154-0336-3922-0532-0B6BC693BC7E}"/>
              </a:ext>
            </a:extLst>
          </p:cNvPr>
          <p:cNvSpPr>
            <a:spLocks noGrp="1"/>
          </p:cNvSpPr>
          <p:nvPr>
            <p:ph type="title"/>
          </p:nvPr>
        </p:nvSpPr>
        <p:spPr>
          <a:xfrm>
            <a:off x="397729" y="376276"/>
            <a:ext cx="11396542" cy="1325563"/>
          </a:xfrm>
        </p:spPr>
        <p:txBody>
          <a:bodyPr/>
          <a:lstStyle>
            <a:lvl1pPr>
              <a:defRPr>
                <a:solidFill>
                  <a:srgbClr val="7E2167"/>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280E84F-5BCB-8F52-2123-0F0A951D7D4C}"/>
              </a:ext>
            </a:extLst>
          </p:cNvPr>
          <p:cNvSpPr>
            <a:spLocks noGrp="1"/>
          </p:cNvSpPr>
          <p:nvPr>
            <p:ph sz="half" idx="1"/>
          </p:nvPr>
        </p:nvSpPr>
        <p:spPr>
          <a:xfrm>
            <a:off x="397729" y="1837055"/>
            <a:ext cx="5523569"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E53668E8-BC48-1D3E-7434-8D9DC4FAD424}"/>
              </a:ext>
            </a:extLst>
          </p:cNvPr>
          <p:cNvSpPr>
            <a:spLocks noGrp="1"/>
          </p:cNvSpPr>
          <p:nvPr>
            <p:ph sz="half" idx="2"/>
          </p:nvPr>
        </p:nvSpPr>
        <p:spPr>
          <a:xfrm>
            <a:off x="6188926" y="1837055"/>
            <a:ext cx="5609061"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70029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91B8D4-7328-1A5A-3F78-87BB07C135B1}"/>
              </a:ext>
            </a:extLst>
          </p:cNvPr>
          <p:cNvSpPr>
            <a:spLocks noGrp="1"/>
          </p:cNvSpPr>
          <p:nvPr>
            <p:ph type="pic" sz="quarter" idx="14"/>
          </p:nvPr>
        </p:nvSpPr>
        <p:spPr>
          <a:xfrm>
            <a:off x="403302" y="404600"/>
            <a:ext cx="11385395" cy="5126405"/>
          </a:xfrm>
        </p:spPr>
        <p:txBody>
          <a:bodyPr/>
          <a:lstStyle/>
          <a:p>
            <a:r>
              <a:rPr lang="en-US"/>
              <a:t>Click icon to add picture</a:t>
            </a:r>
          </a:p>
        </p:txBody>
      </p:sp>
    </p:spTree>
    <p:extLst>
      <p:ext uri="{BB962C8B-B14F-4D97-AF65-F5344CB8AC3E}">
        <p14:creationId xmlns:p14="http://schemas.microsoft.com/office/powerpoint/2010/main" val="38206285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9F9F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6107F9-5F03-F04E-7E1D-D8731D10E3D3}"/>
              </a:ext>
            </a:extLst>
          </p:cNvPr>
          <p:cNvSpPr>
            <a:spLocks noGrp="1"/>
          </p:cNvSpPr>
          <p:nvPr>
            <p:ph type="title"/>
          </p:nvPr>
        </p:nvSpPr>
        <p:spPr>
          <a:xfrm>
            <a:off x="397729" y="376276"/>
            <a:ext cx="11396542" cy="1325563"/>
          </a:xfrm>
        </p:spPr>
        <p:txBody>
          <a:bodyPr/>
          <a:lstStyle>
            <a:lvl1pPr>
              <a:defRPr>
                <a:solidFill>
                  <a:srgbClr val="7E2167"/>
                </a:solidFill>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CD75FC82-7C85-10BA-042C-CBECF0324A57}"/>
              </a:ext>
            </a:extLst>
          </p:cNvPr>
          <p:cNvSpPr>
            <a:spLocks noGrp="1"/>
          </p:cNvSpPr>
          <p:nvPr>
            <p:ph sz="half" idx="1"/>
          </p:nvPr>
        </p:nvSpPr>
        <p:spPr>
          <a:xfrm>
            <a:off x="397729" y="1837055"/>
            <a:ext cx="5523569"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F6C42936-284A-D0A5-9C03-7B0339E2CE81}"/>
              </a:ext>
            </a:extLst>
          </p:cNvPr>
          <p:cNvSpPr>
            <a:spLocks noGrp="1"/>
          </p:cNvSpPr>
          <p:nvPr>
            <p:ph sz="half" idx="2"/>
          </p:nvPr>
        </p:nvSpPr>
        <p:spPr>
          <a:xfrm>
            <a:off x="6188926" y="1837055"/>
            <a:ext cx="5609061"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3049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F9F9FA"/>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0869F26-1187-CDF7-71D4-E7BBEE07548C}"/>
              </a:ext>
            </a:extLst>
          </p:cNvPr>
          <p:cNvSpPr>
            <a:spLocks noGrp="1"/>
          </p:cNvSpPr>
          <p:nvPr>
            <p:ph type="body" idx="1"/>
          </p:nvPr>
        </p:nvSpPr>
        <p:spPr>
          <a:xfrm>
            <a:off x="397730" y="1730323"/>
            <a:ext cx="5523568" cy="823912"/>
          </a:xfrm>
        </p:spPr>
        <p:txBody>
          <a:bodyPr anchor="b"/>
          <a:lstStyle>
            <a:lvl1pPr marL="0" indent="0">
              <a:buNone/>
              <a:defRPr sz="2400" b="1">
                <a:solidFill>
                  <a:srgbClr val="00326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171B1E3B-C90C-B864-2055-A9893E0A606E}"/>
              </a:ext>
            </a:extLst>
          </p:cNvPr>
          <p:cNvSpPr>
            <a:spLocks noGrp="1"/>
          </p:cNvSpPr>
          <p:nvPr>
            <p:ph type="body" sz="quarter" idx="3"/>
          </p:nvPr>
        </p:nvSpPr>
        <p:spPr>
          <a:xfrm>
            <a:off x="6188926" y="1730323"/>
            <a:ext cx="5605344" cy="823912"/>
          </a:xfrm>
        </p:spPr>
        <p:txBody>
          <a:bodyPr anchor="b"/>
          <a:lstStyle>
            <a:lvl1pPr marL="0" indent="0">
              <a:buNone/>
              <a:defRPr sz="2400" b="1">
                <a:solidFill>
                  <a:srgbClr val="00326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A23128EE-0747-2446-9BB6-DC61524DC6B6}"/>
              </a:ext>
            </a:extLst>
          </p:cNvPr>
          <p:cNvSpPr>
            <a:spLocks noGrp="1"/>
          </p:cNvSpPr>
          <p:nvPr>
            <p:ph type="title"/>
          </p:nvPr>
        </p:nvSpPr>
        <p:spPr>
          <a:xfrm>
            <a:off x="397729" y="376276"/>
            <a:ext cx="11396542" cy="1325563"/>
          </a:xfrm>
        </p:spPr>
        <p:txBody>
          <a:bodyPr/>
          <a:lstStyle>
            <a:lvl1pPr>
              <a:defRPr>
                <a:solidFill>
                  <a:srgbClr val="7E2167"/>
                </a:solidFill>
              </a:defRPr>
            </a:lvl1pPr>
          </a:lstStyle>
          <a:p>
            <a:r>
              <a:rPr lang="en-US"/>
              <a:t>Click to edit Master title style</a:t>
            </a:r>
            <a:endParaRPr lang="en-US" dirty="0"/>
          </a:p>
        </p:txBody>
      </p:sp>
      <p:sp>
        <p:nvSpPr>
          <p:cNvPr id="11" name="Content Placeholder 2">
            <a:extLst>
              <a:ext uri="{FF2B5EF4-FFF2-40B4-BE49-F238E27FC236}">
                <a16:creationId xmlns:a16="http://schemas.microsoft.com/office/drawing/2014/main" id="{DA296019-0B69-3ED1-3DDE-A70E4657DB80}"/>
              </a:ext>
            </a:extLst>
          </p:cNvPr>
          <p:cNvSpPr>
            <a:spLocks noGrp="1"/>
          </p:cNvSpPr>
          <p:nvPr>
            <p:ph sz="half" idx="10"/>
          </p:nvPr>
        </p:nvSpPr>
        <p:spPr>
          <a:xfrm>
            <a:off x="397729" y="2731791"/>
            <a:ext cx="5523569"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DDA426BB-A337-C2AD-E67D-EAFF76200D09}"/>
              </a:ext>
            </a:extLst>
          </p:cNvPr>
          <p:cNvSpPr>
            <a:spLocks noGrp="1"/>
          </p:cNvSpPr>
          <p:nvPr>
            <p:ph sz="half" idx="2"/>
          </p:nvPr>
        </p:nvSpPr>
        <p:spPr>
          <a:xfrm>
            <a:off x="6188926" y="2731791"/>
            <a:ext cx="5609061" cy="3794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58222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9F9FA"/>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61B1A7A9-E325-756D-E254-EBF173D5F8AB}"/>
              </a:ext>
            </a:extLst>
          </p:cNvPr>
          <p:cNvSpPr>
            <a:spLocks noGrp="1"/>
          </p:cNvSpPr>
          <p:nvPr>
            <p:ph type="pic" sz="quarter" idx="14"/>
          </p:nvPr>
        </p:nvSpPr>
        <p:spPr>
          <a:xfrm>
            <a:off x="331900" y="385036"/>
            <a:ext cx="11528200" cy="6087928"/>
          </a:xfrm>
        </p:spPr>
        <p:txBody>
          <a:bodyPr/>
          <a:lstStyle/>
          <a:p>
            <a:r>
              <a:rPr lang="en-US"/>
              <a:t>Click icon to add picture</a:t>
            </a:r>
          </a:p>
        </p:txBody>
      </p:sp>
    </p:spTree>
    <p:extLst>
      <p:ext uri="{BB962C8B-B14F-4D97-AF65-F5344CB8AC3E}">
        <p14:creationId xmlns:p14="http://schemas.microsoft.com/office/powerpoint/2010/main" val="1325533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Blank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591BF3-FD09-CE1E-DA66-3A9DB966459B}"/>
              </a:ext>
            </a:extLst>
          </p:cNvPr>
          <p:cNvSpPr/>
          <p:nvPr userDrawn="1"/>
        </p:nvSpPr>
        <p:spPr>
          <a:xfrm>
            <a:off x="0" y="0"/>
            <a:ext cx="12192000" cy="55199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B66FD43-33D7-CAC5-86FB-C16ACEE7AA9A}"/>
              </a:ext>
            </a:extLst>
          </p:cNvPr>
          <p:cNvSpPr>
            <a:spLocks noGrp="1"/>
          </p:cNvSpPr>
          <p:nvPr>
            <p:ph sz="quarter" idx="13"/>
          </p:nvPr>
        </p:nvSpPr>
        <p:spPr>
          <a:xfrm>
            <a:off x="598488" y="914400"/>
            <a:ext cx="5497512" cy="4292773"/>
          </a:xfrm>
          <a:prstGeom prst="rect">
            <a:avLst/>
          </a:prstGeom>
        </p:spPr>
        <p:txBody>
          <a:bodyPr/>
          <a:lstStyle>
            <a:lvl1pPr marL="0" indent="0">
              <a:buFontTx/>
              <a:buNone/>
              <a:defRPr sz="2400" b="1">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9">
            <a:extLst>
              <a:ext uri="{FF2B5EF4-FFF2-40B4-BE49-F238E27FC236}">
                <a16:creationId xmlns:a16="http://schemas.microsoft.com/office/drawing/2014/main" id="{3D541C1C-46E8-D469-B092-67F1DD93BC4B}"/>
              </a:ext>
            </a:extLst>
          </p:cNvPr>
          <p:cNvSpPr>
            <a:spLocks noGrp="1"/>
          </p:cNvSpPr>
          <p:nvPr>
            <p:ph type="pic" sz="quarter" idx="14"/>
          </p:nvPr>
        </p:nvSpPr>
        <p:spPr>
          <a:xfrm>
            <a:off x="6987205" y="914400"/>
            <a:ext cx="4296812" cy="4292773"/>
          </a:xfrm>
          <a:prstGeom prst="ellipse">
            <a:avLst/>
          </a:prstGeom>
          <a:ln>
            <a:noFill/>
          </a:ln>
        </p:spPr>
        <p:txBody>
          <a:bodyPr/>
          <a:lstStyle/>
          <a:p>
            <a:endParaRPr lang="en-US"/>
          </a:p>
        </p:txBody>
      </p:sp>
    </p:spTree>
    <p:extLst>
      <p:ext uri="{BB962C8B-B14F-4D97-AF65-F5344CB8AC3E}">
        <p14:creationId xmlns:p14="http://schemas.microsoft.com/office/powerpoint/2010/main" val="13951700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4E201-2A54-FA1D-6B19-EAE5399BFF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33F60D-959F-7B89-6C2B-F09199F501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5937245"/>
      </p:ext>
    </p:extLst>
  </p:cSld>
  <p:clrMap bg1="lt1" tx1="dk1" bg2="lt2" tx2="dk2" accent1="accent1" accent2="accent2" accent3="accent3" accent4="accent4" accent5="accent5" accent6="accent6" hlink="hlink" folHlink="folHlink"/>
  <p:sldLayoutIdLst>
    <p:sldLayoutId id="2147483660" r:id="rId1"/>
    <p:sldLayoutId id="2147483676" r:id="rId2"/>
    <p:sldLayoutId id="2147483661" r:id="rId3"/>
    <p:sldLayoutId id="2147483677" r:id="rId4"/>
    <p:sldLayoutId id="2147483649" r:id="rId5"/>
    <p:sldLayoutId id="2147483681" r:id="rId6"/>
    <p:sldLayoutId id="2147483682" r:id="rId7"/>
    <p:sldLayoutId id="2147483650" r:id="rId8"/>
    <p:sldLayoutId id="2147483662" r:id="rId9"/>
    <p:sldLayoutId id="2147483663" r:id="rId10"/>
    <p:sldLayoutId id="2147483670" r:id="rId11"/>
    <p:sldLayoutId id="2147483671" r:id="rId12"/>
    <p:sldLayoutId id="2147483672" r:id="rId13"/>
    <p:sldLayoutId id="2147483678" r:id="rId14"/>
    <p:sldLayoutId id="2147483679" r:id="rId15"/>
    <p:sldLayoutId id="2147483680"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66" r:id="rId26"/>
    <p:sldLayoutId id="2147483664" r:id="rId27"/>
    <p:sldLayoutId id="2147483665" r:id="rId28"/>
    <p:sldLayoutId id="2147483667" r:id="rId29"/>
    <p:sldLayoutId id="2147483668" r:id="rId30"/>
    <p:sldLayoutId id="2147483669" r:id="rId31"/>
    <p:sldLayoutId id="2147483673" r:id="rId32"/>
    <p:sldLayoutId id="2147483674" r:id="rId33"/>
    <p:sldLayoutId id="2147483675" r:id="rId34"/>
    <p:sldLayoutId id="2147483652" r:id="rId35"/>
    <p:sldLayoutId id="2147483653" r:id="rId36"/>
    <p:sldLayoutId id="2147483654" r:id="rId37"/>
    <p:sldLayoutId id="2147483692" r:id="rId38"/>
  </p:sldLayoutIdLst>
  <p:txStyles>
    <p:titleStyle>
      <a:lvl1pPr algn="l" defTabSz="914400" rtl="0" eaLnBrk="1" latinLnBrk="0" hangingPunct="1">
        <a:lnSpc>
          <a:spcPct val="90000"/>
        </a:lnSpc>
        <a:spcBef>
          <a:spcPct val="0"/>
        </a:spcBef>
        <a:buNone/>
        <a:defRPr sz="4400" b="1" i="0" kern="1200">
          <a:solidFill>
            <a:srgbClr val="7E216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2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2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2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4.jpeg"/><Relationship Id="rId2" Type="http://schemas.openxmlformats.org/officeDocument/2006/relationships/customXml" Target="../ink/ink1.xml"/><Relationship Id="rId1" Type="http://schemas.openxmlformats.org/officeDocument/2006/relationships/slideLayout" Target="../slideLayouts/slideLayout21.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customXml" Target="../ink/ink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emf"/><Relationship Id="rId2" Type="http://schemas.openxmlformats.org/officeDocument/2006/relationships/image" Target="../media/image20.png"/><Relationship Id="rId1" Type="http://schemas.openxmlformats.org/officeDocument/2006/relationships/slideLayout" Target="../slideLayouts/slideLayout2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image" Target="../media/image22.png"/><Relationship Id="rId9"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Layout" Target="../slideLayouts/slideLayout2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1.xml"/><Relationship Id="rId4" Type="http://schemas.openxmlformats.org/officeDocument/2006/relationships/image" Target="../media/image30.emf"/></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1.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4.jpeg"/><Relationship Id="rId2" Type="http://schemas.openxmlformats.org/officeDocument/2006/relationships/customXml" Target="../ink/ink3.xml"/><Relationship Id="rId1" Type="http://schemas.openxmlformats.org/officeDocument/2006/relationships/slideLayout" Target="../slideLayouts/slideLayout21.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customXml" Target="../ink/ink4.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1.xml"/><Relationship Id="rId5" Type="http://schemas.openxmlformats.org/officeDocument/2006/relationships/image" Target="../media/image14.jpe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46.png"/><Relationship Id="rId11" Type="http://schemas.openxmlformats.org/officeDocument/2006/relationships/image" Target="../media/image13.png"/><Relationship Id="rId5" Type="http://schemas.openxmlformats.org/officeDocument/2006/relationships/image" Target="../media/image45.svg"/><Relationship Id="rId10" Type="http://schemas.openxmlformats.org/officeDocument/2006/relationships/image" Target="../media/image14.jpeg"/><Relationship Id="rId4" Type="http://schemas.openxmlformats.org/officeDocument/2006/relationships/image" Target="../media/image44.png"/><Relationship Id="rId9" Type="http://schemas.openxmlformats.org/officeDocument/2006/relationships/image" Target="../media/image49.sv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2.emf"/><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emf"/><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emf"/><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54.emf"/><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1.xml"/><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47.svg"/><Relationship Id="rId11" Type="http://schemas.openxmlformats.org/officeDocument/2006/relationships/image" Target="../media/image54.emf"/><Relationship Id="rId5" Type="http://schemas.openxmlformats.org/officeDocument/2006/relationships/image" Target="../media/image46.png"/><Relationship Id="rId10" Type="http://schemas.openxmlformats.org/officeDocument/2006/relationships/image" Target="../media/image13.png"/><Relationship Id="rId4" Type="http://schemas.openxmlformats.org/officeDocument/2006/relationships/image" Target="../media/image45.svg"/><Relationship Id="rId9"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emf"/><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Layout" Target="../slideLayouts/slideLayout21.xml"/><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21.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33.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1.xml"/><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13.png"/><Relationship Id="rId4" Type="http://schemas.openxmlformats.org/officeDocument/2006/relationships/image" Target="../media/image45.svg"/><Relationship Id="rId9" Type="http://schemas.openxmlformats.org/officeDocument/2006/relationships/image" Target="../media/image14.jpeg"/></Relationships>
</file>

<file path=ppt/slides/_rels/slide34.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4.emf"/><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6.jpeg"/><Relationship Id="rId7" Type="http://schemas.openxmlformats.org/officeDocument/2006/relationships/image" Target="../media/image68.png"/><Relationship Id="rId2" Type="http://schemas.openxmlformats.org/officeDocument/2006/relationships/image" Target="../media/image65.png"/><Relationship Id="rId1" Type="http://schemas.openxmlformats.org/officeDocument/2006/relationships/slideLayout" Target="../slideLayouts/slideLayout38.xml"/><Relationship Id="rId6" Type="http://schemas.openxmlformats.org/officeDocument/2006/relationships/image" Target="../media/image67.jpeg"/><Relationship Id="rId5" Type="http://schemas.openxmlformats.org/officeDocument/2006/relationships/image" Target="../media/image14.jpeg"/><Relationship Id="rId10" Type="http://schemas.openxmlformats.org/officeDocument/2006/relationships/image" Target="../media/image71.png"/><Relationship Id="rId4" Type="http://schemas.openxmlformats.org/officeDocument/2006/relationships/image" Target="../media/image13.png"/><Relationship Id="rId9" Type="http://schemas.openxmlformats.org/officeDocument/2006/relationships/image" Target="../media/image7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564E41B-7A02-4D3D-8129-4EB5B4B97192}"/>
              </a:ext>
            </a:extLst>
          </p:cNvPr>
          <p:cNvSpPr txBox="1"/>
          <p:nvPr/>
        </p:nvSpPr>
        <p:spPr>
          <a:xfrm>
            <a:off x="355600" y="1152436"/>
            <a:ext cx="11277600" cy="3447098"/>
          </a:xfrm>
          <a:prstGeom prst="rect">
            <a:avLst/>
          </a:prstGeom>
          <a:noFill/>
        </p:spPr>
        <p:txBody>
          <a:bodyPr wrap="square">
            <a:spAutoFit/>
          </a:bodyPr>
          <a:lstStyle/>
          <a:p>
            <a:r>
              <a:rPr lang="en-GB" sz="3600" i="0" dirty="0">
                <a:solidFill>
                  <a:srgbClr val="7E2167"/>
                </a:solidFill>
                <a:effectLst/>
                <a:latin typeface="Calibri" panose="020F0502020204030204" pitchFamily="34" charset="0"/>
                <a:ea typeface="Calibri" panose="020F0502020204030204" pitchFamily="34" charset="0"/>
                <a:cs typeface="Calibri" panose="020F0502020204030204" pitchFamily="34" charset="0"/>
              </a:rPr>
              <a:t>The CF Home Sputum-Induction Trial (CF-HomeSpIT)</a:t>
            </a:r>
          </a:p>
          <a:p>
            <a:r>
              <a:rPr lang="en-GB" sz="200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Primary Outcome Data for Early Morning Sputum-Induction at Home Compared to Same-Day </a:t>
            </a:r>
          </a:p>
          <a:p>
            <a:r>
              <a:rPr lang="en-GB" sz="200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Sputum-Induction in Clinic</a:t>
            </a:r>
          </a:p>
          <a:p>
            <a:endParaRPr lang="en-GB"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endParaRPr lang="en-GB"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en-GB" sz="20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GB" sz="2000"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Professor Julian T. Forton</a:t>
            </a:r>
          </a:p>
          <a:p>
            <a:r>
              <a:rPr lang="en-GB" sz="200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Children’s Hospital for Wales, UK</a:t>
            </a:r>
          </a:p>
          <a:p>
            <a:r>
              <a:rPr lang="en-GB" sz="2000" dirty="0">
                <a:solidFill>
                  <a:srgbClr val="002060"/>
                </a:solidFill>
                <a:latin typeface="Calibri" panose="020F0502020204030204" pitchFamily="34" charset="0"/>
                <a:ea typeface="Calibri" panose="020F0502020204030204" pitchFamily="34" charset="0"/>
                <a:cs typeface="Calibri" panose="020F0502020204030204" pitchFamily="34" charset="0"/>
              </a:rPr>
              <a:t>Cardiff University School of Medicine</a:t>
            </a:r>
            <a:endParaRPr lang="en-GB" sz="2000" i="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endParaRPr lang="en-GB" b="1" i="0" dirty="0">
              <a:solidFill>
                <a:srgbClr val="002060"/>
              </a:solidFill>
              <a:effectLst/>
              <a:latin typeface="OpenSansRegular"/>
            </a:endParaRPr>
          </a:p>
        </p:txBody>
      </p:sp>
      <p:pic>
        <p:nvPicPr>
          <p:cNvPr id="10" name="Picture 9">
            <a:extLst>
              <a:ext uri="{FF2B5EF4-FFF2-40B4-BE49-F238E27FC236}">
                <a16:creationId xmlns:a16="http://schemas.microsoft.com/office/drawing/2014/main" id="{82AD587F-52F4-42CF-BF2D-676A09010B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11" name="Picture 2" descr="http://www.cardiff.ac.uk/identity/downloads/universitylogo.jpg">
            <a:extLst>
              <a:ext uri="{FF2B5EF4-FFF2-40B4-BE49-F238E27FC236}">
                <a16:creationId xmlns:a16="http://schemas.microsoft.com/office/drawing/2014/main" id="{821A642D-9B59-4CCA-B260-BB82AA3EC4E2}"/>
              </a:ext>
            </a:extLst>
          </p:cNvPr>
          <p:cNvPicPr>
            <a:picLocks noChangeAspect="1" noChangeArrowheads="1"/>
          </p:cNvPicPr>
          <p:nvPr/>
        </p:nvPicPr>
        <p:blipFill>
          <a:blip r:embed="rId3"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57301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9A47C08-9BC0-42D6-B491-EA979D9184DC}"/>
              </a:ext>
            </a:extLst>
          </p:cNvPr>
          <p:cNvSpPr txBox="1">
            <a:spLocks/>
          </p:cNvSpPr>
          <p:nvPr/>
        </p:nvSpPr>
        <p:spPr>
          <a:xfrm>
            <a:off x="1901825" y="915670"/>
            <a:ext cx="8388350" cy="19177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2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2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2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ts val="0"/>
              </a:spcBef>
              <a:buFont typeface="Arial" panose="020B0604020202020204" pitchFamily="34" charset="0"/>
              <a:buNone/>
            </a:pPr>
            <a:r>
              <a:rPr lang="en-US" sz="2000" b="1">
                <a:solidFill>
                  <a:srgbClr val="7E2167"/>
                </a:solidFill>
              </a:rPr>
              <a:t>NACFC Presentation Disclaimer</a:t>
            </a:r>
          </a:p>
          <a:p>
            <a:pPr marL="0" indent="0" algn="ctr" fontAlgn="base">
              <a:lnSpc>
                <a:spcPct val="100000"/>
              </a:lnSpc>
              <a:spcBef>
                <a:spcPts val="0"/>
              </a:spcBef>
              <a:buFont typeface="Arial" panose="020B0604020202020204" pitchFamily="34" charset="0"/>
              <a:buNone/>
            </a:pPr>
            <a:r>
              <a:rPr lang="en-US" sz="2000" b="1"/>
              <a:t> </a:t>
            </a:r>
          </a:p>
          <a:p>
            <a:pPr marL="0" indent="0" algn="ctr" fontAlgn="base">
              <a:lnSpc>
                <a:spcPct val="100000"/>
              </a:lnSpc>
              <a:spcBef>
                <a:spcPts val="0"/>
              </a:spcBef>
              <a:buFont typeface="Arial" panose="020B0604020202020204" pitchFamily="34" charset="0"/>
              <a:buNone/>
            </a:pPr>
            <a:r>
              <a:rPr lang="en-US" sz="1600"/>
              <a:t>Unless explicitly stated, opinions shared by presenters do not necessarily represent the views of the Cystic Fibrosis Foundation. The Foundation supports NACFC, but does not generally review presentations in advance. The information provided during this conference is intended to be educational and informational. Attendees are encouraged to consult medical professionals for all health care decisions.</a:t>
            </a:r>
            <a:endParaRPr lang="en-US" sz="1600" dirty="0"/>
          </a:p>
        </p:txBody>
      </p:sp>
    </p:spTree>
    <p:extLst>
      <p:ext uri="{BB962C8B-B14F-4D97-AF65-F5344CB8AC3E}">
        <p14:creationId xmlns:p14="http://schemas.microsoft.com/office/powerpoint/2010/main" val="3023866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F293CB0-5EB5-4DFD-BE93-E3710A764EC1}"/>
              </a:ext>
            </a:extLst>
          </p:cNvPr>
          <p:cNvSpPr txBox="1">
            <a:spLocks/>
          </p:cNvSpPr>
          <p:nvPr/>
        </p:nvSpPr>
        <p:spPr>
          <a:xfrm>
            <a:off x="1901825" y="915670"/>
            <a:ext cx="8388350" cy="19177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2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2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2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26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ts val="0"/>
              </a:spcBef>
              <a:buFont typeface="Arial" panose="020B0604020202020204" pitchFamily="34" charset="0"/>
              <a:buNone/>
            </a:pPr>
            <a:r>
              <a:rPr lang="en-US" sz="2000" b="1" dirty="0">
                <a:solidFill>
                  <a:srgbClr val="7E2167"/>
                </a:solidFill>
              </a:rPr>
              <a:t>Presenter Disclosure</a:t>
            </a:r>
          </a:p>
          <a:p>
            <a:pPr marL="0" indent="0" algn="ctr" fontAlgn="base">
              <a:lnSpc>
                <a:spcPct val="100000"/>
              </a:lnSpc>
              <a:spcBef>
                <a:spcPts val="0"/>
              </a:spcBef>
              <a:buFont typeface="Arial" panose="020B0604020202020204" pitchFamily="34" charset="0"/>
              <a:buNone/>
            </a:pPr>
            <a:r>
              <a:rPr lang="en-US" sz="2000" b="1" dirty="0"/>
              <a:t> </a:t>
            </a:r>
          </a:p>
          <a:p>
            <a:pPr marL="0" indent="0" algn="ctr">
              <a:buNone/>
            </a:pPr>
            <a:r>
              <a:rPr lang="en-US" sz="1800" b="1" dirty="0">
                <a:latin typeface="Arial"/>
                <a:cs typeface="Arial"/>
              </a:rPr>
              <a:t>Professor Julian Forton MA MB </a:t>
            </a:r>
            <a:r>
              <a:rPr lang="en-US" sz="1800" b="1" dirty="0" err="1">
                <a:latin typeface="Arial"/>
                <a:cs typeface="Arial"/>
              </a:rPr>
              <a:t>BChir</a:t>
            </a:r>
            <a:r>
              <a:rPr lang="en-US" sz="1800" b="1" dirty="0">
                <a:latin typeface="Arial"/>
                <a:cs typeface="Arial"/>
              </a:rPr>
              <a:t>(</a:t>
            </a:r>
            <a:r>
              <a:rPr lang="en-US" sz="1800" b="1" dirty="0" err="1">
                <a:latin typeface="Arial"/>
                <a:cs typeface="Arial"/>
              </a:rPr>
              <a:t>Cantab</a:t>
            </a:r>
            <a:r>
              <a:rPr lang="en-US" sz="1800" b="1" dirty="0">
                <a:latin typeface="Arial"/>
                <a:cs typeface="Arial"/>
              </a:rPr>
              <a:t>) MRCPCH </a:t>
            </a:r>
            <a:r>
              <a:rPr lang="en-US" sz="1800" b="1" dirty="0" err="1">
                <a:latin typeface="Arial"/>
                <a:cs typeface="Arial"/>
              </a:rPr>
              <a:t>Phd</a:t>
            </a:r>
            <a:r>
              <a:rPr lang="en-US" sz="1800" b="1" dirty="0">
                <a:latin typeface="Arial"/>
                <a:cs typeface="Arial"/>
              </a:rPr>
              <a:t> FHEA</a:t>
            </a:r>
          </a:p>
          <a:p>
            <a:pPr marL="0" indent="0" algn="ctr">
              <a:buNone/>
            </a:pPr>
            <a:r>
              <a:rPr lang="en-US" sz="1600" dirty="0">
                <a:latin typeface="Arial"/>
                <a:cs typeface="Arial"/>
              </a:rPr>
              <a:t>There are no relationships to disclose related to this presentation.</a:t>
            </a:r>
            <a:endParaRPr lang="en-US" sz="1600" dirty="0"/>
          </a:p>
        </p:txBody>
      </p:sp>
    </p:spTree>
    <p:extLst>
      <p:ext uri="{BB962C8B-B14F-4D97-AF65-F5344CB8AC3E}">
        <p14:creationId xmlns:p14="http://schemas.microsoft.com/office/powerpoint/2010/main" val="153595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F46ED5-3963-4356-9ACF-078229EEF46D}"/>
              </a:ext>
            </a:extLst>
          </p:cNvPr>
          <p:cNvPicPr>
            <a:picLocks noChangeAspect="1"/>
          </p:cNvPicPr>
          <p:nvPr/>
        </p:nvPicPr>
        <p:blipFill rotWithShape="1">
          <a:blip r:embed="rId2"/>
          <a:srcRect l="69087" t="5192" r="1707" b="54231"/>
          <a:stretch/>
        </p:blipFill>
        <p:spPr>
          <a:xfrm>
            <a:off x="204680" y="90072"/>
            <a:ext cx="11350364" cy="5913399"/>
          </a:xfrm>
          <a:prstGeom prst="rect">
            <a:avLst/>
          </a:prstGeom>
        </p:spPr>
      </p:pic>
      <p:sp>
        <p:nvSpPr>
          <p:cNvPr id="2" name="Rectangle 1">
            <a:extLst>
              <a:ext uri="{FF2B5EF4-FFF2-40B4-BE49-F238E27FC236}">
                <a16:creationId xmlns:a16="http://schemas.microsoft.com/office/drawing/2014/main" id="{6BFE9C16-F8EB-4CED-BBD9-F740D86B6BFF}"/>
              </a:ext>
            </a:extLst>
          </p:cNvPr>
          <p:cNvSpPr/>
          <p:nvPr/>
        </p:nvSpPr>
        <p:spPr>
          <a:xfrm>
            <a:off x="525982" y="218903"/>
            <a:ext cx="2379058" cy="1116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88873D-DA6E-4E5B-9964-ED9831728580}"/>
              </a:ext>
            </a:extLst>
          </p:cNvPr>
          <p:cNvSpPr txBox="1"/>
          <p:nvPr/>
        </p:nvSpPr>
        <p:spPr>
          <a:xfrm>
            <a:off x="525982" y="392864"/>
            <a:ext cx="7739491" cy="646331"/>
          </a:xfrm>
          <a:prstGeom prst="rect">
            <a:avLst/>
          </a:prstGeom>
          <a:noFill/>
        </p:spPr>
        <p:txBody>
          <a:bodyPr wrap="none" rtlCol="0">
            <a:spAutoFit/>
          </a:bodyPr>
          <a:lstStyle/>
          <a:p>
            <a:r>
              <a:rPr lang="en-GB" sz="3600" dirty="0">
                <a:solidFill>
                  <a:srgbClr val="7E2167"/>
                </a:solidFill>
              </a:rPr>
              <a:t>James Lind Alliance  </a:t>
            </a:r>
            <a:r>
              <a:rPr lang="en-GB" sz="3600" dirty="0"/>
              <a:t>- </a:t>
            </a:r>
            <a:r>
              <a:rPr lang="en-GB" sz="2400" dirty="0"/>
              <a:t>Priority Setting Partnerships</a:t>
            </a:r>
          </a:p>
        </p:txBody>
      </p:sp>
    </p:spTree>
    <p:extLst>
      <p:ext uri="{BB962C8B-B14F-4D97-AF65-F5344CB8AC3E}">
        <p14:creationId xmlns:p14="http://schemas.microsoft.com/office/powerpoint/2010/main" val="3163711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AD3F03-63C2-4627-B4FF-BCA057C74320}"/>
              </a:ext>
            </a:extLst>
          </p:cNvPr>
          <p:cNvSpPr txBox="1"/>
          <p:nvPr/>
        </p:nvSpPr>
        <p:spPr>
          <a:xfrm>
            <a:off x="2152650" y="2505670"/>
            <a:ext cx="7886700" cy="923330"/>
          </a:xfrm>
          <a:prstGeom prst="rect">
            <a:avLst/>
          </a:prstGeom>
          <a:noFill/>
        </p:spPr>
        <p:txBody>
          <a:bodyPr wrap="square" rtlCol="0">
            <a:spAutoFit/>
          </a:bodyPr>
          <a:lstStyle/>
          <a:p>
            <a:r>
              <a:rPr lang="en-GB" sz="5400" dirty="0"/>
              <a:t>No sputum </a:t>
            </a:r>
            <a:r>
              <a:rPr lang="en-GB" sz="5400">
                <a:solidFill>
                  <a:srgbClr val="FF0000"/>
                </a:solidFill>
              </a:rPr>
              <a:t>Yes sputum ! </a:t>
            </a:r>
            <a:endParaRPr lang="en-GB" sz="5400" dirty="0">
              <a:solidFill>
                <a:srgbClr val="FF0000"/>
              </a:solidFill>
            </a:endParaRPr>
          </a:p>
        </p:txBody>
      </p:sp>
      <p:pic>
        <p:nvPicPr>
          <p:cNvPr id="4" name="Picture 3">
            <a:extLst>
              <a:ext uri="{FF2B5EF4-FFF2-40B4-BE49-F238E27FC236}">
                <a16:creationId xmlns:a16="http://schemas.microsoft.com/office/drawing/2014/main" id="{0B9BB5D2-99B5-4F06-B784-174902319B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5" name="Picture 2" descr="http://www.cardiff.ac.uk/identity/downloads/universitylogo.jpg">
            <a:extLst>
              <a:ext uri="{FF2B5EF4-FFF2-40B4-BE49-F238E27FC236}">
                <a16:creationId xmlns:a16="http://schemas.microsoft.com/office/drawing/2014/main" id="{B2069E45-7951-4EEE-95AA-8836EE73A70C}"/>
              </a:ext>
            </a:extLst>
          </p:cNvPr>
          <p:cNvPicPr>
            <a:picLocks noChangeAspect="1" noChangeArrowheads="1"/>
          </p:cNvPicPr>
          <p:nvPr/>
        </p:nvPicPr>
        <p:blipFill>
          <a:blip r:embed="rId3"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87031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1F5F02CA-AD48-493E-BDED-9D4EEC1C8BCE}"/>
              </a:ext>
            </a:extLst>
          </p:cNvPr>
          <p:cNvSpPr txBox="1">
            <a:spLocks/>
          </p:cNvSpPr>
          <p:nvPr/>
        </p:nvSpPr>
        <p:spPr>
          <a:xfrm>
            <a:off x="212856" y="344978"/>
            <a:ext cx="11255244" cy="1144929"/>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b="1" i="0" kern="1200">
                <a:solidFill>
                  <a:srgbClr val="7E2167"/>
                </a:solidFill>
                <a:latin typeface="Arial" panose="020B0604020202020204" pitchFamily="34" charset="0"/>
                <a:ea typeface="+mj-ea"/>
                <a:cs typeface="Arial" panose="020B0604020202020204" pitchFamily="34" charset="0"/>
              </a:defRPr>
            </a:lvl1pPr>
          </a:lstStyle>
          <a:p>
            <a:r>
              <a:rPr lang="en-GB" sz="3600" dirty="0"/>
              <a:t>PROMISE-MICRO STUDY</a:t>
            </a:r>
          </a:p>
          <a:p>
            <a:r>
              <a:rPr lang="en-GB" sz="2000" dirty="0">
                <a:solidFill>
                  <a:srgbClr val="003264"/>
                </a:solidFill>
              </a:rPr>
              <a:t>Pharmacologic improvement of CFTR function rapidly decreases sputum pathogen density, but lung infections generally persist </a:t>
            </a:r>
          </a:p>
        </p:txBody>
      </p:sp>
      <p:pic>
        <p:nvPicPr>
          <p:cNvPr id="9" name="Object 2" descr="preencoded.png">
            <a:extLst>
              <a:ext uri="{FF2B5EF4-FFF2-40B4-BE49-F238E27FC236}">
                <a16:creationId xmlns:a16="http://schemas.microsoft.com/office/drawing/2014/main" id="{3BCB82FB-F7FD-4A50-BA34-0E230813902D}"/>
              </a:ext>
            </a:extLst>
          </p:cNvPr>
          <p:cNvPicPr>
            <a:picLocks noChangeAspect="1"/>
          </p:cNvPicPr>
          <p:nvPr/>
        </p:nvPicPr>
        <p:blipFill>
          <a:blip r:embed="rId2" cstate="print"/>
          <a:stretch>
            <a:fillRect/>
          </a:stretch>
        </p:blipFill>
        <p:spPr>
          <a:xfrm>
            <a:off x="508509" y="2083064"/>
            <a:ext cx="3591952" cy="4310343"/>
          </a:xfrm>
          <a:prstGeom prst="rect">
            <a:avLst/>
          </a:prstGeom>
        </p:spPr>
      </p:pic>
      <p:pic>
        <p:nvPicPr>
          <p:cNvPr id="10" name="Object 2" descr="preencoded.png">
            <a:extLst>
              <a:ext uri="{FF2B5EF4-FFF2-40B4-BE49-F238E27FC236}">
                <a16:creationId xmlns:a16="http://schemas.microsoft.com/office/drawing/2014/main" id="{3FA90523-9DF8-4B26-8036-DB51850F3D33}"/>
              </a:ext>
            </a:extLst>
          </p:cNvPr>
          <p:cNvPicPr>
            <a:picLocks noChangeAspect="1"/>
          </p:cNvPicPr>
          <p:nvPr/>
        </p:nvPicPr>
        <p:blipFill rotWithShape="1">
          <a:blip r:embed="rId3" cstate="print"/>
          <a:srcRect b="45221"/>
          <a:stretch/>
        </p:blipFill>
        <p:spPr>
          <a:xfrm>
            <a:off x="4449684" y="2832730"/>
            <a:ext cx="6755891" cy="3107827"/>
          </a:xfrm>
          <a:prstGeom prst="rect">
            <a:avLst/>
          </a:prstGeom>
        </p:spPr>
      </p:pic>
      <p:sp>
        <p:nvSpPr>
          <p:cNvPr id="11" name="Rectangle 10">
            <a:extLst>
              <a:ext uri="{FF2B5EF4-FFF2-40B4-BE49-F238E27FC236}">
                <a16:creationId xmlns:a16="http://schemas.microsoft.com/office/drawing/2014/main" id="{5969128F-EA3F-49D4-980C-FD235B395015}"/>
              </a:ext>
            </a:extLst>
          </p:cNvPr>
          <p:cNvSpPr/>
          <p:nvPr/>
        </p:nvSpPr>
        <p:spPr>
          <a:xfrm>
            <a:off x="4449684" y="6106715"/>
            <a:ext cx="4815697" cy="369332"/>
          </a:xfrm>
          <a:prstGeom prst="rect">
            <a:avLst/>
          </a:prstGeom>
        </p:spPr>
        <p:txBody>
          <a:bodyPr wrap="square">
            <a:spAutoFit/>
          </a:bodyPr>
          <a:lstStyle/>
          <a:p>
            <a:r>
              <a:rPr lang="en-GB" sz="1200" b="1" dirty="0"/>
              <a:t>J Clin Invest 2023 May 15;133(10):e167957.doi: 10.1172/JCI167957</a:t>
            </a:r>
            <a:r>
              <a:rPr lang="en-GB" b="1" dirty="0"/>
              <a:t>.</a:t>
            </a:r>
          </a:p>
        </p:txBody>
      </p:sp>
    </p:spTree>
    <p:extLst>
      <p:ext uri="{BB962C8B-B14F-4D97-AF65-F5344CB8AC3E}">
        <p14:creationId xmlns:p14="http://schemas.microsoft.com/office/powerpoint/2010/main" val="2577484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DFBA1F-2094-4312-A6D4-44A95374EA2C}"/>
              </a:ext>
            </a:extLst>
          </p:cNvPr>
          <p:cNvSpPr txBox="1"/>
          <p:nvPr/>
        </p:nvSpPr>
        <p:spPr>
          <a:xfrm>
            <a:off x="625863" y="892232"/>
            <a:ext cx="11030751" cy="4893647"/>
          </a:xfrm>
          <a:prstGeom prst="rect">
            <a:avLst/>
          </a:prstGeom>
          <a:noFill/>
        </p:spPr>
        <p:txBody>
          <a:bodyPr wrap="square" rtlCol="0">
            <a:spAutoFit/>
          </a:bodyPr>
          <a:lstStyle/>
          <a:p>
            <a:r>
              <a:rPr lang="en-GB" sz="3600" dirty="0">
                <a:solidFill>
                  <a:srgbClr val="7E2167"/>
                </a:solidFill>
                <a:cs typeface="Arial" panose="020B0604020202020204" pitchFamily="34" charset="0"/>
              </a:rPr>
              <a:t>New Challenges</a:t>
            </a:r>
          </a:p>
          <a:p>
            <a:endParaRPr lang="en-GB" sz="2400" dirty="0">
              <a:cs typeface="Arial" panose="020B0604020202020204" pitchFamily="34" charset="0"/>
            </a:endParaRPr>
          </a:p>
          <a:p>
            <a:pPr marL="457200" indent="-457200">
              <a:buFont typeface="Arial" panose="020B0604020202020204" pitchFamily="34" charset="0"/>
              <a:buChar char="•"/>
            </a:pPr>
            <a:r>
              <a:rPr lang="en-GB" sz="2400" dirty="0">
                <a:solidFill>
                  <a:srgbClr val="003264"/>
                </a:solidFill>
                <a:cs typeface="Arial" panose="020B0604020202020204" pitchFamily="34" charset="0"/>
              </a:rPr>
              <a:t>Sputum volume and pathogen density are reduced in patients on HEMT,</a:t>
            </a:r>
          </a:p>
          <a:p>
            <a:r>
              <a:rPr lang="en-GB" sz="2400" dirty="0">
                <a:solidFill>
                  <a:srgbClr val="003264"/>
                </a:solidFill>
                <a:cs typeface="Arial" panose="020B0604020202020204" pitchFamily="34" charset="0"/>
              </a:rPr>
              <a:t>      BUT pathogens are not eradicated.</a:t>
            </a:r>
          </a:p>
          <a:p>
            <a:pPr marL="457200" indent="-457200">
              <a:buFont typeface="Arial" panose="020B0604020202020204" pitchFamily="34" charset="0"/>
              <a:buChar char="•"/>
            </a:pPr>
            <a:r>
              <a:rPr lang="en-GB" sz="2400" dirty="0">
                <a:solidFill>
                  <a:srgbClr val="003264"/>
                </a:solidFill>
                <a:cs typeface="Arial" panose="020B0604020202020204" pitchFamily="34" charset="0"/>
              </a:rPr>
              <a:t>Highly sensitive PCR technologies raise new difficulties in defining what constitutes a meaningful infection.</a:t>
            </a:r>
          </a:p>
          <a:p>
            <a:pPr marL="457200" indent="-457200">
              <a:buFont typeface="Arial" panose="020B0604020202020204" pitchFamily="34" charset="0"/>
              <a:buChar char="•"/>
            </a:pPr>
            <a:r>
              <a:rPr lang="en-GB" sz="2400" dirty="0">
                <a:solidFill>
                  <a:srgbClr val="003264"/>
                </a:solidFill>
                <a:cs typeface="Arial" panose="020B0604020202020204" pitchFamily="34" charset="0"/>
              </a:rPr>
              <a:t>How important are low titre infections in patients on HEMT ?</a:t>
            </a:r>
          </a:p>
          <a:p>
            <a:endParaRPr lang="en-GB" sz="2400" dirty="0">
              <a:cs typeface="Arial" panose="020B0604020202020204" pitchFamily="34" charset="0"/>
            </a:endParaRPr>
          </a:p>
          <a:p>
            <a:r>
              <a:rPr lang="en-GB" sz="3600" dirty="0">
                <a:solidFill>
                  <a:srgbClr val="7E2167"/>
                </a:solidFill>
                <a:cs typeface="Arial" panose="020B0604020202020204" pitchFamily="34" charset="0"/>
              </a:rPr>
              <a:t>Two Questions</a:t>
            </a:r>
          </a:p>
          <a:p>
            <a:endParaRPr lang="en-GB" sz="2400" dirty="0">
              <a:cs typeface="Arial" panose="020B0604020202020204" pitchFamily="34" charset="0"/>
            </a:endParaRPr>
          </a:p>
          <a:p>
            <a:pPr marL="457200" indent="-457200">
              <a:buFont typeface="Arial" panose="020B0604020202020204" pitchFamily="34" charset="0"/>
              <a:buChar char="•"/>
            </a:pPr>
            <a:r>
              <a:rPr lang="en-GB" sz="2400" dirty="0">
                <a:solidFill>
                  <a:srgbClr val="003264"/>
                </a:solidFill>
                <a:cs typeface="Arial" panose="020B0604020202020204" pitchFamily="34" charset="0"/>
              </a:rPr>
              <a:t>How best to sample the airway ?</a:t>
            </a:r>
          </a:p>
          <a:p>
            <a:pPr marL="457200" indent="-457200">
              <a:buFont typeface="Arial" panose="020B0604020202020204" pitchFamily="34" charset="0"/>
              <a:buChar char="•"/>
            </a:pPr>
            <a:r>
              <a:rPr lang="en-GB" sz="2400" dirty="0">
                <a:solidFill>
                  <a:srgbClr val="003264"/>
                </a:solidFill>
                <a:cs typeface="Arial" panose="020B0604020202020204" pitchFamily="34" charset="0"/>
              </a:rPr>
              <a:t>How best to analyse those samples ?</a:t>
            </a:r>
          </a:p>
        </p:txBody>
      </p:sp>
      <p:pic>
        <p:nvPicPr>
          <p:cNvPr id="6" name="Picture 5">
            <a:extLst>
              <a:ext uri="{FF2B5EF4-FFF2-40B4-BE49-F238E27FC236}">
                <a16:creationId xmlns:a16="http://schemas.microsoft.com/office/drawing/2014/main" id="{3C9AB1FC-7865-4FDC-8C8C-E27FE4B26D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7" name="Picture 2" descr="http://www.cardiff.ac.uk/identity/downloads/universitylogo.jpg">
            <a:extLst>
              <a:ext uri="{FF2B5EF4-FFF2-40B4-BE49-F238E27FC236}">
                <a16:creationId xmlns:a16="http://schemas.microsoft.com/office/drawing/2014/main" id="{8EC0FD5A-2A5D-4135-9F9D-CB05BC5CA4E3}"/>
              </a:ext>
            </a:extLst>
          </p:cNvPr>
          <p:cNvPicPr>
            <a:picLocks noChangeAspect="1" noChangeArrowheads="1"/>
          </p:cNvPicPr>
          <p:nvPr/>
        </p:nvPicPr>
        <p:blipFill>
          <a:blip r:embed="rId3"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297270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515A6474-A476-4477-BD94-6DA36715982B}"/>
                  </a:ext>
                </a:extLst>
              </p14:cNvPr>
              <p14:cNvContentPartPr/>
              <p14:nvPr/>
            </p14:nvContentPartPr>
            <p14:xfrm>
              <a:off x="440841" y="3199076"/>
              <a:ext cx="8640" cy="360"/>
            </p14:xfrm>
          </p:contentPart>
        </mc:Choice>
        <mc:Fallback xmlns="">
          <p:pic>
            <p:nvPicPr>
              <p:cNvPr id="5" name="Ink 4">
                <a:extLst>
                  <a:ext uri="{FF2B5EF4-FFF2-40B4-BE49-F238E27FC236}">
                    <a16:creationId xmlns:a16="http://schemas.microsoft.com/office/drawing/2014/main" id="{515A6474-A476-4477-BD94-6DA36715982B}"/>
                  </a:ext>
                </a:extLst>
              </p:cNvPr>
              <p:cNvPicPr/>
              <p:nvPr/>
            </p:nvPicPr>
            <p:blipFill>
              <a:blip r:embed="rId3"/>
              <a:stretch>
                <a:fillRect/>
              </a:stretch>
            </p:blipFill>
            <p:spPr>
              <a:xfrm>
                <a:off x="431841" y="3190076"/>
                <a:ext cx="26280" cy="18000"/>
              </a:xfrm>
              <a:prstGeom prst="rect">
                <a:avLst/>
              </a:prstGeom>
            </p:spPr>
          </p:pic>
        </mc:Fallback>
      </mc:AlternateContent>
      <p:grpSp>
        <p:nvGrpSpPr>
          <p:cNvPr id="6" name="Group 5">
            <a:extLst>
              <a:ext uri="{FF2B5EF4-FFF2-40B4-BE49-F238E27FC236}">
                <a16:creationId xmlns:a16="http://schemas.microsoft.com/office/drawing/2014/main" id="{71082CB7-6310-4E1A-962A-6B122EF859EA}"/>
              </a:ext>
            </a:extLst>
          </p:cNvPr>
          <p:cNvGrpSpPr/>
          <p:nvPr/>
        </p:nvGrpSpPr>
        <p:grpSpPr>
          <a:xfrm>
            <a:off x="5521646" y="3427236"/>
            <a:ext cx="4146930" cy="360000"/>
            <a:chOff x="6078944" y="3438057"/>
            <a:chExt cx="4146930" cy="360000"/>
          </a:xfrm>
        </p:grpSpPr>
        <p:cxnSp>
          <p:nvCxnSpPr>
            <p:cNvPr id="7" name="Straight Arrow Connector 6">
              <a:extLst>
                <a:ext uri="{FF2B5EF4-FFF2-40B4-BE49-F238E27FC236}">
                  <a16:creationId xmlns:a16="http://schemas.microsoft.com/office/drawing/2014/main" id="{E471E707-81F0-41EE-BD68-EF31C9A6E59A}"/>
                </a:ext>
              </a:extLst>
            </p:cNvPr>
            <p:cNvCxnSpPr>
              <a:cxnSpLocks/>
            </p:cNvCxnSpPr>
            <p:nvPr/>
          </p:nvCxnSpPr>
          <p:spPr>
            <a:xfrm>
              <a:off x="6078944" y="3438057"/>
              <a:ext cx="0" cy="360000"/>
            </a:xfrm>
            <a:prstGeom prst="straightConnector1">
              <a:avLst/>
            </a:prstGeom>
            <a:ln w="41275">
              <a:solidFill>
                <a:srgbClr val="FF0000"/>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8B7CB6B-2398-44EF-8B59-94588CA7D534}"/>
                </a:ext>
              </a:extLst>
            </p:cNvPr>
            <p:cNvCxnSpPr>
              <a:cxnSpLocks/>
            </p:cNvCxnSpPr>
            <p:nvPr/>
          </p:nvCxnSpPr>
          <p:spPr>
            <a:xfrm>
              <a:off x="10225874" y="3438057"/>
              <a:ext cx="0" cy="360000"/>
            </a:xfrm>
            <a:prstGeom prst="straightConnector1">
              <a:avLst/>
            </a:prstGeom>
            <a:ln w="41275">
              <a:solidFill>
                <a:srgbClr val="FF0000"/>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9" name="Straight Arrow Connector 8">
            <a:extLst>
              <a:ext uri="{FF2B5EF4-FFF2-40B4-BE49-F238E27FC236}">
                <a16:creationId xmlns:a16="http://schemas.microsoft.com/office/drawing/2014/main" id="{B63E1B60-6C43-470F-9849-93D174EA1461}"/>
              </a:ext>
            </a:extLst>
          </p:cNvPr>
          <p:cNvCxnSpPr/>
          <p:nvPr/>
        </p:nvCxnSpPr>
        <p:spPr>
          <a:xfrm>
            <a:off x="2269551"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EF3BBB3-B7FE-4ACF-ABA3-E7B52A0B210D}"/>
              </a:ext>
            </a:extLst>
          </p:cNvPr>
          <p:cNvCxnSpPr/>
          <p:nvPr/>
        </p:nvCxnSpPr>
        <p:spPr>
          <a:xfrm>
            <a:off x="3174425"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65D3BF4-60F0-4916-92DE-7D1C9F286481}"/>
              </a:ext>
            </a:extLst>
          </p:cNvPr>
          <p:cNvCxnSpPr/>
          <p:nvPr/>
        </p:nvCxnSpPr>
        <p:spPr>
          <a:xfrm>
            <a:off x="6842885"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C7C5C85-5374-41DD-ADB8-D68BB384B4B1}"/>
              </a:ext>
            </a:extLst>
          </p:cNvPr>
          <p:cNvCxnSpPr/>
          <p:nvPr/>
        </p:nvCxnSpPr>
        <p:spPr>
          <a:xfrm>
            <a:off x="8038122"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F8B5373-52E2-46C3-9DC5-AA38DBB1FDED}"/>
              </a:ext>
            </a:extLst>
          </p:cNvPr>
          <p:cNvCxnSpPr/>
          <p:nvPr/>
        </p:nvCxnSpPr>
        <p:spPr>
          <a:xfrm>
            <a:off x="9643183"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830C6FA-4527-4439-BDF7-9B1B3238D2F4}"/>
              </a:ext>
            </a:extLst>
          </p:cNvPr>
          <p:cNvSpPr txBox="1"/>
          <p:nvPr/>
        </p:nvSpPr>
        <p:spPr>
          <a:xfrm>
            <a:off x="1742082" y="1538986"/>
            <a:ext cx="1098378"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lang="en-GB" sz="2800" b="1" dirty="0">
                <a:latin typeface="Avenir Medium" panose="02000503020000020003"/>
              </a:rPr>
              <a:t>VIRUS</a:t>
            </a:r>
          </a:p>
        </p:txBody>
      </p:sp>
      <p:cxnSp>
        <p:nvCxnSpPr>
          <p:cNvPr id="15" name="Straight Arrow Connector 14">
            <a:extLst>
              <a:ext uri="{FF2B5EF4-FFF2-40B4-BE49-F238E27FC236}">
                <a16:creationId xmlns:a16="http://schemas.microsoft.com/office/drawing/2014/main" id="{D085C5C0-D1D7-450B-A953-A2A80F081E8A}"/>
              </a:ext>
            </a:extLst>
          </p:cNvPr>
          <p:cNvCxnSpPr/>
          <p:nvPr/>
        </p:nvCxnSpPr>
        <p:spPr>
          <a:xfrm>
            <a:off x="5537806" y="2243076"/>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FC42A0E-008E-4C23-B93B-B469C572A72B}"/>
              </a:ext>
            </a:extLst>
          </p:cNvPr>
          <p:cNvCxnSpPr>
            <a:cxnSpLocks/>
          </p:cNvCxnSpPr>
          <p:nvPr/>
        </p:nvCxnSpPr>
        <p:spPr>
          <a:xfrm>
            <a:off x="118852" y="4044069"/>
            <a:ext cx="10986666" cy="0"/>
          </a:xfrm>
          <a:prstGeom prst="line">
            <a:avLst/>
          </a:prstGeom>
          <a:ln w="19050">
            <a:solidFill>
              <a:srgbClr val="FF0000"/>
            </a:solidFill>
            <a:prstDash val="sysDash"/>
          </a:ln>
          <a:effectLst>
            <a:outerShdw blurRad="50800" dist="1016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E9747982-1AC2-4804-BF49-26D9E1AE80AF}"/>
                  </a:ext>
                </a:extLst>
              </p14:cNvPr>
              <p14:cNvContentPartPr/>
              <p14:nvPr/>
            </p14:nvContentPartPr>
            <p14:xfrm>
              <a:off x="1679215" y="3961196"/>
              <a:ext cx="9499989" cy="2353044"/>
            </p14:xfrm>
          </p:contentPart>
        </mc:Choice>
        <mc:Fallback xmlns="">
          <p:pic>
            <p:nvPicPr>
              <p:cNvPr id="17" name="Ink 16">
                <a:extLst>
                  <a:ext uri="{FF2B5EF4-FFF2-40B4-BE49-F238E27FC236}">
                    <a16:creationId xmlns:a16="http://schemas.microsoft.com/office/drawing/2014/main" id="{E9747982-1AC2-4804-BF49-26D9E1AE80AF}"/>
                  </a:ext>
                </a:extLst>
              </p:cNvPr>
              <p:cNvPicPr/>
              <p:nvPr/>
            </p:nvPicPr>
            <p:blipFill>
              <a:blip r:embed="rId5"/>
              <a:stretch>
                <a:fillRect/>
              </a:stretch>
            </p:blipFill>
            <p:spPr>
              <a:xfrm>
                <a:off x="1625215" y="3853209"/>
                <a:ext cx="9607628" cy="2568659"/>
              </a:xfrm>
              <a:prstGeom prst="rect">
                <a:avLst/>
              </a:prstGeom>
            </p:spPr>
          </p:pic>
        </mc:Fallback>
      </mc:AlternateContent>
      <p:sp>
        <p:nvSpPr>
          <p:cNvPr id="18" name="TextBox 17">
            <a:extLst>
              <a:ext uri="{FF2B5EF4-FFF2-40B4-BE49-F238E27FC236}">
                <a16:creationId xmlns:a16="http://schemas.microsoft.com/office/drawing/2014/main" id="{1F42A4D8-DB6D-4428-9FED-B7513833E4ED}"/>
              </a:ext>
            </a:extLst>
          </p:cNvPr>
          <p:cNvSpPr txBox="1"/>
          <p:nvPr/>
        </p:nvSpPr>
        <p:spPr>
          <a:xfrm>
            <a:off x="1742082" y="6383890"/>
            <a:ext cx="2603598" cy="523220"/>
          </a:xfrm>
          <a:prstGeom prst="rect">
            <a:avLst/>
          </a:prstGeom>
          <a:noFill/>
        </p:spPr>
        <p:txBody>
          <a:bodyPr wrap="none" rtlCol="0">
            <a:spAutoFit/>
          </a:bodyPr>
          <a:lstStyle/>
          <a:p>
            <a:r>
              <a:rPr lang="en-GB" sz="2800" b="1" dirty="0">
                <a:solidFill>
                  <a:srgbClr val="00B050"/>
                </a:solidFill>
                <a:latin typeface="Avenir Medium" panose="02000503020000020003"/>
              </a:rPr>
              <a:t>PSEUDOMONA</a:t>
            </a:r>
            <a:r>
              <a:rPr lang="en-GB" sz="2800" b="1" dirty="0">
                <a:solidFill>
                  <a:srgbClr val="00B050"/>
                </a:solidFill>
              </a:rPr>
              <a:t>S</a:t>
            </a:r>
          </a:p>
        </p:txBody>
      </p:sp>
      <p:grpSp>
        <p:nvGrpSpPr>
          <p:cNvPr id="19" name="Group 18">
            <a:extLst>
              <a:ext uri="{FF2B5EF4-FFF2-40B4-BE49-F238E27FC236}">
                <a16:creationId xmlns:a16="http://schemas.microsoft.com/office/drawing/2014/main" id="{51808330-DFDD-4978-91A0-0479F5979CED}"/>
              </a:ext>
            </a:extLst>
          </p:cNvPr>
          <p:cNvGrpSpPr/>
          <p:nvPr/>
        </p:nvGrpSpPr>
        <p:grpSpPr>
          <a:xfrm>
            <a:off x="118852" y="4842316"/>
            <a:ext cx="10986666" cy="524719"/>
            <a:chOff x="676150" y="4853137"/>
            <a:chExt cx="10986666" cy="524719"/>
          </a:xfrm>
        </p:grpSpPr>
        <p:sp>
          <p:nvSpPr>
            <p:cNvPr id="20" name="TextBox 19">
              <a:extLst>
                <a:ext uri="{FF2B5EF4-FFF2-40B4-BE49-F238E27FC236}">
                  <a16:creationId xmlns:a16="http://schemas.microsoft.com/office/drawing/2014/main" id="{6016893C-A47A-48ED-A52A-867E5B79A446}"/>
                </a:ext>
              </a:extLst>
            </p:cNvPr>
            <p:cNvSpPr txBox="1"/>
            <p:nvPr/>
          </p:nvSpPr>
          <p:spPr>
            <a:xfrm>
              <a:off x="1056074" y="4853137"/>
              <a:ext cx="753411"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GB" sz="2800" b="1" dirty="0">
                  <a:latin typeface="Avenir Medium" panose="02000503020000020003"/>
                </a:rPr>
                <a:t>BAL</a:t>
              </a:r>
            </a:p>
          </p:txBody>
        </p:sp>
        <p:cxnSp>
          <p:nvCxnSpPr>
            <p:cNvPr id="21" name="Straight Connector 20">
              <a:extLst>
                <a:ext uri="{FF2B5EF4-FFF2-40B4-BE49-F238E27FC236}">
                  <a16:creationId xmlns:a16="http://schemas.microsoft.com/office/drawing/2014/main" id="{0F8FCB1E-F0F2-4309-BE54-8AF6FF819D2E}"/>
                </a:ext>
              </a:extLst>
            </p:cNvPr>
            <p:cNvCxnSpPr>
              <a:cxnSpLocks/>
            </p:cNvCxnSpPr>
            <p:nvPr/>
          </p:nvCxnSpPr>
          <p:spPr>
            <a:xfrm>
              <a:off x="676150" y="5377856"/>
              <a:ext cx="10986666" cy="0"/>
            </a:xfrm>
            <a:prstGeom prst="line">
              <a:avLst/>
            </a:prstGeom>
            <a:ln w="19050">
              <a:solidFill>
                <a:srgbClr val="FF0000"/>
              </a:solidFill>
              <a:prstDash val="sysDash"/>
            </a:ln>
            <a:effectLst>
              <a:outerShdw blurRad="50800" dist="1016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916009DA-2568-472C-9712-50FA5E7E35D7}"/>
              </a:ext>
            </a:extLst>
          </p:cNvPr>
          <p:cNvGrpSpPr/>
          <p:nvPr/>
        </p:nvGrpSpPr>
        <p:grpSpPr>
          <a:xfrm>
            <a:off x="-265316" y="3367873"/>
            <a:ext cx="9042731" cy="523220"/>
            <a:chOff x="291982" y="3378694"/>
            <a:chExt cx="9042731" cy="523220"/>
          </a:xfrm>
        </p:grpSpPr>
        <p:sp>
          <p:nvSpPr>
            <p:cNvPr id="23" name="TextBox 22">
              <a:extLst>
                <a:ext uri="{FF2B5EF4-FFF2-40B4-BE49-F238E27FC236}">
                  <a16:creationId xmlns:a16="http://schemas.microsoft.com/office/drawing/2014/main" id="{8A7B4CC4-91DD-4459-913A-27752AE57113}"/>
                </a:ext>
              </a:extLst>
            </p:cNvPr>
            <p:cNvSpPr txBox="1"/>
            <p:nvPr/>
          </p:nvSpPr>
          <p:spPr>
            <a:xfrm>
              <a:off x="291982" y="3378694"/>
              <a:ext cx="2273661" cy="52322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GB" sz="2800" b="1" dirty="0">
                  <a:latin typeface="Avenir Medium" panose="02000503020000020003"/>
                </a:rPr>
                <a:t>OP swab</a:t>
              </a:r>
            </a:p>
          </p:txBody>
        </p:sp>
        <p:grpSp>
          <p:nvGrpSpPr>
            <p:cNvPr id="24" name="Group 23">
              <a:extLst>
                <a:ext uri="{FF2B5EF4-FFF2-40B4-BE49-F238E27FC236}">
                  <a16:creationId xmlns:a16="http://schemas.microsoft.com/office/drawing/2014/main" id="{9C23D1EB-53B5-4C12-97A7-CEC85D371466}"/>
                </a:ext>
              </a:extLst>
            </p:cNvPr>
            <p:cNvGrpSpPr/>
            <p:nvPr/>
          </p:nvGrpSpPr>
          <p:grpSpPr>
            <a:xfrm>
              <a:off x="2599784" y="3438057"/>
              <a:ext cx="6734929" cy="360000"/>
              <a:chOff x="2599784" y="3438057"/>
              <a:chExt cx="6734929" cy="360000"/>
            </a:xfrm>
          </p:grpSpPr>
          <p:cxnSp>
            <p:nvCxnSpPr>
              <p:cNvPr id="25" name="Straight Arrow Connector 24">
                <a:extLst>
                  <a:ext uri="{FF2B5EF4-FFF2-40B4-BE49-F238E27FC236}">
                    <a16:creationId xmlns:a16="http://schemas.microsoft.com/office/drawing/2014/main" id="{61F40CB6-99BB-41CC-81D4-947A2B5E533F}"/>
                  </a:ext>
                </a:extLst>
              </p:cNvPr>
              <p:cNvCxnSpPr>
                <a:cxnSpLocks/>
              </p:cNvCxnSpPr>
              <p:nvPr/>
            </p:nvCxnSpPr>
            <p:spPr>
              <a:xfrm>
                <a:off x="2599784"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795C242-1BCA-44C8-AA65-DD2C711F76EF}"/>
                  </a:ext>
                </a:extLst>
              </p:cNvPr>
              <p:cNvCxnSpPr>
                <a:cxnSpLocks/>
              </p:cNvCxnSpPr>
              <p:nvPr/>
            </p:nvCxnSpPr>
            <p:spPr>
              <a:xfrm>
                <a:off x="3989645"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FBA572C-A61D-4154-BB82-F33595692E39}"/>
                  </a:ext>
                </a:extLst>
              </p:cNvPr>
              <p:cNvCxnSpPr>
                <a:cxnSpLocks/>
              </p:cNvCxnSpPr>
              <p:nvPr/>
            </p:nvCxnSpPr>
            <p:spPr>
              <a:xfrm>
                <a:off x="5224021"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3F6572D-DCCD-4597-A906-E9705295AE7A}"/>
                  </a:ext>
                </a:extLst>
              </p:cNvPr>
              <p:cNvCxnSpPr>
                <a:cxnSpLocks/>
              </p:cNvCxnSpPr>
              <p:nvPr/>
            </p:nvCxnSpPr>
            <p:spPr>
              <a:xfrm>
                <a:off x="8163741"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BAEDA62-25AC-45DC-A430-65255F4D403E}"/>
                  </a:ext>
                </a:extLst>
              </p:cNvPr>
              <p:cNvCxnSpPr>
                <a:cxnSpLocks/>
              </p:cNvCxnSpPr>
              <p:nvPr/>
            </p:nvCxnSpPr>
            <p:spPr>
              <a:xfrm>
                <a:off x="6671264"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2D617E7-48A1-4DC4-AA0A-BE7ECD9D7B9E}"/>
                  </a:ext>
                </a:extLst>
              </p:cNvPr>
              <p:cNvCxnSpPr>
                <a:cxnSpLocks/>
              </p:cNvCxnSpPr>
              <p:nvPr/>
            </p:nvCxnSpPr>
            <p:spPr>
              <a:xfrm>
                <a:off x="9334713"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sp>
        <p:nvSpPr>
          <p:cNvPr id="31" name="Title 4">
            <a:extLst>
              <a:ext uri="{FF2B5EF4-FFF2-40B4-BE49-F238E27FC236}">
                <a16:creationId xmlns:a16="http://schemas.microsoft.com/office/drawing/2014/main" id="{67E86AD6-CC2B-498F-8037-ACA590A6E2AA}"/>
              </a:ext>
            </a:extLst>
          </p:cNvPr>
          <p:cNvSpPr txBox="1">
            <a:spLocks/>
          </p:cNvSpPr>
          <p:nvPr/>
        </p:nvSpPr>
        <p:spPr>
          <a:xfrm>
            <a:off x="786125" y="389874"/>
            <a:ext cx="7991290" cy="701731"/>
          </a:xfrm>
          <a:prstGeom prst="rect">
            <a:avLst/>
          </a:prstGeom>
          <a:noFill/>
        </p:spPr>
        <p:txBody>
          <a:bodyPr wrap="none" rtlCol="0">
            <a:spAutoFit/>
          </a:bodyPr>
          <a:lstStyle>
            <a:lvl1pPr algn="l" defTabSz="914400" rtl="0" eaLnBrk="1" latinLnBrk="0" hangingPunct="1">
              <a:lnSpc>
                <a:spcPct val="90000"/>
              </a:lnSpc>
              <a:spcBef>
                <a:spcPct val="0"/>
              </a:spcBef>
              <a:buNone/>
              <a:defRPr sz="4400" b="1" i="0" kern="1200">
                <a:solidFill>
                  <a:srgbClr val="002060"/>
                </a:solidFill>
                <a:latin typeface="Bebas Neue Bold" panose="020B0606020202050201" pitchFamily="34" charset="77"/>
                <a:ea typeface="+mj-ea"/>
                <a:cs typeface="+mj-cs"/>
              </a:defRPr>
            </a:lvl1pPr>
          </a:lstStyle>
          <a:p>
            <a:r>
              <a:rPr lang="en-GB" b="0" dirty="0">
                <a:solidFill>
                  <a:srgbClr val="FF0000"/>
                </a:solidFill>
              </a:rPr>
              <a:t>Principles </a:t>
            </a:r>
            <a:r>
              <a:rPr lang="en-GB" b="0" dirty="0">
                <a:solidFill>
                  <a:srgbClr val="003264"/>
                </a:solidFill>
              </a:rPr>
              <a:t>of infection surveillance</a:t>
            </a:r>
          </a:p>
        </p:txBody>
      </p:sp>
      <p:pic>
        <p:nvPicPr>
          <p:cNvPr id="32" name="Picture 31">
            <a:extLst>
              <a:ext uri="{FF2B5EF4-FFF2-40B4-BE49-F238E27FC236}">
                <a16:creationId xmlns:a16="http://schemas.microsoft.com/office/drawing/2014/main" id="{25F59F46-C94F-48A6-87B3-BCD0EC13ED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33" name="Picture 2" descr="http://www.cardiff.ac.uk/identity/downloads/universitylogo.jpg">
            <a:extLst>
              <a:ext uri="{FF2B5EF4-FFF2-40B4-BE49-F238E27FC236}">
                <a16:creationId xmlns:a16="http://schemas.microsoft.com/office/drawing/2014/main" id="{38A85A56-A267-43B5-A6F1-948F485846E3}"/>
              </a:ext>
            </a:extLst>
          </p:cNvPr>
          <p:cNvPicPr>
            <a:picLocks noChangeAspect="1" noChangeArrowheads="1"/>
          </p:cNvPicPr>
          <p:nvPr/>
        </p:nvPicPr>
        <p:blipFill>
          <a:blip r:embed="rId7"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144068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19">
            <a:extLst>
              <a:ext uri="{FF2B5EF4-FFF2-40B4-BE49-F238E27FC236}">
                <a16:creationId xmlns:a16="http://schemas.microsoft.com/office/drawing/2014/main" id="{DC3B9A19-A121-4CD7-9CFE-5E28842226CA}"/>
              </a:ext>
            </a:extLst>
          </p:cNvPr>
          <p:cNvSpPr>
            <a:spLocks noChangeShapeType="1"/>
          </p:cNvSpPr>
          <p:nvPr/>
        </p:nvSpPr>
        <p:spPr bwMode="auto">
          <a:xfrm flipV="1">
            <a:off x="3853268" y="3468795"/>
            <a:ext cx="2368898" cy="485674"/>
          </a:xfrm>
          <a:prstGeom prst="line">
            <a:avLst/>
          </a:prstGeom>
          <a:noFill/>
          <a:ln w="9525">
            <a:solidFill>
              <a:schemeClr val="tx1"/>
            </a:solidFill>
            <a:round/>
            <a:headEnd/>
            <a:tailEnd type="non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6" name="Line 19">
            <a:extLst>
              <a:ext uri="{FF2B5EF4-FFF2-40B4-BE49-F238E27FC236}">
                <a16:creationId xmlns:a16="http://schemas.microsoft.com/office/drawing/2014/main" id="{4E1BF68A-11BD-4126-86FE-FEEA4B2D06F7}"/>
              </a:ext>
            </a:extLst>
          </p:cNvPr>
          <p:cNvSpPr>
            <a:spLocks noChangeShapeType="1"/>
          </p:cNvSpPr>
          <p:nvPr/>
        </p:nvSpPr>
        <p:spPr bwMode="auto">
          <a:xfrm flipH="1" flipV="1">
            <a:off x="6222165" y="3475393"/>
            <a:ext cx="2670175" cy="536669"/>
          </a:xfrm>
          <a:prstGeom prst="line">
            <a:avLst/>
          </a:prstGeom>
          <a:noFill/>
          <a:ln w="9525">
            <a:solidFill>
              <a:schemeClr val="tx1"/>
            </a:solidFill>
            <a:round/>
            <a:headEnd/>
            <a:tailEnd type="none" w="med" len="me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7" name="Text Box 15">
            <a:extLst>
              <a:ext uri="{FF2B5EF4-FFF2-40B4-BE49-F238E27FC236}">
                <a16:creationId xmlns:a16="http://schemas.microsoft.com/office/drawing/2014/main" id="{5A31EB06-40F7-434C-9A80-FC74554629B2}"/>
              </a:ext>
            </a:extLst>
          </p:cNvPr>
          <p:cNvSpPr txBox="1">
            <a:spLocks noChangeArrowheads="1"/>
          </p:cNvSpPr>
          <p:nvPr/>
        </p:nvSpPr>
        <p:spPr bwMode="auto">
          <a:xfrm>
            <a:off x="2481914" y="3960537"/>
            <a:ext cx="2634054" cy="738664"/>
          </a:xfrm>
          <a:prstGeom prst="rect">
            <a:avLst/>
          </a:prstGeom>
          <a:solidFill>
            <a:srgbClr val="FF3300"/>
          </a:solidFill>
          <a:ln w="9525">
            <a:noFill/>
            <a:miter lim="800000"/>
            <a:headEnd/>
            <a:tailEnd/>
          </a:ln>
          <a:effectLst>
            <a:outerShdw blurRad="50800" dist="114300" dir="5400000" algn="tl" rotWithShape="0">
              <a:prstClr val="black">
                <a:alpha val="40000"/>
              </a:prstClr>
            </a:outerShdw>
          </a:effectLst>
        </p:spPr>
        <p:txBody>
          <a:bodyPr wrap="none">
            <a:spAutoFit/>
          </a:bodyPr>
          <a:lstStyle/>
          <a:p>
            <a:pPr algn="ctr"/>
            <a:r>
              <a:rPr lang="en-GB" altLang="en-US" sz="1400" dirty="0">
                <a:solidFill>
                  <a:schemeClr val="bg1"/>
                </a:solidFill>
                <a:latin typeface="+mj-lt"/>
              </a:rPr>
              <a:t>CF pathogens detected by </a:t>
            </a:r>
          </a:p>
          <a:p>
            <a:pPr algn="ctr"/>
            <a:r>
              <a:rPr lang="en-GB" altLang="en-US" sz="1400" dirty="0">
                <a:solidFill>
                  <a:schemeClr val="bg1"/>
                </a:solidFill>
                <a:latin typeface="+mj-lt"/>
              </a:rPr>
              <a:t>conventional microbiology culture</a:t>
            </a:r>
          </a:p>
          <a:p>
            <a:pPr algn="ctr"/>
            <a:endParaRPr lang="en-GB" altLang="en-US" sz="1400" dirty="0">
              <a:solidFill>
                <a:schemeClr val="bg1"/>
              </a:solidFill>
              <a:latin typeface="+mj-lt"/>
            </a:endParaRPr>
          </a:p>
        </p:txBody>
      </p:sp>
      <p:sp>
        <p:nvSpPr>
          <p:cNvPr id="8" name="Text Box 16">
            <a:extLst>
              <a:ext uri="{FF2B5EF4-FFF2-40B4-BE49-F238E27FC236}">
                <a16:creationId xmlns:a16="http://schemas.microsoft.com/office/drawing/2014/main" id="{0A2075FA-4DAD-4BC3-83DC-120B5D95D5D1}"/>
              </a:ext>
            </a:extLst>
          </p:cNvPr>
          <p:cNvSpPr txBox="1">
            <a:spLocks noChangeArrowheads="1"/>
          </p:cNvSpPr>
          <p:nvPr/>
        </p:nvSpPr>
        <p:spPr bwMode="auto">
          <a:xfrm>
            <a:off x="7365176" y="3996561"/>
            <a:ext cx="2948883" cy="738664"/>
          </a:xfrm>
          <a:prstGeom prst="rect">
            <a:avLst/>
          </a:prstGeom>
          <a:solidFill>
            <a:srgbClr val="FF33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sz="1400" dirty="0">
                <a:solidFill>
                  <a:schemeClr val="bg1"/>
                </a:solidFill>
                <a:latin typeface="+mj-lt"/>
              </a:rPr>
              <a:t>CF pathogens detected</a:t>
            </a:r>
          </a:p>
          <a:p>
            <a:pPr algn="ctr"/>
            <a:r>
              <a:rPr lang="en-GB" altLang="en-US" sz="1400" dirty="0">
                <a:solidFill>
                  <a:schemeClr val="bg1"/>
                </a:solidFill>
                <a:latin typeface="+mj-lt"/>
              </a:rPr>
              <a:t>Culture independent microbiology</a:t>
            </a:r>
          </a:p>
          <a:p>
            <a:pPr algn="ctr"/>
            <a:endParaRPr lang="en-GB" altLang="en-US" sz="1400" dirty="0">
              <a:solidFill>
                <a:schemeClr val="bg1"/>
              </a:solidFill>
              <a:latin typeface="+mj-lt"/>
            </a:endParaRPr>
          </a:p>
        </p:txBody>
      </p:sp>
      <p:sp>
        <p:nvSpPr>
          <p:cNvPr id="9" name="Line 19">
            <a:extLst>
              <a:ext uri="{FF2B5EF4-FFF2-40B4-BE49-F238E27FC236}">
                <a16:creationId xmlns:a16="http://schemas.microsoft.com/office/drawing/2014/main" id="{CB7EAC1C-FC47-4E1D-987E-448878B322A0}"/>
              </a:ext>
            </a:extLst>
          </p:cNvPr>
          <p:cNvSpPr>
            <a:spLocks noChangeShapeType="1"/>
          </p:cNvSpPr>
          <p:nvPr/>
        </p:nvSpPr>
        <p:spPr bwMode="auto">
          <a:xfrm flipH="1" flipV="1">
            <a:off x="3390917" y="1061118"/>
            <a:ext cx="614750" cy="1178316"/>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0" name="Text Box 16">
            <a:extLst>
              <a:ext uri="{FF2B5EF4-FFF2-40B4-BE49-F238E27FC236}">
                <a16:creationId xmlns:a16="http://schemas.microsoft.com/office/drawing/2014/main" id="{EB48CB75-5545-4D8D-B85C-AD6DBD57FD4F}"/>
              </a:ext>
            </a:extLst>
          </p:cNvPr>
          <p:cNvSpPr txBox="1">
            <a:spLocks noChangeArrowheads="1"/>
          </p:cNvSpPr>
          <p:nvPr/>
        </p:nvSpPr>
        <p:spPr bwMode="auto">
          <a:xfrm>
            <a:off x="7345783" y="4884549"/>
            <a:ext cx="2948883" cy="738664"/>
          </a:xfrm>
          <a:prstGeom prst="rect">
            <a:avLst/>
          </a:prstGeom>
          <a:solidFill>
            <a:srgbClr val="FF33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sz="1400" dirty="0">
                <a:solidFill>
                  <a:schemeClr val="bg1"/>
                </a:solidFill>
                <a:latin typeface="+mj-lt"/>
              </a:rPr>
              <a:t>Microbiome evolution in children  with Cystic Fibrosis</a:t>
            </a:r>
          </a:p>
          <a:p>
            <a:pPr algn="ctr"/>
            <a:endParaRPr lang="en-GB" altLang="en-US" sz="1400" dirty="0">
              <a:solidFill>
                <a:schemeClr val="bg1"/>
              </a:solidFill>
              <a:latin typeface="+mj-lt"/>
            </a:endParaRPr>
          </a:p>
        </p:txBody>
      </p:sp>
      <p:sp>
        <p:nvSpPr>
          <p:cNvPr id="11" name="Text Box 16">
            <a:extLst>
              <a:ext uri="{FF2B5EF4-FFF2-40B4-BE49-F238E27FC236}">
                <a16:creationId xmlns:a16="http://schemas.microsoft.com/office/drawing/2014/main" id="{918C8A28-6DD8-47B5-B71C-34816A67D746}"/>
              </a:ext>
            </a:extLst>
          </p:cNvPr>
          <p:cNvSpPr txBox="1">
            <a:spLocks noChangeArrowheads="1"/>
          </p:cNvSpPr>
          <p:nvPr/>
        </p:nvSpPr>
        <p:spPr bwMode="auto">
          <a:xfrm>
            <a:off x="7345783" y="5772537"/>
            <a:ext cx="2948883" cy="738664"/>
          </a:xfrm>
          <a:prstGeom prst="rect">
            <a:avLst/>
          </a:prstGeom>
          <a:solidFill>
            <a:srgbClr val="FF33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sz="1400" dirty="0">
                <a:solidFill>
                  <a:schemeClr val="bg1"/>
                </a:solidFill>
                <a:latin typeface="+mj-lt"/>
              </a:rPr>
              <a:t>Clinical determinants  of  accelerated evolution</a:t>
            </a:r>
          </a:p>
          <a:p>
            <a:pPr algn="ctr"/>
            <a:endParaRPr lang="en-GB" altLang="en-US" sz="1400" dirty="0">
              <a:solidFill>
                <a:schemeClr val="bg1"/>
              </a:solidFill>
              <a:latin typeface="+mj-lt"/>
            </a:endParaRPr>
          </a:p>
        </p:txBody>
      </p:sp>
      <p:sp>
        <p:nvSpPr>
          <p:cNvPr id="12" name="Line 19">
            <a:extLst>
              <a:ext uri="{FF2B5EF4-FFF2-40B4-BE49-F238E27FC236}">
                <a16:creationId xmlns:a16="http://schemas.microsoft.com/office/drawing/2014/main" id="{22078E99-74F1-4EF3-81C8-D98B7001B776}"/>
              </a:ext>
            </a:extLst>
          </p:cNvPr>
          <p:cNvSpPr>
            <a:spLocks noChangeShapeType="1"/>
          </p:cNvSpPr>
          <p:nvPr/>
        </p:nvSpPr>
        <p:spPr bwMode="auto">
          <a:xfrm flipV="1">
            <a:off x="8502088" y="1053306"/>
            <a:ext cx="746933" cy="1199778"/>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3" name="Line 19">
            <a:extLst>
              <a:ext uri="{FF2B5EF4-FFF2-40B4-BE49-F238E27FC236}">
                <a16:creationId xmlns:a16="http://schemas.microsoft.com/office/drawing/2014/main" id="{B8CDC46D-690D-433E-A828-B1673854CB15}"/>
              </a:ext>
            </a:extLst>
          </p:cNvPr>
          <p:cNvSpPr>
            <a:spLocks noChangeShapeType="1"/>
          </p:cNvSpPr>
          <p:nvPr/>
        </p:nvSpPr>
        <p:spPr bwMode="auto">
          <a:xfrm flipV="1">
            <a:off x="4231194" y="997338"/>
            <a:ext cx="5017828" cy="1290899"/>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4" name="Line 19">
            <a:extLst>
              <a:ext uri="{FF2B5EF4-FFF2-40B4-BE49-F238E27FC236}">
                <a16:creationId xmlns:a16="http://schemas.microsoft.com/office/drawing/2014/main" id="{158883AD-B777-4769-8714-3A2A1EB66DFD}"/>
              </a:ext>
            </a:extLst>
          </p:cNvPr>
          <p:cNvSpPr>
            <a:spLocks noChangeShapeType="1"/>
          </p:cNvSpPr>
          <p:nvPr/>
        </p:nvSpPr>
        <p:spPr bwMode="auto">
          <a:xfrm flipV="1">
            <a:off x="6263132" y="1037417"/>
            <a:ext cx="2985890" cy="1250817"/>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5" name="Line 19">
            <a:extLst>
              <a:ext uri="{FF2B5EF4-FFF2-40B4-BE49-F238E27FC236}">
                <a16:creationId xmlns:a16="http://schemas.microsoft.com/office/drawing/2014/main" id="{368AB6D7-FE7C-4726-AC3E-4C1A53F6B7B2}"/>
              </a:ext>
            </a:extLst>
          </p:cNvPr>
          <p:cNvSpPr>
            <a:spLocks noChangeShapeType="1"/>
          </p:cNvSpPr>
          <p:nvPr/>
        </p:nvSpPr>
        <p:spPr bwMode="auto">
          <a:xfrm flipH="1" flipV="1">
            <a:off x="3390915" y="1037418"/>
            <a:ext cx="2746955" cy="1250816"/>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6" name="Line 19">
            <a:extLst>
              <a:ext uri="{FF2B5EF4-FFF2-40B4-BE49-F238E27FC236}">
                <a16:creationId xmlns:a16="http://schemas.microsoft.com/office/drawing/2014/main" id="{D9E4DC93-01F3-4CDA-B36C-ADF20910D7CD}"/>
              </a:ext>
            </a:extLst>
          </p:cNvPr>
          <p:cNvSpPr>
            <a:spLocks noChangeShapeType="1"/>
          </p:cNvSpPr>
          <p:nvPr/>
        </p:nvSpPr>
        <p:spPr bwMode="auto">
          <a:xfrm flipH="1" flipV="1">
            <a:off x="6200499" y="997330"/>
            <a:ext cx="8043" cy="1517457"/>
          </a:xfrm>
          <a:prstGeom prst="line">
            <a:avLst/>
          </a:prstGeom>
          <a:noFill/>
          <a:ln w="9525">
            <a:solidFill>
              <a:schemeClr val="tx1"/>
            </a:solidFill>
            <a:round/>
            <a:headEnd/>
            <a:tailEnd type="none" w="med" len="med"/>
          </a:ln>
          <a:effectLst>
            <a:outerShdw blurRad="50800" dist="635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mj-lt"/>
            </a:endParaRPr>
          </a:p>
        </p:txBody>
      </p:sp>
      <p:sp>
        <p:nvSpPr>
          <p:cNvPr id="17" name="Text Box 7">
            <a:extLst>
              <a:ext uri="{FF2B5EF4-FFF2-40B4-BE49-F238E27FC236}">
                <a16:creationId xmlns:a16="http://schemas.microsoft.com/office/drawing/2014/main" id="{43F2BA7D-4821-4000-ACDF-318D8DE8470D}"/>
              </a:ext>
            </a:extLst>
          </p:cNvPr>
          <p:cNvSpPr txBox="1">
            <a:spLocks noChangeAspect="1" noChangeArrowheads="1"/>
          </p:cNvSpPr>
          <p:nvPr/>
        </p:nvSpPr>
        <p:spPr bwMode="auto">
          <a:xfrm>
            <a:off x="2023909" y="577464"/>
            <a:ext cx="2596266" cy="646331"/>
          </a:xfrm>
          <a:prstGeom prst="rect">
            <a:avLst/>
          </a:prstGeom>
          <a:solidFill>
            <a:schemeClr val="tx2">
              <a:lumMod val="75000"/>
            </a:schemeClr>
          </a:solidFill>
          <a:ln w="9525">
            <a:noFill/>
            <a:miter lim="800000"/>
            <a:headEnd/>
            <a:tailEnd/>
          </a:ln>
          <a:effectLst>
            <a:outerShdw blurRad="50800" dist="114300" dir="5400000" algn="tl" rotWithShape="0">
              <a:prstClr val="black">
                <a:alpha val="40000"/>
              </a:prstClr>
            </a:outerShdw>
            <a:softEdge rad="12700"/>
          </a:effectLst>
        </p:spPr>
        <p:txBody>
          <a:bodyPr wrap="square">
            <a:spAutoFit/>
          </a:bodyPr>
          <a:lstStyle/>
          <a:p>
            <a:pPr algn="ctr"/>
            <a:r>
              <a:rPr lang="en-GB" altLang="en-US" dirty="0">
                <a:solidFill>
                  <a:schemeClr val="bg1"/>
                </a:solidFill>
                <a:latin typeface="+mj-lt"/>
              </a:rPr>
              <a:t>Annual</a:t>
            </a:r>
          </a:p>
          <a:p>
            <a:pPr algn="ctr"/>
            <a:r>
              <a:rPr lang="en-GB" altLang="en-US" dirty="0">
                <a:solidFill>
                  <a:schemeClr val="bg1"/>
                </a:solidFill>
                <a:latin typeface="+mj-lt"/>
              </a:rPr>
              <a:t>assessment</a:t>
            </a:r>
          </a:p>
        </p:txBody>
      </p:sp>
      <p:sp>
        <p:nvSpPr>
          <p:cNvPr id="18" name="Text Box 8">
            <a:extLst>
              <a:ext uri="{FF2B5EF4-FFF2-40B4-BE49-F238E27FC236}">
                <a16:creationId xmlns:a16="http://schemas.microsoft.com/office/drawing/2014/main" id="{218950B5-8358-495E-AE7C-93D831E76F5B}"/>
              </a:ext>
            </a:extLst>
          </p:cNvPr>
          <p:cNvSpPr txBox="1">
            <a:spLocks noChangeAspect="1" noChangeArrowheads="1"/>
          </p:cNvSpPr>
          <p:nvPr/>
        </p:nvSpPr>
        <p:spPr bwMode="auto">
          <a:xfrm>
            <a:off x="4818841" y="577464"/>
            <a:ext cx="2770584" cy="646331"/>
          </a:xfrm>
          <a:prstGeom prst="rect">
            <a:avLst/>
          </a:prstGeom>
          <a:solidFill>
            <a:schemeClr val="tx2">
              <a:lumMod val="75000"/>
            </a:schemeClr>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Acute </a:t>
            </a:r>
          </a:p>
          <a:p>
            <a:pPr algn="ctr"/>
            <a:r>
              <a:rPr lang="en-GB" altLang="en-US" dirty="0">
                <a:solidFill>
                  <a:schemeClr val="bg1"/>
                </a:solidFill>
                <a:latin typeface="+mj-lt"/>
              </a:rPr>
              <a:t>exacerbation</a:t>
            </a:r>
          </a:p>
        </p:txBody>
      </p:sp>
      <p:sp>
        <p:nvSpPr>
          <p:cNvPr id="19" name="Text Box 9">
            <a:extLst>
              <a:ext uri="{FF2B5EF4-FFF2-40B4-BE49-F238E27FC236}">
                <a16:creationId xmlns:a16="http://schemas.microsoft.com/office/drawing/2014/main" id="{3A0A785A-8582-47B0-8AAD-F3CF50E30665}"/>
              </a:ext>
            </a:extLst>
          </p:cNvPr>
          <p:cNvSpPr txBox="1">
            <a:spLocks noChangeAspect="1" noChangeArrowheads="1"/>
          </p:cNvSpPr>
          <p:nvPr/>
        </p:nvSpPr>
        <p:spPr bwMode="auto">
          <a:xfrm>
            <a:off x="7804794" y="577464"/>
            <a:ext cx="2896168" cy="646331"/>
          </a:xfrm>
          <a:prstGeom prst="rect">
            <a:avLst/>
          </a:prstGeom>
          <a:solidFill>
            <a:schemeClr val="tx2">
              <a:lumMod val="75000"/>
            </a:schemeClr>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Bronchoscopy </a:t>
            </a:r>
          </a:p>
          <a:p>
            <a:pPr algn="ctr"/>
            <a:r>
              <a:rPr lang="en-GB" altLang="en-US" dirty="0">
                <a:solidFill>
                  <a:schemeClr val="bg1"/>
                </a:solidFill>
                <a:latin typeface="+mj-lt"/>
              </a:rPr>
              <a:t>indicated</a:t>
            </a:r>
          </a:p>
        </p:txBody>
      </p:sp>
      <p:sp>
        <p:nvSpPr>
          <p:cNvPr id="20" name="Text Box 10">
            <a:extLst>
              <a:ext uri="{FF2B5EF4-FFF2-40B4-BE49-F238E27FC236}">
                <a16:creationId xmlns:a16="http://schemas.microsoft.com/office/drawing/2014/main" id="{2B909D32-E57A-4F07-8611-4630D2C5E9B4}"/>
              </a:ext>
            </a:extLst>
          </p:cNvPr>
          <p:cNvSpPr txBox="1">
            <a:spLocks noChangeArrowheads="1"/>
          </p:cNvSpPr>
          <p:nvPr/>
        </p:nvSpPr>
        <p:spPr bwMode="auto">
          <a:xfrm>
            <a:off x="3156186" y="2158156"/>
            <a:ext cx="1800000" cy="646331"/>
          </a:xfrm>
          <a:prstGeom prst="rect">
            <a:avLst/>
          </a:prstGeom>
          <a:solidFill>
            <a:srgbClr val="C000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Cough</a:t>
            </a:r>
          </a:p>
          <a:p>
            <a:pPr algn="ctr"/>
            <a:r>
              <a:rPr lang="en-GB" altLang="en-US" dirty="0">
                <a:solidFill>
                  <a:schemeClr val="bg1"/>
                </a:solidFill>
                <a:latin typeface="+mj-lt"/>
              </a:rPr>
              <a:t>swab</a:t>
            </a:r>
          </a:p>
        </p:txBody>
      </p:sp>
      <p:sp>
        <p:nvSpPr>
          <p:cNvPr id="21" name="Text Box 11">
            <a:extLst>
              <a:ext uri="{FF2B5EF4-FFF2-40B4-BE49-F238E27FC236}">
                <a16:creationId xmlns:a16="http://schemas.microsoft.com/office/drawing/2014/main" id="{9D089661-1029-4903-95FF-E61090F9F339}"/>
              </a:ext>
            </a:extLst>
          </p:cNvPr>
          <p:cNvSpPr txBox="1">
            <a:spLocks noChangeArrowheads="1"/>
          </p:cNvSpPr>
          <p:nvPr/>
        </p:nvSpPr>
        <p:spPr bwMode="auto">
          <a:xfrm>
            <a:off x="5274164" y="2158156"/>
            <a:ext cx="1800000" cy="646331"/>
          </a:xfrm>
          <a:prstGeom prst="rect">
            <a:avLst/>
          </a:prstGeom>
          <a:solidFill>
            <a:srgbClr val="C000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Induced </a:t>
            </a:r>
          </a:p>
          <a:p>
            <a:pPr algn="ctr"/>
            <a:r>
              <a:rPr lang="en-GB" altLang="en-US" dirty="0">
                <a:solidFill>
                  <a:schemeClr val="bg1"/>
                </a:solidFill>
                <a:latin typeface="+mj-lt"/>
              </a:rPr>
              <a:t>sputum</a:t>
            </a:r>
          </a:p>
        </p:txBody>
      </p:sp>
      <p:sp>
        <p:nvSpPr>
          <p:cNvPr id="22" name="Text Box 12">
            <a:extLst>
              <a:ext uri="{FF2B5EF4-FFF2-40B4-BE49-F238E27FC236}">
                <a16:creationId xmlns:a16="http://schemas.microsoft.com/office/drawing/2014/main" id="{F09041AB-F923-4A81-8EB1-2C4623939F71}"/>
              </a:ext>
            </a:extLst>
          </p:cNvPr>
          <p:cNvSpPr txBox="1">
            <a:spLocks noChangeArrowheads="1"/>
          </p:cNvSpPr>
          <p:nvPr/>
        </p:nvSpPr>
        <p:spPr bwMode="auto">
          <a:xfrm>
            <a:off x="7418542" y="2158156"/>
            <a:ext cx="1800000" cy="646331"/>
          </a:xfrm>
          <a:prstGeom prst="rect">
            <a:avLst/>
          </a:prstGeom>
          <a:solidFill>
            <a:srgbClr val="C00000"/>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Bronchoscopy</a:t>
            </a:r>
          </a:p>
          <a:p>
            <a:pPr algn="ctr"/>
            <a:r>
              <a:rPr lang="en-GB" altLang="en-US" dirty="0">
                <a:solidFill>
                  <a:schemeClr val="bg1"/>
                </a:solidFill>
                <a:latin typeface="+mj-lt"/>
              </a:rPr>
              <a:t>6 lobes</a:t>
            </a:r>
          </a:p>
        </p:txBody>
      </p:sp>
      <p:sp>
        <p:nvSpPr>
          <p:cNvPr id="23" name="Text Box 14">
            <a:extLst>
              <a:ext uri="{FF2B5EF4-FFF2-40B4-BE49-F238E27FC236}">
                <a16:creationId xmlns:a16="http://schemas.microsoft.com/office/drawing/2014/main" id="{019C7399-E139-43B4-BC78-3597E978C349}"/>
              </a:ext>
            </a:extLst>
          </p:cNvPr>
          <p:cNvSpPr txBox="1">
            <a:spLocks noChangeArrowheads="1"/>
          </p:cNvSpPr>
          <p:nvPr/>
        </p:nvSpPr>
        <p:spPr bwMode="auto">
          <a:xfrm>
            <a:off x="3156185" y="3118582"/>
            <a:ext cx="6092835" cy="369332"/>
          </a:xfrm>
          <a:prstGeom prst="rect">
            <a:avLst/>
          </a:prstGeom>
          <a:solidFill>
            <a:schemeClr val="tx1">
              <a:lumMod val="65000"/>
              <a:lumOff val="35000"/>
            </a:schemeClr>
          </a:solidFill>
          <a:ln w="9525">
            <a:noFill/>
            <a:miter lim="800000"/>
            <a:headEnd/>
            <a:tailEnd/>
          </a:ln>
          <a:effectLst>
            <a:outerShdw blurRad="50800" dist="114300" dir="5400000" algn="tl" rotWithShape="0">
              <a:prstClr val="black">
                <a:alpha val="40000"/>
              </a:prstClr>
            </a:outerShdw>
          </a:effectLst>
        </p:spPr>
        <p:txBody>
          <a:bodyPr wrap="square">
            <a:spAutoFit/>
          </a:bodyPr>
          <a:lstStyle/>
          <a:p>
            <a:pPr algn="ctr"/>
            <a:r>
              <a:rPr lang="en-GB" altLang="en-US" dirty="0">
                <a:solidFill>
                  <a:schemeClr val="bg1"/>
                </a:solidFill>
                <a:latin typeface="+mj-lt"/>
              </a:rPr>
              <a:t>Bank of samples</a:t>
            </a:r>
          </a:p>
        </p:txBody>
      </p:sp>
      <p:sp>
        <p:nvSpPr>
          <p:cNvPr id="24" name="TextBox 23">
            <a:extLst>
              <a:ext uri="{FF2B5EF4-FFF2-40B4-BE49-F238E27FC236}">
                <a16:creationId xmlns:a16="http://schemas.microsoft.com/office/drawing/2014/main" id="{570CBD32-6C4A-4DE1-AC91-5183AB927FF2}"/>
              </a:ext>
            </a:extLst>
          </p:cNvPr>
          <p:cNvSpPr txBox="1"/>
          <p:nvPr/>
        </p:nvSpPr>
        <p:spPr>
          <a:xfrm>
            <a:off x="5975" y="515908"/>
            <a:ext cx="1914307" cy="769441"/>
          </a:xfrm>
          <a:prstGeom prst="rect">
            <a:avLst/>
          </a:prstGeom>
          <a:noFill/>
        </p:spPr>
        <p:txBody>
          <a:bodyPr wrap="none" rtlCol="0">
            <a:spAutoFit/>
          </a:bodyPr>
          <a:lstStyle/>
          <a:p>
            <a:r>
              <a:rPr lang="en-GB" sz="4400" b="1" dirty="0">
                <a:solidFill>
                  <a:srgbClr val="7E2167"/>
                </a:solidFill>
              </a:rPr>
              <a:t>CF-SpIT</a:t>
            </a:r>
          </a:p>
        </p:txBody>
      </p:sp>
      <p:sp>
        <p:nvSpPr>
          <p:cNvPr id="25" name="AutoShape 29">
            <a:extLst>
              <a:ext uri="{FF2B5EF4-FFF2-40B4-BE49-F238E27FC236}">
                <a16:creationId xmlns:a16="http://schemas.microsoft.com/office/drawing/2014/main" id="{3BD68A4A-7E1D-482A-A83C-930649D9599A}"/>
              </a:ext>
            </a:extLst>
          </p:cNvPr>
          <p:cNvSpPr>
            <a:spLocks noChangeArrowheads="1"/>
          </p:cNvSpPr>
          <p:nvPr/>
        </p:nvSpPr>
        <p:spPr bwMode="auto">
          <a:xfrm>
            <a:off x="5273290" y="4080970"/>
            <a:ext cx="1952625" cy="485775"/>
          </a:xfrm>
          <a:prstGeom prst="leftRightArrow">
            <a:avLst>
              <a:gd name="adj1" fmla="val 50000"/>
              <a:gd name="adj2" fmla="val 80392"/>
            </a:avLst>
          </a:prstGeom>
          <a:solidFill>
            <a:schemeClr val="tx1">
              <a:lumMod val="50000"/>
              <a:lumOff val="50000"/>
            </a:schemeClr>
          </a:solidFill>
          <a:ln w="9525">
            <a:noFill/>
            <a:miter lim="800000"/>
            <a:headEnd/>
            <a:tailEnd/>
          </a:ln>
          <a:effectLst>
            <a:outerShdw blurRad="50800" dist="38100" dir="2700000" algn="tl" rotWithShape="0">
              <a:prstClr val="black">
                <a:alpha val="40000"/>
              </a:prstClr>
            </a:outerShdw>
          </a:effectLst>
        </p:spPr>
        <p:txBody>
          <a:bodyPr wrap="none" anchor="ctr"/>
          <a:lstStyle/>
          <a:p>
            <a:endParaRPr lang="en-GB">
              <a:latin typeface="+mj-lt"/>
            </a:endParaRPr>
          </a:p>
        </p:txBody>
      </p:sp>
      <p:sp>
        <p:nvSpPr>
          <p:cNvPr id="26" name="TextBox 25">
            <a:extLst>
              <a:ext uri="{FF2B5EF4-FFF2-40B4-BE49-F238E27FC236}">
                <a16:creationId xmlns:a16="http://schemas.microsoft.com/office/drawing/2014/main" id="{E01782AE-8296-45DA-9E33-A19D2C85841D}"/>
              </a:ext>
            </a:extLst>
          </p:cNvPr>
          <p:cNvSpPr txBox="1"/>
          <p:nvPr/>
        </p:nvSpPr>
        <p:spPr>
          <a:xfrm>
            <a:off x="221231" y="2288237"/>
            <a:ext cx="2094741" cy="2308324"/>
          </a:xfrm>
          <a:prstGeom prst="rect">
            <a:avLst/>
          </a:prstGeom>
          <a:noFill/>
        </p:spPr>
        <p:txBody>
          <a:bodyPr wrap="none" rtlCol="0">
            <a:spAutoFit/>
          </a:bodyPr>
          <a:lstStyle/>
          <a:p>
            <a:r>
              <a:rPr lang="en-GB" sz="2400" dirty="0">
                <a:solidFill>
                  <a:srgbClr val="003264"/>
                </a:solidFill>
              </a:rPr>
              <a:t>How to sample</a:t>
            </a:r>
          </a:p>
          <a:p>
            <a:endParaRPr lang="en-GB" sz="2400" dirty="0">
              <a:solidFill>
                <a:srgbClr val="C00000"/>
              </a:solidFill>
            </a:endParaRPr>
          </a:p>
          <a:p>
            <a:endParaRPr lang="en-GB" sz="2400" dirty="0">
              <a:solidFill>
                <a:srgbClr val="C00000"/>
              </a:solidFill>
            </a:endParaRPr>
          </a:p>
          <a:p>
            <a:endParaRPr lang="en-GB" sz="2400" dirty="0">
              <a:solidFill>
                <a:srgbClr val="C00000"/>
              </a:solidFill>
            </a:endParaRPr>
          </a:p>
          <a:p>
            <a:endParaRPr lang="en-GB" sz="2400" dirty="0">
              <a:solidFill>
                <a:srgbClr val="003264"/>
              </a:solidFill>
            </a:endParaRPr>
          </a:p>
          <a:p>
            <a:r>
              <a:rPr lang="en-GB" sz="2400" dirty="0">
                <a:solidFill>
                  <a:srgbClr val="003264"/>
                </a:solidFill>
              </a:rPr>
              <a:t>How to analyse</a:t>
            </a:r>
          </a:p>
        </p:txBody>
      </p:sp>
      <p:sp>
        <p:nvSpPr>
          <p:cNvPr id="27" name="TextBox 26">
            <a:extLst>
              <a:ext uri="{FF2B5EF4-FFF2-40B4-BE49-F238E27FC236}">
                <a16:creationId xmlns:a16="http://schemas.microsoft.com/office/drawing/2014/main" id="{878E5639-22E3-41F5-8860-E8EE9E50FB46}"/>
              </a:ext>
            </a:extLst>
          </p:cNvPr>
          <p:cNvSpPr txBox="1"/>
          <p:nvPr/>
        </p:nvSpPr>
        <p:spPr>
          <a:xfrm>
            <a:off x="165933" y="6224656"/>
            <a:ext cx="6763769" cy="600164"/>
          </a:xfrm>
          <a:prstGeom prst="rect">
            <a:avLst/>
          </a:prstGeom>
          <a:noFill/>
        </p:spPr>
        <p:txBody>
          <a:bodyPr wrap="square" rtlCol="0">
            <a:spAutoFit/>
          </a:bodyPr>
          <a:lstStyle/>
          <a:p>
            <a:r>
              <a:rPr lang="en-US" sz="1100" b="1" dirty="0"/>
              <a:t>Ronchetti K. et al (2018); Lancet Respir Med. 2018 Jun;6(6):461‐71</a:t>
            </a:r>
            <a:endParaRPr lang="en-GB" sz="1100" b="1" dirty="0"/>
          </a:p>
          <a:p>
            <a:r>
              <a:rPr lang="en-US" sz="1100" dirty="0"/>
              <a:t>The CF‐Sputum Induction Trial (CF‐SpIT) to assess lower airway bacterial sampling in young children with cystic fibrosis: a prospective internally controlled interventional trial. </a:t>
            </a:r>
            <a:endParaRPr lang="en-GB" dirty="0"/>
          </a:p>
        </p:txBody>
      </p:sp>
    </p:spTree>
    <p:extLst>
      <p:ext uri="{BB962C8B-B14F-4D97-AF65-F5344CB8AC3E}">
        <p14:creationId xmlns:p14="http://schemas.microsoft.com/office/powerpoint/2010/main" val="394232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D644F70F-2BB6-4305-807B-F33C1305DF33}"/>
              </a:ext>
            </a:extLst>
          </p:cNvPr>
          <p:cNvSpPr/>
          <p:nvPr/>
        </p:nvSpPr>
        <p:spPr>
          <a:xfrm>
            <a:off x="-124445" y="1"/>
            <a:ext cx="12316445" cy="60133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35D96541-BCD4-4B87-845E-EEDE2F0B6A2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2102"/>
          <a:stretch/>
        </p:blipFill>
        <p:spPr bwMode="auto">
          <a:xfrm>
            <a:off x="492089" y="2979666"/>
            <a:ext cx="4292022" cy="3033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a:extLst>
              <a:ext uri="{FF2B5EF4-FFF2-40B4-BE49-F238E27FC236}">
                <a16:creationId xmlns:a16="http://schemas.microsoft.com/office/drawing/2014/main" id="{441C720B-1EEA-4EF2-9160-B1938543C977}"/>
              </a:ext>
            </a:extLst>
          </p:cNvPr>
          <p:cNvGrpSpPr/>
          <p:nvPr/>
        </p:nvGrpSpPr>
        <p:grpSpPr>
          <a:xfrm>
            <a:off x="8072728" y="2227003"/>
            <a:ext cx="3672410" cy="3639939"/>
            <a:chOff x="403254" y="1140282"/>
            <a:chExt cx="5058820" cy="5489178"/>
          </a:xfrm>
        </p:grpSpPr>
        <p:grpSp>
          <p:nvGrpSpPr>
            <p:cNvPr id="7" name="Group 6">
              <a:extLst>
                <a:ext uri="{FF2B5EF4-FFF2-40B4-BE49-F238E27FC236}">
                  <a16:creationId xmlns:a16="http://schemas.microsoft.com/office/drawing/2014/main" id="{055702A3-D9BE-468F-87B5-6C7C0C3F6C41}"/>
                </a:ext>
              </a:extLst>
            </p:cNvPr>
            <p:cNvGrpSpPr/>
            <p:nvPr/>
          </p:nvGrpSpPr>
          <p:grpSpPr>
            <a:xfrm>
              <a:off x="2624534" y="1140282"/>
              <a:ext cx="2837540" cy="2245519"/>
              <a:chOff x="667660" y="5474494"/>
              <a:chExt cx="2837540" cy="2245519"/>
            </a:xfrm>
          </p:grpSpPr>
          <p:pic>
            <p:nvPicPr>
              <p:cNvPr id="9" name="Picture 8">
                <a:extLst>
                  <a:ext uri="{FF2B5EF4-FFF2-40B4-BE49-F238E27FC236}">
                    <a16:creationId xmlns:a16="http://schemas.microsoft.com/office/drawing/2014/main" id="{BACD9DBE-B4B6-4E29-A36B-12D7C37E08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660" y="5474494"/>
                <a:ext cx="1570715" cy="134778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0" name="Rectangle 9">
                <a:extLst>
                  <a:ext uri="{FF2B5EF4-FFF2-40B4-BE49-F238E27FC236}">
                    <a16:creationId xmlns:a16="http://schemas.microsoft.com/office/drawing/2014/main" id="{19BBA72C-9474-4041-942F-9D4DBFC1693D}"/>
                  </a:ext>
                </a:extLst>
              </p:cNvPr>
              <p:cNvSpPr/>
              <p:nvPr/>
            </p:nvSpPr>
            <p:spPr>
              <a:xfrm>
                <a:off x="1847850" y="6386513"/>
                <a:ext cx="1657350" cy="133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pic>
          <p:nvPicPr>
            <p:cNvPr id="8" name="Picture 7">
              <a:extLst>
                <a:ext uri="{FF2B5EF4-FFF2-40B4-BE49-F238E27FC236}">
                  <a16:creationId xmlns:a16="http://schemas.microsoft.com/office/drawing/2014/main" id="{167535AE-B76C-4A73-9EE1-70C88036060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656" b="5562"/>
            <a:stretch/>
          </p:blipFill>
          <p:spPr bwMode="auto">
            <a:xfrm>
              <a:off x="403254" y="1468155"/>
              <a:ext cx="2321801" cy="5161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TextBox 10">
            <a:extLst>
              <a:ext uri="{FF2B5EF4-FFF2-40B4-BE49-F238E27FC236}">
                <a16:creationId xmlns:a16="http://schemas.microsoft.com/office/drawing/2014/main" id="{5EB65AD2-87F2-41FE-9A40-BAE561D4F4E7}"/>
              </a:ext>
            </a:extLst>
          </p:cNvPr>
          <p:cNvSpPr txBox="1"/>
          <p:nvPr/>
        </p:nvSpPr>
        <p:spPr>
          <a:xfrm>
            <a:off x="231865" y="319585"/>
            <a:ext cx="4832670" cy="523220"/>
          </a:xfrm>
          <a:prstGeom prst="rect">
            <a:avLst/>
          </a:prstGeom>
          <a:noFill/>
        </p:spPr>
        <p:txBody>
          <a:bodyPr wrap="none" rtlCol="0">
            <a:spAutoFit/>
          </a:bodyPr>
          <a:lstStyle/>
          <a:p>
            <a:r>
              <a:rPr lang="en-GB" sz="2800" dirty="0">
                <a:solidFill>
                  <a:srgbClr val="003264"/>
                </a:solidFill>
              </a:rPr>
              <a:t>Sputum induction v cough swab</a:t>
            </a:r>
          </a:p>
        </p:txBody>
      </p:sp>
      <p:sp>
        <p:nvSpPr>
          <p:cNvPr id="12" name="TextBox 11">
            <a:extLst>
              <a:ext uri="{FF2B5EF4-FFF2-40B4-BE49-F238E27FC236}">
                <a16:creationId xmlns:a16="http://schemas.microsoft.com/office/drawing/2014/main" id="{92EABB14-4CE8-4FAF-8257-CD5564F8BB6D}"/>
              </a:ext>
            </a:extLst>
          </p:cNvPr>
          <p:cNvSpPr txBox="1"/>
          <p:nvPr/>
        </p:nvSpPr>
        <p:spPr>
          <a:xfrm>
            <a:off x="5506472" y="315445"/>
            <a:ext cx="6078587" cy="523220"/>
          </a:xfrm>
          <a:prstGeom prst="rect">
            <a:avLst/>
          </a:prstGeom>
          <a:noFill/>
        </p:spPr>
        <p:txBody>
          <a:bodyPr wrap="none" rtlCol="0">
            <a:spAutoFit/>
          </a:bodyPr>
          <a:lstStyle/>
          <a:p>
            <a:r>
              <a:rPr lang="en-GB" sz="2800" dirty="0">
                <a:solidFill>
                  <a:srgbClr val="003264"/>
                </a:solidFill>
              </a:rPr>
              <a:t>Sputum induction v BAL </a:t>
            </a:r>
            <a:r>
              <a:rPr lang="en-GB" sz="1600" dirty="0">
                <a:solidFill>
                  <a:srgbClr val="003264"/>
                </a:solidFill>
              </a:rPr>
              <a:t>( 1 lobe, 2 lobe and 6 lobe)</a:t>
            </a:r>
            <a:endParaRPr lang="en-GB" sz="2800" dirty="0">
              <a:solidFill>
                <a:srgbClr val="003264"/>
              </a:solidFill>
            </a:endParaRPr>
          </a:p>
        </p:txBody>
      </p:sp>
      <p:pic>
        <p:nvPicPr>
          <p:cNvPr id="13" name="Graphic 5" descr="Thumbs up sign">
            <a:extLst>
              <a:ext uri="{FF2B5EF4-FFF2-40B4-BE49-F238E27FC236}">
                <a16:creationId xmlns:a16="http://schemas.microsoft.com/office/drawing/2014/main" id="{2C44EACC-9366-4C93-A904-A37FC5E0F3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0651" y="709301"/>
            <a:ext cx="1593499" cy="1593499"/>
          </a:xfrm>
          <a:prstGeom prst="rect">
            <a:avLst/>
          </a:prstGeom>
        </p:spPr>
      </p:pic>
      <p:pic>
        <p:nvPicPr>
          <p:cNvPr id="14" name="Graphic 5" descr="Thumbs up sign">
            <a:extLst>
              <a:ext uri="{FF2B5EF4-FFF2-40B4-BE49-F238E27FC236}">
                <a16:creationId xmlns:a16="http://schemas.microsoft.com/office/drawing/2014/main" id="{73C4FEC0-353A-4A6C-BFAA-4F28202AFA5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65783" y="709302"/>
            <a:ext cx="1593499" cy="1593499"/>
          </a:xfrm>
          <a:prstGeom prst="rect">
            <a:avLst/>
          </a:prstGeom>
        </p:spPr>
      </p:pic>
      <p:grpSp>
        <p:nvGrpSpPr>
          <p:cNvPr id="15" name="Group 14">
            <a:extLst>
              <a:ext uri="{FF2B5EF4-FFF2-40B4-BE49-F238E27FC236}">
                <a16:creationId xmlns:a16="http://schemas.microsoft.com/office/drawing/2014/main" id="{DB2A5F0C-4169-4337-891C-5BE124AF82BD}"/>
              </a:ext>
            </a:extLst>
          </p:cNvPr>
          <p:cNvGrpSpPr/>
          <p:nvPr/>
        </p:nvGrpSpPr>
        <p:grpSpPr>
          <a:xfrm>
            <a:off x="5354322" y="3198112"/>
            <a:ext cx="2343151" cy="2590798"/>
            <a:chOff x="5196954" y="1008375"/>
            <a:chExt cx="4082144" cy="4441369"/>
          </a:xfrm>
        </p:grpSpPr>
        <p:grpSp>
          <p:nvGrpSpPr>
            <p:cNvPr id="16" name="Group 15">
              <a:extLst>
                <a:ext uri="{FF2B5EF4-FFF2-40B4-BE49-F238E27FC236}">
                  <a16:creationId xmlns:a16="http://schemas.microsoft.com/office/drawing/2014/main" id="{18A754B5-AD8B-4727-820A-6C6527C565E8}"/>
                </a:ext>
              </a:extLst>
            </p:cNvPr>
            <p:cNvGrpSpPr/>
            <p:nvPr/>
          </p:nvGrpSpPr>
          <p:grpSpPr>
            <a:xfrm>
              <a:off x="5196954" y="2256601"/>
              <a:ext cx="4082144" cy="3193143"/>
              <a:chOff x="2485571" y="2547257"/>
              <a:chExt cx="4082144" cy="3193143"/>
            </a:xfrm>
          </p:grpSpPr>
          <p:pic>
            <p:nvPicPr>
              <p:cNvPr id="28" name="Picture 27">
                <a:extLst>
                  <a:ext uri="{FF2B5EF4-FFF2-40B4-BE49-F238E27FC236}">
                    <a16:creationId xmlns:a16="http://schemas.microsoft.com/office/drawing/2014/main" id="{FC32608F-E8AD-4913-AE74-7FD0307BCE4B}"/>
                  </a:ext>
                </a:extLst>
              </p:cNvPr>
              <p:cNvPicPr>
                <a:picLocks noChangeAspect="1"/>
              </p:cNvPicPr>
              <p:nvPr/>
            </p:nvPicPr>
            <p:blipFill rotWithShape="1">
              <a:blip r:embed="rId7" cstate="print"/>
              <a:srcRect l="32171" t="36247" r="28551" b="11407"/>
              <a:stretch/>
            </p:blipFill>
            <p:spPr>
              <a:xfrm>
                <a:off x="3142343" y="2605313"/>
                <a:ext cx="3149600" cy="3135087"/>
              </a:xfrm>
              <a:prstGeom prst="rect">
                <a:avLst/>
              </a:prstGeom>
            </p:spPr>
          </p:pic>
          <p:sp>
            <p:nvSpPr>
              <p:cNvPr id="29" name="Rectangle 28">
                <a:extLst>
                  <a:ext uri="{FF2B5EF4-FFF2-40B4-BE49-F238E27FC236}">
                    <a16:creationId xmlns:a16="http://schemas.microsoft.com/office/drawing/2014/main" id="{462AEFCF-52A4-474E-9A97-EF1C6F623082}"/>
                  </a:ext>
                </a:extLst>
              </p:cNvPr>
              <p:cNvSpPr/>
              <p:nvPr/>
            </p:nvSpPr>
            <p:spPr>
              <a:xfrm>
                <a:off x="2866571" y="2547257"/>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0" name="Rectangle 29">
                <a:extLst>
                  <a:ext uri="{FF2B5EF4-FFF2-40B4-BE49-F238E27FC236}">
                    <a16:creationId xmlns:a16="http://schemas.microsoft.com/office/drawing/2014/main" id="{5E2629FD-30B9-4AAD-B521-91F92385966A}"/>
                  </a:ext>
                </a:extLst>
              </p:cNvPr>
              <p:cNvSpPr/>
              <p:nvPr/>
            </p:nvSpPr>
            <p:spPr>
              <a:xfrm>
                <a:off x="5805715" y="2895600"/>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1" name="Rectangle 30">
                <a:extLst>
                  <a:ext uri="{FF2B5EF4-FFF2-40B4-BE49-F238E27FC236}">
                    <a16:creationId xmlns:a16="http://schemas.microsoft.com/office/drawing/2014/main" id="{EFE79F24-F51E-4FA6-ACBC-5E8F6063C931}"/>
                  </a:ext>
                </a:extLst>
              </p:cNvPr>
              <p:cNvSpPr/>
              <p:nvPr/>
            </p:nvSpPr>
            <p:spPr>
              <a:xfrm>
                <a:off x="2485571" y="3679371"/>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sp>
          <p:nvSpPr>
            <p:cNvPr id="17" name="Freeform 15">
              <a:extLst>
                <a:ext uri="{FF2B5EF4-FFF2-40B4-BE49-F238E27FC236}">
                  <a16:creationId xmlns:a16="http://schemas.microsoft.com/office/drawing/2014/main" id="{2E6D1FE7-07FA-44E8-AE3E-E4F00E483336}"/>
                </a:ext>
              </a:extLst>
            </p:cNvPr>
            <p:cNvSpPr/>
            <p:nvPr/>
          </p:nvSpPr>
          <p:spPr>
            <a:xfrm>
              <a:off x="6619289" y="3248293"/>
              <a:ext cx="650191"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8" name="Freeform 16">
              <a:extLst>
                <a:ext uri="{FF2B5EF4-FFF2-40B4-BE49-F238E27FC236}">
                  <a16:creationId xmlns:a16="http://schemas.microsoft.com/office/drawing/2014/main" id="{D68F136E-72F8-44F9-BE72-2E6019B3FD20}"/>
                </a:ext>
              </a:extLst>
            </p:cNvPr>
            <p:cNvSpPr/>
            <p:nvPr/>
          </p:nvSpPr>
          <p:spPr>
            <a:xfrm flipH="1">
              <a:off x="7368538" y="3248293"/>
              <a:ext cx="705857"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nvGrpSpPr>
            <p:cNvPr id="19" name="Group 18">
              <a:extLst>
                <a:ext uri="{FF2B5EF4-FFF2-40B4-BE49-F238E27FC236}">
                  <a16:creationId xmlns:a16="http://schemas.microsoft.com/office/drawing/2014/main" id="{DA73FA43-3577-4D14-9335-E8EB83E2686D}"/>
                </a:ext>
              </a:extLst>
            </p:cNvPr>
            <p:cNvGrpSpPr/>
            <p:nvPr/>
          </p:nvGrpSpPr>
          <p:grpSpPr>
            <a:xfrm>
              <a:off x="7218236" y="1008375"/>
              <a:ext cx="217714" cy="1132112"/>
              <a:chOff x="4479694" y="1340754"/>
              <a:chExt cx="217714" cy="1132112"/>
            </a:xfrm>
          </p:grpSpPr>
          <p:sp>
            <p:nvSpPr>
              <p:cNvPr id="22" name="Oval 21">
                <a:extLst>
                  <a:ext uri="{FF2B5EF4-FFF2-40B4-BE49-F238E27FC236}">
                    <a16:creationId xmlns:a16="http://schemas.microsoft.com/office/drawing/2014/main" id="{2735E427-15FD-4217-B875-D4F8C0081E49}"/>
                  </a:ext>
                </a:extLst>
              </p:cNvPr>
              <p:cNvSpPr/>
              <p:nvPr/>
            </p:nvSpPr>
            <p:spPr>
              <a:xfrm>
                <a:off x="4479694" y="2262409"/>
                <a:ext cx="217714" cy="210457"/>
              </a:xfrm>
              <a:prstGeom prst="ellipse">
                <a:avLst/>
              </a:prstGeom>
              <a:solidFill>
                <a:srgbClr val="5ED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3" name="Oval 22">
                <a:extLst>
                  <a:ext uri="{FF2B5EF4-FFF2-40B4-BE49-F238E27FC236}">
                    <a16:creationId xmlns:a16="http://schemas.microsoft.com/office/drawing/2014/main" id="{FC2E4335-1ED0-4DF8-B96D-4391A7C2CD58}"/>
                  </a:ext>
                </a:extLst>
              </p:cNvPr>
              <p:cNvSpPr/>
              <p:nvPr/>
            </p:nvSpPr>
            <p:spPr>
              <a:xfrm>
                <a:off x="4479694" y="2113629"/>
                <a:ext cx="217714" cy="210457"/>
              </a:xfrm>
              <a:prstGeom prst="ellipse">
                <a:avLst/>
              </a:prstGeom>
              <a:solidFill>
                <a:srgbClr val="66F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4" name="Oval 23">
                <a:extLst>
                  <a:ext uri="{FF2B5EF4-FFF2-40B4-BE49-F238E27FC236}">
                    <a16:creationId xmlns:a16="http://schemas.microsoft.com/office/drawing/2014/main" id="{DED922AD-66DF-4805-97B5-83A6043AF0A3}"/>
                  </a:ext>
                </a:extLst>
              </p:cNvPr>
              <p:cNvSpPr/>
              <p:nvPr/>
            </p:nvSpPr>
            <p:spPr>
              <a:xfrm>
                <a:off x="4479694" y="1966677"/>
                <a:ext cx="217714" cy="210457"/>
              </a:xfrm>
              <a:prstGeom prst="ellipse">
                <a:avLst/>
              </a:prstGeom>
              <a:solidFill>
                <a:srgbClr val="F4E7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5" name="Oval 24">
                <a:extLst>
                  <a:ext uri="{FF2B5EF4-FFF2-40B4-BE49-F238E27FC236}">
                    <a16:creationId xmlns:a16="http://schemas.microsoft.com/office/drawing/2014/main" id="{F8992046-0FA5-4D46-BFC5-C52BFDBDCED9}"/>
                  </a:ext>
                </a:extLst>
              </p:cNvPr>
              <p:cNvSpPr/>
              <p:nvPr/>
            </p:nvSpPr>
            <p:spPr>
              <a:xfrm>
                <a:off x="4479694" y="1819719"/>
                <a:ext cx="217714" cy="210457"/>
              </a:xfrm>
              <a:prstGeom prst="ellipse">
                <a:avLst/>
              </a:prstGeom>
              <a:solidFill>
                <a:srgbClr val="C46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6" name="Oval 25">
                <a:extLst>
                  <a:ext uri="{FF2B5EF4-FFF2-40B4-BE49-F238E27FC236}">
                    <a16:creationId xmlns:a16="http://schemas.microsoft.com/office/drawing/2014/main" id="{B08E53B3-027A-42FD-8E7E-E5C81CC07F74}"/>
                  </a:ext>
                </a:extLst>
              </p:cNvPr>
              <p:cNvSpPr/>
              <p:nvPr/>
            </p:nvSpPr>
            <p:spPr>
              <a:xfrm>
                <a:off x="4479694" y="1598379"/>
                <a:ext cx="217714" cy="210457"/>
              </a:xfrm>
              <a:prstGeom prst="ellipse">
                <a:avLst/>
              </a:prstGeom>
              <a:solidFill>
                <a:srgbClr val="583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7" name="Oval 26">
                <a:extLst>
                  <a:ext uri="{FF2B5EF4-FFF2-40B4-BE49-F238E27FC236}">
                    <a16:creationId xmlns:a16="http://schemas.microsoft.com/office/drawing/2014/main" id="{E5049F2A-D978-4BA2-B07F-C86C3DECA71E}"/>
                  </a:ext>
                </a:extLst>
              </p:cNvPr>
              <p:cNvSpPr/>
              <p:nvPr/>
            </p:nvSpPr>
            <p:spPr>
              <a:xfrm>
                <a:off x="4479694" y="1340754"/>
                <a:ext cx="217714" cy="210457"/>
              </a:xfrm>
              <a:prstGeom prst="ellipse">
                <a:avLst/>
              </a:prstGeom>
              <a:solidFill>
                <a:srgbClr val="1B0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cxnSp>
          <p:nvCxnSpPr>
            <p:cNvPr id="20" name="Straight Connector 19">
              <a:extLst>
                <a:ext uri="{FF2B5EF4-FFF2-40B4-BE49-F238E27FC236}">
                  <a16:creationId xmlns:a16="http://schemas.microsoft.com/office/drawing/2014/main" id="{76279654-CFB4-47BE-8FA7-ACEAA1DBE727}"/>
                </a:ext>
              </a:extLst>
            </p:cNvPr>
            <p:cNvCxnSpPr/>
            <p:nvPr/>
          </p:nvCxnSpPr>
          <p:spPr>
            <a:xfrm>
              <a:off x="7174771"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19E4DD5-1C6C-4B9C-8ED5-29A6068827FD}"/>
                </a:ext>
              </a:extLst>
            </p:cNvPr>
            <p:cNvCxnSpPr/>
            <p:nvPr/>
          </p:nvCxnSpPr>
          <p:spPr>
            <a:xfrm>
              <a:off x="7470046"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ADC6DF92-38DA-4B9A-9624-355B56C88FD2}"/>
              </a:ext>
            </a:extLst>
          </p:cNvPr>
          <p:cNvSpPr txBox="1"/>
          <p:nvPr/>
        </p:nvSpPr>
        <p:spPr>
          <a:xfrm>
            <a:off x="1923993" y="1462958"/>
            <a:ext cx="2734723" cy="369332"/>
          </a:xfrm>
          <a:prstGeom prst="rect">
            <a:avLst/>
          </a:prstGeom>
          <a:noFill/>
        </p:spPr>
        <p:txBody>
          <a:bodyPr wrap="none" rtlCol="0">
            <a:spAutoFit/>
          </a:bodyPr>
          <a:lstStyle/>
          <a:p>
            <a:r>
              <a:rPr lang="en-GB" dirty="0">
                <a:solidFill>
                  <a:srgbClr val="FF0000"/>
                </a:solidFill>
              </a:rPr>
              <a:t>3 times as many pathogens</a:t>
            </a:r>
          </a:p>
        </p:txBody>
      </p:sp>
      <p:sp>
        <p:nvSpPr>
          <p:cNvPr id="33" name="TextBox 32">
            <a:extLst>
              <a:ext uri="{FF2B5EF4-FFF2-40B4-BE49-F238E27FC236}">
                <a16:creationId xmlns:a16="http://schemas.microsoft.com/office/drawing/2014/main" id="{8AE359B8-1C4D-4452-B946-C7BAC5DF5276}"/>
              </a:ext>
            </a:extLst>
          </p:cNvPr>
          <p:cNvSpPr txBox="1"/>
          <p:nvPr/>
        </p:nvSpPr>
        <p:spPr>
          <a:xfrm>
            <a:off x="7810859" y="1419698"/>
            <a:ext cx="2457148" cy="369332"/>
          </a:xfrm>
          <a:prstGeom prst="rect">
            <a:avLst/>
          </a:prstGeom>
          <a:noFill/>
        </p:spPr>
        <p:txBody>
          <a:bodyPr wrap="none" rtlCol="0">
            <a:spAutoFit/>
          </a:bodyPr>
          <a:lstStyle/>
          <a:p>
            <a:r>
              <a:rPr lang="en-GB" dirty="0">
                <a:solidFill>
                  <a:srgbClr val="FF0000"/>
                </a:solidFill>
              </a:rPr>
              <a:t>Equivalent to 2 lobe BAL</a:t>
            </a:r>
          </a:p>
        </p:txBody>
      </p:sp>
      <p:sp>
        <p:nvSpPr>
          <p:cNvPr id="34" name="TextBox 33">
            <a:extLst>
              <a:ext uri="{FF2B5EF4-FFF2-40B4-BE49-F238E27FC236}">
                <a16:creationId xmlns:a16="http://schemas.microsoft.com/office/drawing/2014/main" id="{407E7C29-0B0E-4E14-A9EE-4AE37CE07761}"/>
              </a:ext>
            </a:extLst>
          </p:cNvPr>
          <p:cNvSpPr txBox="1"/>
          <p:nvPr/>
        </p:nvSpPr>
        <p:spPr>
          <a:xfrm>
            <a:off x="478912" y="2598262"/>
            <a:ext cx="800219" cy="369332"/>
          </a:xfrm>
          <a:prstGeom prst="rect">
            <a:avLst/>
          </a:prstGeom>
          <a:noFill/>
        </p:spPr>
        <p:txBody>
          <a:bodyPr wrap="none" rtlCol="0">
            <a:spAutoFit/>
          </a:bodyPr>
          <a:lstStyle/>
          <a:p>
            <a:r>
              <a:rPr lang="en-GB" dirty="0"/>
              <a:t>N=167</a:t>
            </a:r>
          </a:p>
        </p:txBody>
      </p:sp>
      <p:sp>
        <p:nvSpPr>
          <p:cNvPr id="35" name="TextBox 34">
            <a:extLst>
              <a:ext uri="{FF2B5EF4-FFF2-40B4-BE49-F238E27FC236}">
                <a16:creationId xmlns:a16="http://schemas.microsoft.com/office/drawing/2014/main" id="{F5FED308-587F-4080-8D8F-C6AD8AE2D28F}"/>
              </a:ext>
            </a:extLst>
          </p:cNvPr>
          <p:cNvSpPr txBox="1"/>
          <p:nvPr/>
        </p:nvSpPr>
        <p:spPr>
          <a:xfrm>
            <a:off x="5468240" y="2595695"/>
            <a:ext cx="683200" cy="369332"/>
          </a:xfrm>
          <a:prstGeom prst="rect">
            <a:avLst/>
          </a:prstGeom>
          <a:noFill/>
        </p:spPr>
        <p:txBody>
          <a:bodyPr wrap="none" rtlCol="0">
            <a:spAutoFit/>
          </a:bodyPr>
          <a:lstStyle/>
          <a:p>
            <a:r>
              <a:rPr lang="en-GB" dirty="0"/>
              <a:t>N=41</a:t>
            </a:r>
          </a:p>
        </p:txBody>
      </p:sp>
      <p:cxnSp>
        <p:nvCxnSpPr>
          <p:cNvPr id="37" name="Straight Connector 36">
            <a:extLst>
              <a:ext uri="{FF2B5EF4-FFF2-40B4-BE49-F238E27FC236}">
                <a16:creationId xmlns:a16="http://schemas.microsoft.com/office/drawing/2014/main" id="{19726BED-F458-4183-918E-3D8E28F2E152}"/>
              </a:ext>
            </a:extLst>
          </p:cNvPr>
          <p:cNvCxnSpPr/>
          <p:nvPr/>
        </p:nvCxnSpPr>
        <p:spPr>
          <a:xfrm>
            <a:off x="5276490" y="-474183"/>
            <a:ext cx="0" cy="8439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57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7AB15B4-9CF9-4532-915F-FB9F367C903B}"/>
              </a:ext>
            </a:extLst>
          </p:cNvPr>
          <p:cNvSpPr/>
          <p:nvPr/>
        </p:nvSpPr>
        <p:spPr>
          <a:xfrm>
            <a:off x="-81488" y="-22032"/>
            <a:ext cx="12316445" cy="6102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1D2523F-9585-42D6-967B-244CD772E8A3}"/>
              </a:ext>
            </a:extLst>
          </p:cNvPr>
          <p:cNvSpPr>
            <a:spLocks noGrp="1"/>
          </p:cNvSpPr>
          <p:nvPr>
            <p:ph type="title"/>
          </p:nvPr>
        </p:nvSpPr>
        <p:spPr>
          <a:xfrm>
            <a:off x="838200" y="365125"/>
            <a:ext cx="10515600" cy="700277"/>
          </a:xfrm>
        </p:spPr>
        <p:txBody>
          <a:bodyPr/>
          <a:lstStyle/>
          <a:p>
            <a:endParaRPr lang="en-GB"/>
          </a:p>
        </p:txBody>
      </p:sp>
      <p:grpSp>
        <p:nvGrpSpPr>
          <p:cNvPr id="3" name="Group 2">
            <a:extLst>
              <a:ext uri="{FF2B5EF4-FFF2-40B4-BE49-F238E27FC236}">
                <a16:creationId xmlns:a16="http://schemas.microsoft.com/office/drawing/2014/main" id="{90F0FE93-B07D-4D8C-90C7-D7101E1671C0}"/>
              </a:ext>
            </a:extLst>
          </p:cNvPr>
          <p:cNvGrpSpPr/>
          <p:nvPr/>
        </p:nvGrpSpPr>
        <p:grpSpPr>
          <a:xfrm>
            <a:off x="403256" y="1099822"/>
            <a:ext cx="4501752" cy="4980719"/>
            <a:chOff x="403255" y="1140282"/>
            <a:chExt cx="5058819" cy="5489178"/>
          </a:xfrm>
        </p:grpSpPr>
        <p:grpSp>
          <p:nvGrpSpPr>
            <p:cNvPr id="4" name="Group 3">
              <a:extLst>
                <a:ext uri="{FF2B5EF4-FFF2-40B4-BE49-F238E27FC236}">
                  <a16:creationId xmlns:a16="http://schemas.microsoft.com/office/drawing/2014/main" id="{A28E8B4D-298A-47FE-9D44-CB8C56D24DBB}"/>
                </a:ext>
              </a:extLst>
            </p:cNvPr>
            <p:cNvGrpSpPr/>
            <p:nvPr/>
          </p:nvGrpSpPr>
          <p:grpSpPr>
            <a:xfrm>
              <a:off x="2624534" y="1140282"/>
              <a:ext cx="2837540" cy="2245519"/>
              <a:chOff x="667660" y="5474494"/>
              <a:chExt cx="2837540" cy="2245519"/>
            </a:xfrm>
          </p:grpSpPr>
          <p:pic>
            <p:nvPicPr>
              <p:cNvPr id="6" name="Picture 4">
                <a:extLst>
                  <a:ext uri="{FF2B5EF4-FFF2-40B4-BE49-F238E27FC236}">
                    <a16:creationId xmlns:a16="http://schemas.microsoft.com/office/drawing/2014/main" id="{7708B1DD-9896-4F6E-8AA5-B957A51B09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660" y="5474494"/>
                <a:ext cx="1570715" cy="134778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a:extLst>
                  <a:ext uri="{FF2B5EF4-FFF2-40B4-BE49-F238E27FC236}">
                    <a16:creationId xmlns:a16="http://schemas.microsoft.com/office/drawing/2014/main" id="{76682BA4-F687-4DE7-A9C8-3C010679FC52}"/>
                  </a:ext>
                </a:extLst>
              </p:cNvPr>
              <p:cNvSpPr/>
              <p:nvPr/>
            </p:nvSpPr>
            <p:spPr>
              <a:xfrm>
                <a:off x="1847850" y="6386513"/>
                <a:ext cx="1657350" cy="133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 name="Picture 3">
              <a:extLst>
                <a:ext uri="{FF2B5EF4-FFF2-40B4-BE49-F238E27FC236}">
                  <a16:creationId xmlns:a16="http://schemas.microsoft.com/office/drawing/2014/main" id="{1C0F0344-05D6-4C12-B78B-8A415B637A9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656" r="14335" b="5562"/>
            <a:stretch/>
          </p:blipFill>
          <p:spPr bwMode="auto">
            <a:xfrm>
              <a:off x="403255" y="1468155"/>
              <a:ext cx="1988963" cy="5161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Rectangle 7">
            <a:extLst>
              <a:ext uri="{FF2B5EF4-FFF2-40B4-BE49-F238E27FC236}">
                <a16:creationId xmlns:a16="http://schemas.microsoft.com/office/drawing/2014/main" id="{EF4F021F-583F-4348-BF87-C47FD8E35DF8}"/>
              </a:ext>
            </a:extLst>
          </p:cNvPr>
          <p:cNvSpPr/>
          <p:nvPr/>
        </p:nvSpPr>
        <p:spPr>
          <a:xfrm>
            <a:off x="197223" y="228540"/>
            <a:ext cx="6598396" cy="800219"/>
          </a:xfrm>
          <a:prstGeom prst="rect">
            <a:avLst/>
          </a:prstGeom>
          <a:solidFill>
            <a:srgbClr val="008000"/>
          </a:solidFill>
          <a:effectLst>
            <a:outerShdw blurRad="50800" dist="76200" dir="5400000" algn="tl" rotWithShape="0">
              <a:prstClr val="black">
                <a:alpha val="40000"/>
              </a:prstClr>
            </a:outerShdw>
          </a:effectLst>
        </p:spPr>
        <p:txBody>
          <a:bodyPr wrap="square">
            <a:spAutoFit/>
          </a:bodyPr>
          <a:lstStyle/>
          <a:p>
            <a:r>
              <a:rPr lang="en-GB" sz="2800" dirty="0">
                <a:solidFill>
                  <a:schemeClr val="bg1"/>
                </a:solidFill>
              </a:rPr>
              <a:t>Stage 2 : sputum induction v  BAL                               </a:t>
            </a:r>
          </a:p>
          <a:p>
            <a:r>
              <a:rPr lang="en-GB" dirty="0">
                <a:solidFill>
                  <a:schemeClr val="bg1"/>
                </a:solidFill>
              </a:rPr>
              <a:t>n=41</a:t>
            </a:r>
            <a:endParaRPr lang="en-GB" sz="1400" dirty="0">
              <a:solidFill>
                <a:schemeClr val="bg1"/>
              </a:solidFill>
            </a:endParaRPr>
          </a:p>
        </p:txBody>
      </p:sp>
      <p:grpSp>
        <p:nvGrpSpPr>
          <p:cNvPr id="9" name="Group 8">
            <a:extLst>
              <a:ext uri="{FF2B5EF4-FFF2-40B4-BE49-F238E27FC236}">
                <a16:creationId xmlns:a16="http://schemas.microsoft.com/office/drawing/2014/main" id="{8F5F570A-9F76-4DF0-94BD-986BAB780E9D}"/>
              </a:ext>
            </a:extLst>
          </p:cNvPr>
          <p:cNvGrpSpPr/>
          <p:nvPr/>
        </p:nvGrpSpPr>
        <p:grpSpPr>
          <a:xfrm>
            <a:off x="9739755" y="2928438"/>
            <a:ext cx="2343151" cy="2590798"/>
            <a:chOff x="5196954" y="1008375"/>
            <a:chExt cx="4082144" cy="4441369"/>
          </a:xfrm>
        </p:grpSpPr>
        <p:grpSp>
          <p:nvGrpSpPr>
            <p:cNvPr id="10" name="Group 50">
              <a:extLst>
                <a:ext uri="{FF2B5EF4-FFF2-40B4-BE49-F238E27FC236}">
                  <a16:creationId xmlns:a16="http://schemas.microsoft.com/office/drawing/2014/main" id="{E9CB5842-52A0-40A6-A8BD-BFA56908FF7E}"/>
                </a:ext>
              </a:extLst>
            </p:cNvPr>
            <p:cNvGrpSpPr/>
            <p:nvPr/>
          </p:nvGrpSpPr>
          <p:grpSpPr>
            <a:xfrm>
              <a:off x="5196954" y="2256601"/>
              <a:ext cx="4082144" cy="3193143"/>
              <a:chOff x="2485571" y="2547257"/>
              <a:chExt cx="4082144" cy="3193143"/>
            </a:xfrm>
          </p:grpSpPr>
          <p:pic>
            <p:nvPicPr>
              <p:cNvPr id="22" name="Picture 21">
                <a:extLst>
                  <a:ext uri="{FF2B5EF4-FFF2-40B4-BE49-F238E27FC236}">
                    <a16:creationId xmlns:a16="http://schemas.microsoft.com/office/drawing/2014/main" id="{FAE11F68-ED03-4AE9-ACFE-87AF9CB57C53}"/>
                  </a:ext>
                </a:extLst>
              </p:cNvPr>
              <p:cNvPicPr>
                <a:picLocks noChangeAspect="1"/>
              </p:cNvPicPr>
              <p:nvPr/>
            </p:nvPicPr>
            <p:blipFill rotWithShape="1">
              <a:blip r:embed="rId5" cstate="print"/>
              <a:srcRect l="32171" t="36247" r="28551" b="11407"/>
              <a:stretch/>
            </p:blipFill>
            <p:spPr>
              <a:xfrm>
                <a:off x="3142343" y="2605313"/>
                <a:ext cx="3149600" cy="3135087"/>
              </a:xfrm>
              <a:prstGeom prst="rect">
                <a:avLst/>
              </a:prstGeom>
            </p:spPr>
          </p:pic>
          <p:sp>
            <p:nvSpPr>
              <p:cNvPr id="23" name="Rectangle 22">
                <a:extLst>
                  <a:ext uri="{FF2B5EF4-FFF2-40B4-BE49-F238E27FC236}">
                    <a16:creationId xmlns:a16="http://schemas.microsoft.com/office/drawing/2014/main" id="{FF223BFB-BEC4-4701-8352-C31ABDDB4F6D}"/>
                  </a:ext>
                </a:extLst>
              </p:cNvPr>
              <p:cNvSpPr/>
              <p:nvPr/>
            </p:nvSpPr>
            <p:spPr>
              <a:xfrm>
                <a:off x="2866571" y="2547257"/>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18C6124-836F-48EA-9D08-FDBF7A026935}"/>
                  </a:ext>
                </a:extLst>
              </p:cNvPr>
              <p:cNvSpPr/>
              <p:nvPr/>
            </p:nvSpPr>
            <p:spPr>
              <a:xfrm>
                <a:off x="5805715" y="2895600"/>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BDE59DF-E633-4CAC-A3E7-69562E98A1D2}"/>
                  </a:ext>
                </a:extLst>
              </p:cNvPr>
              <p:cNvSpPr/>
              <p:nvPr/>
            </p:nvSpPr>
            <p:spPr>
              <a:xfrm>
                <a:off x="2485571" y="3679371"/>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Freeform 15">
              <a:extLst>
                <a:ext uri="{FF2B5EF4-FFF2-40B4-BE49-F238E27FC236}">
                  <a16:creationId xmlns:a16="http://schemas.microsoft.com/office/drawing/2014/main" id="{2CDECE19-5F41-429B-90A0-12FC7B7358B4}"/>
                </a:ext>
              </a:extLst>
            </p:cNvPr>
            <p:cNvSpPr/>
            <p:nvPr/>
          </p:nvSpPr>
          <p:spPr>
            <a:xfrm>
              <a:off x="6619289" y="3248293"/>
              <a:ext cx="650191"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6">
              <a:extLst>
                <a:ext uri="{FF2B5EF4-FFF2-40B4-BE49-F238E27FC236}">
                  <a16:creationId xmlns:a16="http://schemas.microsoft.com/office/drawing/2014/main" id="{825C9188-8B56-460F-AA79-CFD1BA2EB2EB}"/>
                </a:ext>
              </a:extLst>
            </p:cNvPr>
            <p:cNvSpPr/>
            <p:nvPr/>
          </p:nvSpPr>
          <p:spPr>
            <a:xfrm flipH="1">
              <a:off x="7368538" y="3248293"/>
              <a:ext cx="705857"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31">
              <a:extLst>
                <a:ext uri="{FF2B5EF4-FFF2-40B4-BE49-F238E27FC236}">
                  <a16:creationId xmlns:a16="http://schemas.microsoft.com/office/drawing/2014/main" id="{9D231F68-D59B-4D1E-B0F3-3BBE41C5E66F}"/>
                </a:ext>
              </a:extLst>
            </p:cNvPr>
            <p:cNvGrpSpPr/>
            <p:nvPr/>
          </p:nvGrpSpPr>
          <p:grpSpPr>
            <a:xfrm>
              <a:off x="7218236" y="1008375"/>
              <a:ext cx="217714" cy="1132112"/>
              <a:chOff x="4479694" y="1340754"/>
              <a:chExt cx="217714" cy="1132112"/>
            </a:xfrm>
          </p:grpSpPr>
          <p:sp>
            <p:nvSpPr>
              <p:cNvPr id="16" name="Oval 15">
                <a:extLst>
                  <a:ext uri="{FF2B5EF4-FFF2-40B4-BE49-F238E27FC236}">
                    <a16:creationId xmlns:a16="http://schemas.microsoft.com/office/drawing/2014/main" id="{8CD7D610-2911-4C12-8B86-DF6F29263E18}"/>
                  </a:ext>
                </a:extLst>
              </p:cNvPr>
              <p:cNvSpPr/>
              <p:nvPr/>
            </p:nvSpPr>
            <p:spPr>
              <a:xfrm>
                <a:off x="4479694" y="2262409"/>
                <a:ext cx="217714" cy="210457"/>
              </a:xfrm>
              <a:prstGeom prst="ellipse">
                <a:avLst/>
              </a:prstGeom>
              <a:solidFill>
                <a:srgbClr val="5ED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C3377B0-5124-4BAC-902A-3C0178DD4892}"/>
                  </a:ext>
                </a:extLst>
              </p:cNvPr>
              <p:cNvSpPr/>
              <p:nvPr/>
            </p:nvSpPr>
            <p:spPr>
              <a:xfrm>
                <a:off x="4479694" y="2113629"/>
                <a:ext cx="217714" cy="210457"/>
              </a:xfrm>
              <a:prstGeom prst="ellipse">
                <a:avLst/>
              </a:prstGeom>
              <a:solidFill>
                <a:srgbClr val="66F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3D1695B7-FE56-42FB-B503-3800CE5E0B3A}"/>
                  </a:ext>
                </a:extLst>
              </p:cNvPr>
              <p:cNvSpPr/>
              <p:nvPr/>
            </p:nvSpPr>
            <p:spPr>
              <a:xfrm>
                <a:off x="4479694" y="1966677"/>
                <a:ext cx="217714" cy="210457"/>
              </a:xfrm>
              <a:prstGeom prst="ellipse">
                <a:avLst/>
              </a:prstGeom>
              <a:solidFill>
                <a:srgbClr val="F4E7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711C4DEE-1CA4-4B60-AF96-8B905FA8A91A}"/>
                  </a:ext>
                </a:extLst>
              </p:cNvPr>
              <p:cNvSpPr/>
              <p:nvPr/>
            </p:nvSpPr>
            <p:spPr>
              <a:xfrm>
                <a:off x="4479694" y="1819719"/>
                <a:ext cx="217714" cy="210457"/>
              </a:xfrm>
              <a:prstGeom prst="ellipse">
                <a:avLst/>
              </a:prstGeom>
              <a:solidFill>
                <a:srgbClr val="C46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8471D761-EBCB-4E52-81D0-7A9F6B01B77A}"/>
                  </a:ext>
                </a:extLst>
              </p:cNvPr>
              <p:cNvSpPr/>
              <p:nvPr/>
            </p:nvSpPr>
            <p:spPr>
              <a:xfrm>
                <a:off x="4479694" y="1598379"/>
                <a:ext cx="217714" cy="210457"/>
              </a:xfrm>
              <a:prstGeom prst="ellipse">
                <a:avLst/>
              </a:prstGeom>
              <a:solidFill>
                <a:srgbClr val="583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D444F96-1A36-4A3F-B256-2D0825588127}"/>
                  </a:ext>
                </a:extLst>
              </p:cNvPr>
              <p:cNvSpPr/>
              <p:nvPr/>
            </p:nvSpPr>
            <p:spPr>
              <a:xfrm>
                <a:off x="4479694" y="1340754"/>
                <a:ext cx="217714" cy="210457"/>
              </a:xfrm>
              <a:prstGeom prst="ellipse">
                <a:avLst/>
              </a:prstGeom>
              <a:solidFill>
                <a:srgbClr val="1B0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4" name="Straight Connector 13">
              <a:extLst>
                <a:ext uri="{FF2B5EF4-FFF2-40B4-BE49-F238E27FC236}">
                  <a16:creationId xmlns:a16="http://schemas.microsoft.com/office/drawing/2014/main" id="{55DDD1DE-A4EA-46C1-9393-769FB5A6BD8C}"/>
                </a:ext>
              </a:extLst>
            </p:cNvPr>
            <p:cNvCxnSpPr/>
            <p:nvPr/>
          </p:nvCxnSpPr>
          <p:spPr>
            <a:xfrm>
              <a:off x="7174771"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8324C37-AD8F-4417-9580-0C9ADB8AC0B1}"/>
                </a:ext>
              </a:extLst>
            </p:cNvPr>
            <p:cNvCxnSpPr/>
            <p:nvPr/>
          </p:nvCxnSpPr>
          <p:spPr>
            <a:xfrm>
              <a:off x="7470046"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6" name="Picture 2">
            <a:extLst>
              <a:ext uri="{FF2B5EF4-FFF2-40B4-BE49-F238E27FC236}">
                <a16:creationId xmlns:a16="http://schemas.microsoft.com/office/drawing/2014/main" id="{6E45BBB7-A533-4270-93F3-44AE15C61BF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7011"/>
          <a:stretch/>
        </p:blipFill>
        <p:spPr bwMode="auto">
          <a:xfrm>
            <a:off x="3025559" y="2630408"/>
            <a:ext cx="3051176" cy="3350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5">
            <a:extLst>
              <a:ext uri="{FF2B5EF4-FFF2-40B4-BE49-F238E27FC236}">
                <a16:creationId xmlns:a16="http://schemas.microsoft.com/office/drawing/2014/main" id="{1EE86BE7-664B-4ADF-95A9-DFB958EAFCE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52496" y="2530957"/>
            <a:ext cx="3641681" cy="3549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9" name="Group 28">
            <a:extLst>
              <a:ext uri="{FF2B5EF4-FFF2-40B4-BE49-F238E27FC236}">
                <a16:creationId xmlns:a16="http://schemas.microsoft.com/office/drawing/2014/main" id="{5717B99B-1744-40A0-BE9C-E69B4B2EF633}"/>
              </a:ext>
            </a:extLst>
          </p:cNvPr>
          <p:cNvGrpSpPr/>
          <p:nvPr/>
        </p:nvGrpSpPr>
        <p:grpSpPr>
          <a:xfrm>
            <a:off x="6305915" y="3506530"/>
            <a:ext cx="922899" cy="1054101"/>
            <a:chOff x="6532879" y="3506530"/>
            <a:chExt cx="695935" cy="1054101"/>
          </a:xfrm>
        </p:grpSpPr>
        <p:sp>
          <p:nvSpPr>
            <p:cNvPr id="30" name="Rectangle 29">
              <a:extLst>
                <a:ext uri="{FF2B5EF4-FFF2-40B4-BE49-F238E27FC236}">
                  <a16:creationId xmlns:a16="http://schemas.microsoft.com/office/drawing/2014/main" id="{2C1B633A-4B18-4E39-AA24-C202074F80DB}"/>
                </a:ext>
              </a:extLst>
            </p:cNvPr>
            <p:cNvSpPr/>
            <p:nvPr/>
          </p:nvSpPr>
          <p:spPr>
            <a:xfrm>
              <a:off x="6532879" y="3506530"/>
              <a:ext cx="695935" cy="7479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Arrow Connector 30">
              <a:extLst>
                <a:ext uri="{FF2B5EF4-FFF2-40B4-BE49-F238E27FC236}">
                  <a16:creationId xmlns:a16="http://schemas.microsoft.com/office/drawing/2014/main" id="{EDA27341-9669-4844-9CA2-8EAB98102520}"/>
                </a:ext>
              </a:extLst>
            </p:cNvPr>
            <p:cNvCxnSpPr/>
            <p:nvPr/>
          </p:nvCxnSpPr>
          <p:spPr>
            <a:xfrm flipV="1">
              <a:off x="6764823" y="4306630"/>
              <a:ext cx="0" cy="2540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D1EA986E-64F5-49D7-BD4C-92E79BBB14CA}"/>
              </a:ext>
            </a:extLst>
          </p:cNvPr>
          <p:cNvGrpSpPr/>
          <p:nvPr/>
        </p:nvGrpSpPr>
        <p:grpSpPr>
          <a:xfrm>
            <a:off x="8042453" y="3519823"/>
            <a:ext cx="1132375" cy="1057967"/>
            <a:chOff x="8282060" y="3511097"/>
            <a:chExt cx="922900" cy="1057967"/>
          </a:xfrm>
        </p:grpSpPr>
        <p:sp>
          <p:nvSpPr>
            <p:cNvPr id="33" name="Rectangle 32">
              <a:extLst>
                <a:ext uri="{FF2B5EF4-FFF2-40B4-BE49-F238E27FC236}">
                  <a16:creationId xmlns:a16="http://schemas.microsoft.com/office/drawing/2014/main" id="{DD91262E-29F0-4F8A-BF6B-D455BCC1C76E}"/>
                </a:ext>
              </a:extLst>
            </p:cNvPr>
            <p:cNvSpPr/>
            <p:nvPr/>
          </p:nvSpPr>
          <p:spPr>
            <a:xfrm>
              <a:off x="8282060" y="3511097"/>
              <a:ext cx="922900" cy="7479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Straight Arrow Connector 33">
              <a:extLst>
                <a:ext uri="{FF2B5EF4-FFF2-40B4-BE49-F238E27FC236}">
                  <a16:creationId xmlns:a16="http://schemas.microsoft.com/office/drawing/2014/main" id="{7A9BB87F-50A9-4DE4-98BC-5B6FE5F8C635}"/>
                </a:ext>
              </a:extLst>
            </p:cNvPr>
            <p:cNvCxnSpPr/>
            <p:nvPr/>
          </p:nvCxnSpPr>
          <p:spPr>
            <a:xfrm flipV="1">
              <a:off x="8577500" y="4315063"/>
              <a:ext cx="0" cy="2540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8F1DE800-01E6-4B3E-B75D-E4FF2BB26011}"/>
              </a:ext>
            </a:extLst>
          </p:cNvPr>
          <p:cNvGrpSpPr/>
          <p:nvPr/>
        </p:nvGrpSpPr>
        <p:grpSpPr>
          <a:xfrm>
            <a:off x="6893388" y="-33395"/>
            <a:ext cx="5346236" cy="1384995"/>
            <a:chOff x="6893388" y="-33395"/>
            <a:chExt cx="5346236" cy="1384995"/>
          </a:xfrm>
        </p:grpSpPr>
        <p:sp>
          <p:nvSpPr>
            <p:cNvPr id="28" name="TextBox 27">
              <a:extLst>
                <a:ext uri="{FF2B5EF4-FFF2-40B4-BE49-F238E27FC236}">
                  <a16:creationId xmlns:a16="http://schemas.microsoft.com/office/drawing/2014/main" id="{77413DA9-FDF9-46FC-A9EE-72BAC68F7978}"/>
                </a:ext>
              </a:extLst>
            </p:cNvPr>
            <p:cNvSpPr txBox="1"/>
            <p:nvPr/>
          </p:nvSpPr>
          <p:spPr>
            <a:xfrm>
              <a:off x="7945279" y="-33395"/>
              <a:ext cx="4294345" cy="1384995"/>
            </a:xfrm>
            <a:prstGeom prst="rect">
              <a:avLst/>
            </a:prstGeom>
            <a:noFill/>
          </p:spPr>
          <p:txBody>
            <a:bodyPr wrap="square" rtlCol="0">
              <a:spAutoFit/>
            </a:bodyPr>
            <a:lstStyle/>
            <a:p>
              <a:r>
                <a:rPr lang="en-GB" sz="2800" dirty="0">
                  <a:solidFill>
                    <a:srgbClr val="003264"/>
                  </a:solidFill>
                  <a:latin typeface="Avenir Medium"/>
                </a:rPr>
                <a:t>Sputum induction can sample widely from the lower airway compartment</a:t>
              </a:r>
            </a:p>
          </p:txBody>
        </p:sp>
        <p:pic>
          <p:nvPicPr>
            <p:cNvPr id="36" name="Graphic 5" descr="Thumbs up sign">
              <a:extLst>
                <a:ext uri="{FF2B5EF4-FFF2-40B4-BE49-F238E27FC236}">
                  <a16:creationId xmlns:a16="http://schemas.microsoft.com/office/drawing/2014/main" id="{3037761E-38D2-4433-973C-EA2FB0EDEAB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93388" y="92502"/>
              <a:ext cx="1043620" cy="1043620"/>
            </a:xfrm>
            <a:prstGeom prst="rect">
              <a:avLst/>
            </a:prstGeom>
          </p:spPr>
        </p:pic>
      </p:grpSp>
    </p:spTree>
    <p:extLst>
      <p:ext uri="{BB962C8B-B14F-4D97-AF65-F5344CB8AC3E}">
        <p14:creationId xmlns:p14="http://schemas.microsoft.com/office/powerpoint/2010/main" val="10709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78430E6-1424-4AA9-9DAA-6EB66A1B5AED}"/>
              </a:ext>
            </a:extLst>
          </p:cNvPr>
          <p:cNvSpPr/>
          <p:nvPr/>
        </p:nvSpPr>
        <p:spPr>
          <a:xfrm>
            <a:off x="-81488" y="-22031"/>
            <a:ext cx="12316445" cy="6041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271B509-64B4-4E25-8499-80A4337FA866}"/>
              </a:ext>
            </a:extLst>
          </p:cNvPr>
          <p:cNvSpPr>
            <a:spLocks noGrp="1"/>
          </p:cNvSpPr>
          <p:nvPr>
            <p:ph type="title"/>
          </p:nvPr>
        </p:nvSpPr>
        <p:spPr>
          <a:xfrm>
            <a:off x="838200" y="365125"/>
            <a:ext cx="10515600" cy="700277"/>
          </a:xfrm>
        </p:spPr>
        <p:txBody>
          <a:bodyPr/>
          <a:lstStyle/>
          <a:p>
            <a:endParaRPr lang="en-GB"/>
          </a:p>
        </p:txBody>
      </p:sp>
      <p:sp>
        <p:nvSpPr>
          <p:cNvPr id="3" name="Rectangle 2">
            <a:extLst>
              <a:ext uri="{FF2B5EF4-FFF2-40B4-BE49-F238E27FC236}">
                <a16:creationId xmlns:a16="http://schemas.microsoft.com/office/drawing/2014/main" id="{C0F9B808-AD99-4547-8248-EDA7FF4000E3}"/>
              </a:ext>
            </a:extLst>
          </p:cNvPr>
          <p:cNvSpPr/>
          <p:nvPr/>
        </p:nvSpPr>
        <p:spPr>
          <a:xfrm>
            <a:off x="197223" y="228540"/>
            <a:ext cx="6598396" cy="800219"/>
          </a:xfrm>
          <a:prstGeom prst="rect">
            <a:avLst/>
          </a:prstGeom>
          <a:solidFill>
            <a:srgbClr val="008000"/>
          </a:solidFill>
          <a:effectLst>
            <a:outerShdw blurRad="50800" dist="76200" dir="5400000" algn="tl" rotWithShape="0">
              <a:prstClr val="black">
                <a:alpha val="40000"/>
              </a:prstClr>
            </a:outerShdw>
          </a:effectLst>
        </p:spPr>
        <p:txBody>
          <a:bodyPr wrap="square">
            <a:spAutoFit/>
          </a:bodyPr>
          <a:lstStyle/>
          <a:p>
            <a:r>
              <a:rPr lang="en-GB" sz="2800" dirty="0">
                <a:solidFill>
                  <a:schemeClr val="bg1"/>
                </a:solidFill>
              </a:rPr>
              <a:t>Stage 2 : sputum induction v  BAL                               </a:t>
            </a:r>
          </a:p>
          <a:p>
            <a:r>
              <a:rPr lang="en-GB" dirty="0">
                <a:solidFill>
                  <a:schemeClr val="bg1"/>
                </a:solidFill>
              </a:rPr>
              <a:t>n=41</a:t>
            </a:r>
            <a:endParaRPr lang="en-GB" sz="1400" dirty="0">
              <a:solidFill>
                <a:schemeClr val="bg1"/>
              </a:solidFill>
            </a:endParaRPr>
          </a:p>
        </p:txBody>
      </p:sp>
      <p:pic>
        <p:nvPicPr>
          <p:cNvPr id="4" name="Picture 3">
            <a:extLst>
              <a:ext uri="{FF2B5EF4-FFF2-40B4-BE49-F238E27FC236}">
                <a16:creationId xmlns:a16="http://schemas.microsoft.com/office/drawing/2014/main" id="{C9ED6938-105C-4DA4-810E-AE8B3A9236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143" t="3835"/>
          <a:stretch/>
        </p:blipFill>
        <p:spPr>
          <a:xfrm>
            <a:off x="119713" y="2370628"/>
            <a:ext cx="5696240" cy="3612840"/>
          </a:xfrm>
          <a:prstGeom prst="rect">
            <a:avLst/>
          </a:prstGeom>
        </p:spPr>
      </p:pic>
      <p:grpSp>
        <p:nvGrpSpPr>
          <p:cNvPr id="7" name="Group 6">
            <a:extLst>
              <a:ext uri="{FF2B5EF4-FFF2-40B4-BE49-F238E27FC236}">
                <a16:creationId xmlns:a16="http://schemas.microsoft.com/office/drawing/2014/main" id="{7DF755C1-5FD8-41F0-AB12-7C71504BB2C7}"/>
              </a:ext>
            </a:extLst>
          </p:cNvPr>
          <p:cNvGrpSpPr/>
          <p:nvPr/>
        </p:nvGrpSpPr>
        <p:grpSpPr>
          <a:xfrm>
            <a:off x="8397954" y="1725722"/>
            <a:ext cx="2475985" cy="2888527"/>
            <a:chOff x="5196954" y="1008375"/>
            <a:chExt cx="4082144" cy="4441369"/>
          </a:xfrm>
        </p:grpSpPr>
        <p:grpSp>
          <p:nvGrpSpPr>
            <p:cNvPr id="8" name="Group 50">
              <a:extLst>
                <a:ext uri="{FF2B5EF4-FFF2-40B4-BE49-F238E27FC236}">
                  <a16:creationId xmlns:a16="http://schemas.microsoft.com/office/drawing/2014/main" id="{CC2E5BE3-3928-480D-970B-B0E5F77C95AF}"/>
                </a:ext>
              </a:extLst>
            </p:cNvPr>
            <p:cNvGrpSpPr/>
            <p:nvPr/>
          </p:nvGrpSpPr>
          <p:grpSpPr>
            <a:xfrm>
              <a:off x="5196954" y="2256601"/>
              <a:ext cx="4082144" cy="3193143"/>
              <a:chOff x="2485571" y="2547257"/>
              <a:chExt cx="4082144" cy="3193143"/>
            </a:xfrm>
          </p:grpSpPr>
          <p:pic>
            <p:nvPicPr>
              <p:cNvPr id="20" name="Picture 19">
                <a:extLst>
                  <a:ext uri="{FF2B5EF4-FFF2-40B4-BE49-F238E27FC236}">
                    <a16:creationId xmlns:a16="http://schemas.microsoft.com/office/drawing/2014/main" id="{EDEF00B2-6446-4EDB-B9F6-ECB6628A857C}"/>
                  </a:ext>
                </a:extLst>
              </p:cNvPr>
              <p:cNvPicPr>
                <a:picLocks noChangeAspect="1"/>
              </p:cNvPicPr>
              <p:nvPr/>
            </p:nvPicPr>
            <p:blipFill rotWithShape="1">
              <a:blip r:embed="rId3" cstate="print"/>
              <a:srcRect l="32171" t="36247" r="28551" b="11407"/>
              <a:stretch/>
            </p:blipFill>
            <p:spPr>
              <a:xfrm>
                <a:off x="3142343" y="2605313"/>
                <a:ext cx="3149600" cy="3135087"/>
              </a:xfrm>
              <a:prstGeom prst="rect">
                <a:avLst/>
              </a:prstGeom>
            </p:spPr>
          </p:pic>
          <p:sp>
            <p:nvSpPr>
              <p:cNvPr id="21" name="Rectangle 20">
                <a:extLst>
                  <a:ext uri="{FF2B5EF4-FFF2-40B4-BE49-F238E27FC236}">
                    <a16:creationId xmlns:a16="http://schemas.microsoft.com/office/drawing/2014/main" id="{A2EB0180-9999-41EB-85AA-A068047610C6}"/>
                  </a:ext>
                </a:extLst>
              </p:cNvPr>
              <p:cNvSpPr/>
              <p:nvPr/>
            </p:nvSpPr>
            <p:spPr>
              <a:xfrm>
                <a:off x="2866571" y="2547257"/>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DEC5169-E8E2-4425-9DED-4A11C7391CF9}"/>
                  </a:ext>
                </a:extLst>
              </p:cNvPr>
              <p:cNvSpPr/>
              <p:nvPr/>
            </p:nvSpPr>
            <p:spPr>
              <a:xfrm>
                <a:off x="5805715" y="2895600"/>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79678B4-6093-4B8F-A846-B6EBE12DBBCF}"/>
                  </a:ext>
                </a:extLst>
              </p:cNvPr>
              <p:cNvSpPr/>
              <p:nvPr/>
            </p:nvSpPr>
            <p:spPr>
              <a:xfrm>
                <a:off x="2485571" y="3679371"/>
                <a:ext cx="762000" cy="696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Freeform 43">
              <a:extLst>
                <a:ext uri="{FF2B5EF4-FFF2-40B4-BE49-F238E27FC236}">
                  <a16:creationId xmlns:a16="http://schemas.microsoft.com/office/drawing/2014/main" id="{A40EB30D-010F-454E-9EEB-E39589592E59}"/>
                </a:ext>
              </a:extLst>
            </p:cNvPr>
            <p:cNvSpPr/>
            <p:nvPr/>
          </p:nvSpPr>
          <p:spPr>
            <a:xfrm>
              <a:off x="6619289" y="3248293"/>
              <a:ext cx="650191"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44">
              <a:extLst>
                <a:ext uri="{FF2B5EF4-FFF2-40B4-BE49-F238E27FC236}">
                  <a16:creationId xmlns:a16="http://schemas.microsoft.com/office/drawing/2014/main" id="{F8548393-F19B-402F-85A5-F2F7F2674A06}"/>
                </a:ext>
              </a:extLst>
            </p:cNvPr>
            <p:cNvSpPr/>
            <p:nvPr/>
          </p:nvSpPr>
          <p:spPr>
            <a:xfrm flipH="1">
              <a:off x="7368538" y="3248293"/>
              <a:ext cx="705857" cy="1158240"/>
            </a:xfrm>
            <a:custGeom>
              <a:avLst/>
              <a:gdLst>
                <a:gd name="connsiteX0" fmla="*/ 0 w 601980"/>
                <a:gd name="connsiteY0" fmla="*/ 1158240 h 1158240"/>
                <a:gd name="connsiteX1" fmla="*/ 137160 w 601980"/>
                <a:gd name="connsiteY1" fmla="*/ 487680 h 1158240"/>
                <a:gd name="connsiteX2" fmla="*/ 601980 w 601980"/>
                <a:gd name="connsiteY2" fmla="*/ 0 h 1158240"/>
              </a:gdLst>
              <a:ahLst/>
              <a:cxnLst>
                <a:cxn ang="0">
                  <a:pos x="connsiteX0" y="connsiteY0"/>
                </a:cxn>
                <a:cxn ang="0">
                  <a:pos x="connsiteX1" y="connsiteY1"/>
                </a:cxn>
                <a:cxn ang="0">
                  <a:pos x="connsiteX2" y="connsiteY2"/>
                </a:cxn>
              </a:cxnLst>
              <a:rect l="l" t="t" r="r" b="b"/>
              <a:pathLst>
                <a:path w="601980" h="1158240">
                  <a:moveTo>
                    <a:pt x="0" y="1158240"/>
                  </a:moveTo>
                  <a:cubicBezTo>
                    <a:pt x="18415" y="919480"/>
                    <a:pt x="36830" y="680720"/>
                    <a:pt x="137160" y="487680"/>
                  </a:cubicBezTo>
                  <a:cubicBezTo>
                    <a:pt x="237490" y="294640"/>
                    <a:pt x="419735" y="147320"/>
                    <a:pt x="601980" y="0"/>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31">
              <a:extLst>
                <a:ext uri="{FF2B5EF4-FFF2-40B4-BE49-F238E27FC236}">
                  <a16:creationId xmlns:a16="http://schemas.microsoft.com/office/drawing/2014/main" id="{0036F85F-F6BC-4419-96D0-C9E4B044CFA5}"/>
                </a:ext>
              </a:extLst>
            </p:cNvPr>
            <p:cNvGrpSpPr/>
            <p:nvPr/>
          </p:nvGrpSpPr>
          <p:grpSpPr>
            <a:xfrm>
              <a:off x="7218236" y="1008375"/>
              <a:ext cx="217714" cy="1132112"/>
              <a:chOff x="4479694" y="1340754"/>
              <a:chExt cx="217714" cy="1132112"/>
            </a:xfrm>
          </p:grpSpPr>
          <p:sp>
            <p:nvSpPr>
              <p:cNvPr id="14" name="Oval 13">
                <a:extLst>
                  <a:ext uri="{FF2B5EF4-FFF2-40B4-BE49-F238E27FC236}">
                    <a16:creationId xmlns:a16="http://schemas.microsoft.com/office/drawing/2014/main" id="{3E1BBC25-62EF-4907-8945-D0F4980B5D0C}"/>
                  </a:ext>
                </a:extLst>
              </p:cNvPr>
              <p:cNvSpPr/>
              <p:nvPr/>
            </p:nvSpPr>
            <p:spPr>
              <a:xfrm>
                <a:off x="4479694" y="2262409"/>
                <a:ext cx="217714" cy="210457"/>
              </a:xfrm>
              <a:prstGeom prst="ellipse">
                <a:avLst/>
              </a:prstGeom>
              <a:solidFill>
                <a:srgbClr val="5ED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16E47EB-169E-42C5-8937-34B0CAC341F7}"/>
                  </a:ext>
                </a:extLst>
              </p:cNvPr>
              <p:cNvSpPr/>
              <p:nvPr/>
            </p:nvSpPr>
            <p:spPr>
              <a:xfrm>
                <a:off x="4479694" y="2113629"/>
                <a:ext cx="217714" cy="210457"/>
              </a:xfrm>
              <a:prstGeom prst="ellipse">
                <a:avLst/>
              </a:prstGeom>
              <a:solidFill>
                <a:srgbClr val="66F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82633A8-8F83-4C21-9475-7AB60FD47C13}"/>
                  </a:ext>
                </a:extLst>
              </p:cNvPr>
              <p:cNvSpPr/>
              <p:nvPr/>
            </p:nvSpPr>
            <p:spPr>
              <a:xfrm>
                <a:off x="4479694" y="1966677"/>
                <a:ext cx="217714" cy="210457"/>
              </a:xfrm>
              <a:prstGeom prst="ellipse">
                <a:avLst/>
              </a:prstGeom>
              <a:solidFill>
                <a:srgbClr val="F4E7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83A8B748-C723-4EB8-9388-B09EF97A1A01}"/>
                  </a:ext>
                </a:extLst>
              </p:cNvPr>
              <p:cNvSpPr/>
              <p:nvPr/>
            </p:nvSpPr>
            <p:spPr>
              <a:xfrm>
                <a:off x="4479694" y="1819719"/>
                <a:ext cx="217714" cy="210457"/>
              </a:xfrm>
              <a:prstGeom prst="ellipse">
                <a:avLst/>
              </a:prstGeom>
              <a:solidFill>
                <a:srgbClr val="C46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B8406F78-9965-42E5-B0A6-B12B691748FD}"/>
                  </a:ext>
                </a:extLst>
              </p:cNvPr>
              <p:cNvSpPr/>
              <p:nvPr/>
            </p:nvSpPr>
            <p:spPr>
              <a:xfrm>
                <a:off x="4479694" y="1598379"/>
                <a:ext cx="217714" cy="210457"/>
              </a:xfrm>
              <a:prstGeom prst="ellipse">
                <a:avLst/>
              </a:prstGeom>
              <a:solidFill>
                <a:srgbClr val="583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75B3367-1E68-4415-AF28-C01972EBB532}"/>
                  </a:ext>
                </a:extLst>
              </p:cNvPr>
              <p:cNvSpPr/>
              <p:nvPr/>
            </p:nvSpPr>
            <p:spPr>
              <a:xfrm>
                <a:off x="4479694" y="1340754"/>
                <a:ext cx="217714" cy="210457"/>
              </a:xfrm>
              <a:prstGeom prst="ellipse">
                <a:avLst/>
              </a:prstGeom>
              <a:solidFill>
                <a:srgbClr val="1B0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2" name="Straight Connector 11">
              <a:extLst>
                <a:ext uri="{FF2B5EF4-FFF2-40B4-BE49-F238E27FC236}">
                  <a16:creationId xmlns:a16="http://schemas.microsoft.com/office/drawing/2014/main" id="{BAABCDDE-D097-4410-95BC-F813A75E1904}"/>
                </a:ext>
              </a:extLst>
            </p:cNvPr>
            <p:cNvCxnSpPr/>
            <p:nvPr/>
          </p:nvCxnSpPr>
          <p:spPr>
            <a:xfrm>
              <a:off x="7174771"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9A84A45-36C2-48AB-8956-E7C4D46481E4}"/>
                </a:ext>
              </a:extLst>
            </p:cNvPr>
            <p:cNvCxnSpPr/>
            <p:nvPr/>
          </p:nvCxnSpPr>
          <p:spPr>
            <a:xfrm>
              <a:off x="7470046" y="1118503"/>
              <a:ext cx="0" cy="183478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055B6CC6-0D20-4BD1-92B5-5A723047DB29}"/>
              </a:ext>
            </a:extLst>
          </p:cNvPr>
          <p:cNvGrpSpPr/>
          <p:nvPr/>
        </p:nvGrpSpPr>
        <p:grpSpPr>
          <a:xfrm>
            <a:off x="10579831" y="1626777"/>
            <a:ext cx="1455294" cy="1670470"/>
            <a:chOff x="7360775" y="5024112"/>
            <a:chExt cx="1483983" cy="1713485"/>
          </a:xfrm>
        </p:grpSpPr>
        <p:sp>
          <p:nvSpPr>
            <p:cNvPr id="25" name="Rectangle 24">
              <a:extLst>
                <a:ext uri="{FF2B5EF4-FFF2-40B4-BE49-F238E27FC236}">
                  <a16:creationId xmlns:a16="http://schemas.microsoft.com/office/drawing/2014/main" id="{E68E5D6B-7E76-4D45-8546-D3C5030BD3C6}"/>
                </a:ext>
              </a:extLst>
            </p:cNvPr>
            <p:cNvSpPr/>
            <p:nvPr/>
          </p:nvSpPr>
          <p:spPr>
            <a:xfrm>
              <a:off x="7360775" y="5024112"/>
              <a:ext cx="1483983" cy="171348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D521A369-A04F-494F-9010-A65E3AAC8FF2}"/>
                </a:ext>
              </a:extLst>
            </p:cNvPr>
            <p:cNvPicPr>
              <a:picLocks noChangeAspect="1"/>
            </p:cNvPicPr>
            <p:nvPr/>
          </p:nvPicPr>
          <p:blipFill rotWithShape="1">
            <a:blip r:embed="rId4" cstate="print"/>
            <a:srcRect l="14993" t="3559" r="11838" b="8851"/>
            <a:stretch/>
          </p:blipFill>
          <p:spPr>
            <a:xfrm>
              <a:off x="7467600" y="5171493"/>
              <a:ext cx="1252825" cy="1418721"/>
            </a:xfrm>
            <a:prstGeom prst="rect">
              <a:avLst/>
            </a:prstGeom>
          </p:spPr>
        </p:pic>
      </p:grpSp>
      <p:sp>
        <p:nvSpPr>
          <p:cNvPr id="27" name="Oval 26">
            <a:extLst>
              <a:ext uri="{FF2B5EF4-FFF2-40B4-BE49-F238E27FC236}">
                <a16:creationId xmlns:a16="http://schemas.microsoft.com/office/drawing/2014/main" id="{8F932A22-6621-4B0F-B9B8-DEA0EAE3B1C1}"/>
              </a:ext>
            </a:extLst>
          </p:cNvPr>
          <p:cNvSpPr/>
          <p:nvPr/>
        </p:nvSpPr>
        <p:spPr>
          <a:xfrm flipH="1" flipV="1">
            <a:off x="9597580" y="2523972"/>
            <a:ext cx="218739" cy="220792"/>
          </a:xfrm>
          <a:prstGeom prst="ellipse">
            <a:avLst/>
          </a:prstGeom>
          <a:solidFill>
            <a:srgbClr val="FD2703"/>
          </a:solidFill>
          <a:ln>
            <a:noFill/>
          </a:ln>
          <a:effectLst>
            <a:glow rad="4064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DEB16880-9113-45AE-82FA-F217B93EB7A3}"/>
              </a:ext>
            </a:extLst>
          </p:cNvPr>
          <p:cNvGrpSpPr/>
          <p:nvPr/>
        </p:nvGrpSpPr>
        <p:grpSpPr>
          <a:xfrm>
            <a:off x="6834721" y="-22031"/>
            <a:ext cx="5196105" cy="1203750"/>
            <a:chOff x="6834721" y="-22031"/>
            <a:chExt cx="5196105" cy="1203750"/>
          </a:xfrm>
        </p:grpSpPr>
        <p:sp>
          <p:nvSpPr>
            <p:cNvPr id="5" name="TextBox 4">
              <a:extLst>
                <a:ext uri="{FF2B5EF4-FFF2-40B4-BE49-F238E27FC236}">
                  <a16:creationId xmlns:a16="http://schemas.microsoft.com/office/drawing/2014/main" id="{3CD35CF8-1871-4395-ACA6-80166261B645}"/>
                </a:ext>
              </a:extLst>
            </p:cNvPr>
            <p:cNvSpPr txBox="1"/>
            <p:nvPr/>
          </p:nvSpPr>
          <p:spPr>
            <a:xfrm>
              <a:off x="8038472" y="179461"/>
              <a:ext cx="3992354" cy="954107"/>
            </a:xfrm>
            <a:prstGeom prst="rect">
              <a:avLst/>
            </a:prstGeom>
            <a:noFill/>
          </p:spPr>
          <p:txBody>
            <a:bodyPr wrap="square" rtlCol="0">
              <a:spAutoFit/>
            </a:bodyPr>
            <a:lstStyle/>
            <a:p>
              <a:r>
                <a:rPr lang="en-GB" sz="2800" dirty="0">
                  <a:solidFill>
                    <a:srgbClr val="003264"/>
                  </a:solidFill>
                  <a:latin typeface="Avenir Medium"/>
                </a:rPr>
                <a:t>Large airways are a unique compartment</a:t>
              </a:r>
              <a:endParaRPr lang="en-GB" sz="2400" dirty="0">
                <a:solidFill>
                  <a:srgbClr val="003264"/>
                </a:solidFill>
                <a:latin typeface="Avenir Medium"/>
              </a:endParaRPr>
            </a:p>
          </p:txBody>
        </p:sp>
        <p:pic>
          <p:nvPicPr>
            <p:cNvPr id="30" name="Graphic 5" descr="Thumbs up sign">
              <a:extLst>
                <a:ext uri="{FF2B5EF4-FFF2-40B4-BE49-F238E27FC236}">
                  <a16:creationId xmlns:a16="http://schemas.microsoft.com/office/drawing/2014/main" id="{5FDEB4CA-40D4-461B-8D91-DC137517B1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34721" y="-22031"/>
              <a:ext cx="1203750" cy="1203750"/>
            </a:xfrm>
            <a:prstGeom prst="rect">
              <a:avLst/>
            </a:prstGeom>
          </p:spPr>
        </p:pic>
      </p:grpSp>
      <p:pic>
        <p:nvPicPr>
          <p:cNvPr id="6" name="Picture 2">
            <a:extLst>
              <a:ext uri="{FF2B5EF4-FFF2-40B4-BE49-F238E27FC236}">
                <a16:creationId xmlns:a16="http://schemas.microsoft.com/office/drawing/2014/main" id="{4AB45FDA-40E7-422A-A9AE-04F33D1B972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758"/>
          <a:stretch/>
        </p:blipFill>
        <p:spPr bwMode="auto">
          <a:xfrm>
            <a:off x="5517171" y="1553802"/>
            <a:ext cx="307238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467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6" presetClass="emph" presetSubtype="0" repeatCount="indefinite" fill="hold" grpId="1" nodeType="withEffect">
                                  <p:stCondLst>
                                    <p:cond delay="0"/>
                                  </p:stCondLst>
                                  <p:endCondLst>
                                    <p:cond evt="onNext" delay="0">
                                      <p:tgtEl>
                                        <p:sldTgt/>
                                      </p:tgtEl>
                                    </p:cond>
                                  </p:endCondLst>
                                  <p:childTnLst>
                                    <p:animScale>
                                      <p:cBhvr>
                                        <p:cTn id="12" dur="1000" fill="hold"/>
                                        <p:tgtEl>
                                          <p:spTgt spid="27"/>
                                        </p:tgtEl>
                                      </p:cBhvr>
                                      <p:by x="150000" y="150000"/>
                                    </p:animScale>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830B5515-305D-487E-B955-0B0DB71E649F}"/>
              </a:ext>
            </a:extLst>
          </p:cNvPr>
          <p:cNvGrpSpPr/>
          <p:nvPr/>
        </p:nvGrpSpPr>
        <p:grpSpPr>
          <a:xfrm>
            <a:off x="369133" y="1274152"/>
            <a:ext cx="9466005" cy="5273373"/>
            <a:chOff x="746774" y="-1365662"/>
            <a:chExt cx="9466005" cy="5273373"/>
          </a:xfrm>
        </p:grpSpPr>
        <p:sp>
          <p:nvSpPr>
            <p:cNvPr id="55" name="Rectangle 54">
              <a:extLst>
                <a:ext uri="{FF2B5EF4-FFF2-40B4-BE49-F238E27FC236}">
                  <a16:creationId xmlns:a16="http://schemas.microsoft.com/office/drawing/2014/main" id="{178BF88E-C168-4D63-8C45-09F939E29722}"/>
                </a:ext>
              </a:extLst>
            </p:cNvPr>
            <p:cNvSpPr/>
            <p:nvPr/>
          </p:nvSpPr>
          <p:spPr>
            <a:xfrm>
              <a:off x="746774" y="-1365662"/>
              <a:ext cx="9466005" cy="6339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Content Placeholder 33">
              <a:extLst>
                <a:ext uri="{FF2B5EF4-FFF2-40B4-BE49-F238E27FC236}">
                  <a16:creationId xmlns:a16="http://schemas.microsoft.com/office/drawing/2014/main" id="{3CC8DF43-C03D-4001-82A7-3C929D8DCA2C}"/>
                </a:ext>
              </a:extLst>
            </p:cNvPr>
            <p:cNvPicPr>
              <a:picLocks noChangeAspect="1"/>
            </p:cNvPicPr>
            <p:nvPr/>
          </p:nvPicPr>
          <p:blipFill rotWithShape="1">
            <a:blip r:embed="rId2"/>
            <a:srcRect r="12599"/>
            <a:stretch/>
          </p:blipFill>
          <p:spPr>
            <a:xfrm>
              <a:off x="746774" y="-1359407"/>
              <a:ext cx="9465287" cy="5267118"/>
            </a:xfrm>
            <a:prstGeom prst="rect">
              <a:avLst/>
            </a:prstGeom>
          </p:spPr>
        </p:pic>
      </p:grpSp>
      <p:sp>
        <p:nvSpPr>
          <p:cNvPr id="38" name="Content Placeholder 18">
            <a:extLst>
              <a:ext uri="{FF2B5EF4-FFF2-40B4-BE49-F238E27FC236}">
                <a16:creationId xmlns:a16="http://schemas.microsoft.com/office/drawing/2014/main" id="{38262964-30E0-47AB-9E8F-35B4E3BAE893}"/>
              </a:ext>
            </a:extLst>
          </p:cNvPr>
          <p:cNvSpPr txBox="1">
            <a:spLocks noGrp="1"/>
          </p:cNvSpPr>
          <p:nvPr>
            <p:ph idx="1"/>
          </p:nvPr>
        </p:nvSpPr>
        <p:spPr>
          <a:xfrm>
            <a:off x="202819" y="56383"/>
            <a:ext cx="6603090" cy="1217769"/>
          </a:xfrm>
          <a:prstGeom prst="rect">
            <a:avLst/>
          </a:prstGeom>
          <a:noFill/>
        </p:spPr>
        <p:txBody>
          <a:bodyPr wrap="none" rtlCol="0">
            <a:spAutoFit/>
          </a:bodyPr>
          <a:lstStyle/>
          <a:p>
            <a:pPr marL="0" indent="0">
              <a:buNone/>
            </a:pPr>
            <a:r>
              <a:rPr lang="en-GB" sz="4400" dirty="0">
                <a:solidFill>
                  <a:srgbClr val="7E2167"/>
                </a:solidFill>
              </a:rPr>
              <a:t>CF SpIT: </a:t>
            </a:r>
            <a:r>
              <a:rPr lang="en-GB" sz="4400" dirty="0">
                <a:solidFill>
                  <a:srgbClr val="FF0000"/>
                </a:solidFill>
              </a:rPr>
              <a:t>30</a:t>
            </a:r>
            <a:r>
              <a:rPr lang="en-GB" sz="4400" dirty="0"/>
              <a:t> </a:t>
            </a:r>
            <a:r>
              <a:rPr lang="en-GB" sz="4400" dirty="0">
                <a:solidFill>
                  <a:srgbClr val="FF0000"/>
                </a:solidFill>
              </a:rPr>
              <a:t>patients </a:t>
            </a:r>
          </a:p>
          <a:p>
            <a:pPr marL="0" indent="0">
              <a:buNone/>
            </a:pPr>
            <a:r>
              <a:rPr lang="en-GB" sz="2800" dirty="0"/>
              <a:t>Paired sputum induction and 6 lobe BAL</a:t>
            </a:r>
          </a:p>
        </p:txBody>
      </p:sp>
      <p:sp>
        <p:nvSpPr>
          <p:cNvPr id="46" name="TextBox 45">
            <a:extLst>
              <a:ext uri="{FF2B5EF4-FFF2-40B4-BE49-F238E27FC236}">
                <a16:creationId xmlns:a16="http://schemas.microsoft.com/office/drawing/2014/main" id="{DE299915-465D-484C-9634-C60BD6106BCF}"/>
              </a:ext>
            </a:extLst>
          </p:cNvPr>
          <p:cNvSpPr txBox="1"/>
          <p:nvPr/>
        </p:nvSpPr>
        <p:spPr>
          <a:xfrm>
            <a:off x="5925367" y="160908"/>
            <a:ext cx="6090232" cy="430887"/>
          </a:xfrm>
          <a:prstGeom prst="rect">
            <a:avLst/>
          </a:prstGeom>
          <a:noFill/>
        </p:spPr>
        <p:txBody>
          <a:bodyPr wrap="square" rtlCol="0">
            <a:spAutoFit/>
          </a:bodyPr>
          <a:lstStyle/>
          <a:p>
            <a:r>
              <a:rPr lang="en-US" sz="1100" dirty="0">
                <a:solidFill>
                  <a:srgbClr val="002060"/>
                </a:solidFill>
              </a:rPr>
              <a:t>Weiser R. et al (2022) The lung microbiota in children with cystic fibrosis captured by induced sputum sampling. J Cyst </a:t>
            </a:r>
            <a:r>
              <a:rPr lang="en-US" sz="1100" dirty="0" err="1">
                <a:solidFill>
                  <a:srgbClr val="002060"/>
                </a:solidFill>
              </a:rPr>
              <a:t>Fibros</a:t>
            </a:r>
            <a:r>
              <a:rPr lang="en-US" sz="1100" dirty="0">
                <a:solidFill>
                  <a:srgbClr val="002060"/>
                </a:solidFill>
              </a:rPr>
              <a:t>. 2022 Nov;21(6):1006-1012. </a:t>
            </a:r>
            <a:endParaRPr lang="en-GB" sz="1100" dirty="0">
              <a:solidFill>
                <a:srgbClr val="002060"/>
              </a:solidFill>
            </a:endParaRPr>
          </a:p>
        </p:txBody>
      </p:sp>
      <p:pic>
        <p:nvPicPr>
          <p:cNvPr id="47" name="Content Placeholder 33">
            <a:extLst>
              <a:ext uri="{FF2B5EF4-FFF2-40B4-BE49-F238E27FC236}">
                <a16:creationId xmlns:a16="http://schemas.microsoft.com/office/drawing/2014/main" id="{F461B39D-D7A1-4A67-B0C6-ED0177995161}"/>
              </a:ext>
            </a:extLst>
          </p:cNvPr>
          <p:cNvPicPr>
            <a:picLocks noChangeAspect="1"/>
          </p:cNvPicPr>
          <p:nvPr/>
        </p:nvPicPr>
        <p:blipFill rotWithShape="1">
          <a:blip r:embed="rId2"/>
          <a:srcRect l="88274" t="10826" b="7557"/>
          <a:stretch/>
        </p:blipFill>
        <p:spPr>
          <a:xfrm>
            <a:off x="10501839" y="1484412"/>
            <a:ext cx="1269910" cy="4298870"/>
          </a:xfrm>
          <a:prstGeom prst="rect">
            <a:avLst/>
          </a:prstGeom>
        </p:spPr>
      </p:pic>
      <p:grpSp>
        <p:nvGrpSpPr>
          <p:cNvPr id="57" name="Group 56">
            <a:extLst>
              <a:ext uri="{FF2B5EF4-FFF2-40B4-BE49-F238E27FC236}">
                <a16:creationId xmlns:a16="http://schemas.microsoft.com/office/drawing/2014/main" id="{809083F4-C173-4332-9241-F0AC488D4CA2}"/>
              </a:ext>
            </a:extLst>
          </p:cNvPr>
          <p:cNvGrpSpPr/>
          <p:nvPr/>
        </p:nvGrpSpPr>
        <p:grpSpPr>
          <a:xfrm>
            <a:off x="368415" y="1274152"/>
            <a:ext cx="9481313" cy="5264812"/>
            <a:chOff x="369133" y="1282713"/>
            <a:chExt cx="9481313" cy="5264812"/>
          </a:xfrm>
        </p:grpSpPr>
        <p:sp>
          <p:nvSpPr>
            <p:cNvPr id="49" name="Rectangle 48">
              <a:extLst>
                <a:ext uri="{FF2B5EF4-FFF2-40B4-BE49-F238E27FC236}">
                  <a16:creationId xmlns:a16="http://schemas.microsoft.com/office/drawing/2014/main" id="{EF7431DF-25CF-4BA6-8C8D-2CAF23228524}"/>
                </a:ext>
              </a:extLst>
            </p:cNvPr>
            <p:cNvSpPr/>
            <p:nvPr/>
          </p:nvSpPr>
          <p:spPr>
            <a:xfrm>
              <a:off x="369133" y="3002770"/>
              <a:ext cx="9481312" cy="3544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E54AC89C-9F07-479C-9E7D-EF10C93EEBD0}"/>
                </a:ext>
              </a:extLst>
            </p:cNvPr>
            <p:cNvSpPr/>
            <p:nvPr/>
          </p:nvSpPr>
          <p:spPr>
            <a:xfrm>
              <a:off x="7971870" y="1282713"/>
              <a:ext cx="1878576" cy="2072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3" name="Content Placeholder 33">
            <a:extLst>
              <a:ext uri="{FF2B5EF4-FFF2-40B4-BE49-F238E27FC236}">
                <a16:creationId xmlns:a16="http://schemas.microsoft.com/office/drawing/2014/main" id="{6E7ED444-38C3-4ECC-8742-06490DA2C0C9}"/>
              </a:ext>
            </a:extLst>
          </p:cNvPr>
          <p:cNvPicPr>
            <a:picLocks noChangeAspect="1"/>
          </p:cNvPicPr>
          <p:nvPr/>
        </p:nvPicPr>
        <p:blipFill rotWithShape="1">
          <a:blip r:embed="rId2"/>
          <a:srcRect l="20674" t="89626" b="3847"/>
          <a:stretch/>
        </p:blipFill>
        <p:spPr>
          <a:xfrm>
            <a:off x="746774" y="3090604"/>
            <a:ext cx="8640000" cy="352810"/>
          </a:xfrm>
          <a:prstGeom prst="rect">
            <a:avLst/>
          </a:prstGeom>
        </p:spPr>
      </p:pic>
      <p:sp>
        <p:nvSpPr>
          <p:cNvPr id="44" name="TextBox 43">
            <a:extLst>
              <a:ext uri="{FF2B5EF4-FFF2-40B4-BE49-F238E27FC236}">
                <a16:creationId xmlns:a16="http://schemas.microsoft.com/office/drawing/2014/main" id="{B48B64D2-5B83-4387-B6E3-05F5BB52BC6E}"/>
              </a:ext>
            </a:extLst>
          </p:cNvPr>
          <p:cNvSpPr txBox="1"/>
          <p:nvPr/>
        </p:nvSpPr>
        <p:spPr>
          <a:xfrm>
            <a:off x="929899" y="4150687"/>
            <a:ext cx="8390502" cy="400110"/>
          </a:xfrm>
          <a:prstGeom prst="rect">
            <a:avLst/>
          </a:prstGeom>
          <a:noFill/>
        </p:spPr>
        <p:txBody>
          <a:bodyPr wrap="none" rtlCol="0">
            <a:spAutoFit/>
          </a:bodyPr>
          <a:lstStyle/>
          <a:p>
            <a:r>
              <a:rPr lang="en-GB" sz="2000" dirty="0">
                <a:solidFill>
                  <a:srgbClr val="003264"/>
                </a:solidFill>
                <a:latin typeface="Calibri" panose="020F0502020204030204" pitchFamily="34" charset="0"/>
                <a:cs typeface="Calibri" panose="020F0502020204030204" pitchFamily="34" charset="0"/>
              </a:rPr>
              <a:t>Microbiota concordance between sputum induction and all BAL compartments</a:t>
            </a:r>
          </a:p>
        </p:txBody>
      </p:sp>
      <p:sp>
        <p:nvSpPr>
          <p:cNvPr id="45" name="TextBox 44">
            <a:extLst>
              <a:ext uri="{FF2B5EF4-FFF2-40B4-BE49-F238E27FC236}">
                <a16:creationId xmlns:a16="http://schemas.microsoft.com/office/drawing/2014/main" id="{284EBBD5-BD26-4140-8DB7-6BE747A1E32C}"/>
              </a:ext>
            </a:extLst>
          </p:cNvPr>
          <p:cNvSpPr txBox="1"/>
          <p:nvPr/>
        </p:nvSpPr>
        <p:spPr>
          <a:xfrm>
            <a:off x="929899" y="5078650"/>
            <a:ext cx="7810500" cy="984885"/>
          </a:xfrm>
          <a:prstGeom prst="rect">
            <a:avLst/>
          </a:prstGeom>
          <a:noFill/>
        </p:spPr>
        <p:txBody>
          <a:bodyPr wrap="square" rtlCol="0">
            <a:spAutoFit/>
          </a:bodyPr>
          <a:lstStyle/>
          <a:p>
            <a:r>
              <a:rPr lang="en-GB" sz="2000" dirty="0">
                <a:solidFill>
                  <a:srgbClr val="003264"/>
                </a:solidFill>
              </a:rPr>
              <a:t>Sputum induction captures a meaningful representation of the lower airway microbiota in 80% of cases</a:t>
            </a:r>
          </a:p>
          <a:p>
            <a:endParaRPr lang="en-GB" dirty="0"/>
          </a:p>
        </p:txBody>
      </p:sp>
    </p:spTree>
    <p:extLst>
      <p:ext uri="{BB962C8B-B14F-4D97-AF65-F5344CB8AC3E}">
        <p14:creationId xmlns:p14="http://schemas.microsoft.com/office/powerpoint/2010/main" val="305716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C449F7C-9BF8-40DF-BD86-46E61848A4C8}"/>
              </a:ext>
            </a:extLst>
          </p:cNvPr>
          <p:cNvSpPr/>
          <p:nvPr/>
        </p:nvSpPr>
        <p:spPr>
          <a:xfrm>
            <a:off x="570016" y="1852551"/>
            <a:ext cx="10723566" cy="40549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7434C72-37FF-45C3-90D2-DADCEADDFED7}"/>
              </a:ext>
            </a:extLst>
          </p:cNvPr>
          <p:cNvSpPr>
            <a:spLocks noGrp="1"/>
          </p:cNvSpPr>
          <p:nvPr>
            <p:ph type="title"/>
          </p:nvPr>
        </p:nvSpPr>
        <p:spPr>
          <a:xfrm>
            <a:off x="777982" y="709678"/>
            <a:ext cx="10515600" cy="700277"/>
          </a:xfrm>
        </p:spPr>
        <p:txBody>
          <a:bodyPr>
            <a:normAutofit fontScale="90000"/>
          </a:bodyPr>
          <a:lstStyle/>
          <a:p>
            <a:r>
              <a:rPr lang="en-GB" b="0" dirty="0"/>
              <a:t>BAL</a:t>
            </a:r>
            <a:r>
              <a:rPr lang="en-GB" b="0" dirty="0">
                <a:solidFill>
                  <a:srgbClr val="FF0000"/>
                </a:solidFill>
              </a:rPr>
              <a:t> </a:t>
            </a:r>
            <a:r>
              <a:rPr lang="en-GB" sz="2800" b="0" dirty="0">
                <a:solidFill>
                  <a:srgbClr val="003264"/>
                </a:solidFill>
              </a:rPr>
              <a:t>Spatial topography</a:t>
            </a:r>
            <a:br>
              <a:rPr lang="en-GB" sz="2800" b="0" dirty="0">
                <a:solidFill>
                  <a:schemeClr val="tx1"/>
                </a:solidFill>
              </a:rPr>
            </a:br>
            <a:br>
              <a:rPr lang="en-GB" sz="2800" dirty="0"/>
            </a:br>
            <a:endParaRPr lang="en-GB" sz="2800" dirty="0"/>
          </a:p>
        </p:txBody>
      </p:sp>
      <p:sp>
        <p:nvSpPr>
          <p:cNvPr id="3" name="Content Placeholder 13">
            <a:extLst>
              <a:ext uri="{FF2B5EF4-FFF2-40B4-BE49-F238E27FC236}">
                <a16:creationId xmlns:a16="http://schemas.microsoft.com/office/drawing/2014/main" id="{07CBDF94-428A-4ED9-8F18-B06150507666}"/>
              </a:ext>
            </a:extLst>
          </p:cNvPr>
          <p:cNvSpPr>
            <a:spLocks noGrp="1"/>
          </p:cNvSpPr>
          <p:nvPr>
            <p:ph idx="1"/>
          </p:nvPr>
        </p:nvSpPr>
        <p:spPr>
          <a:xfrm>
            <a:off x="975360" y="2295684"/>
            <a:ext cx="10515600" cy="4141154"/>
          </a:xfrm>
        </p:spPr>
        <p:txBody>
          <a:bodyPr/>
          <a:lstStyle/>
          <a:p>
            <a:pPr marL="0" indent="0">
              <a:buNone/>
            </a:pPr>
            <a:r>
              <a:rPr lang="en-GB" dirty="0">
                <a:solidFill>
                  <a:schemeClr val="tx1"/>
                </a:solidFill>
              </a:rPr>
              <a:t>  </a:t>
            </a:r>
            <a:r>
              <a:rPr lang="en-GB" dirty="0"/>
              <a:t>Concordant BAL                    Discordant BAL</a:t>
            </a:r>
          </a:p>
        </p:txBody>
      </p:sp>
      <p:pic>
        <p:nvPicPr>
          <p:cNvPr id="4" name="Content Placeholder 33">
            <a:extLst>
              <a:ext uri="{FF2B5EF4-FFF2-40B4-BE49-F238E27FC236}">
                <a16:creationId xmlns:a16="http://schemas.microsoft.com/office/drawing/2014/main" id="{D8ED3214-B14B-4D53-A283-ED354C4F3AED}"/>
              </a:ext>
            </a:extLst>
          </p:cNvPr>
          <p:cNvPicPr>
            <a:picLocks noChangeAspect="1"/>
          </p:cNvPicPr>
          <p:nvPr/>
        </p:nvPicPr>
        <p:blipFill rotWithShape="1">
          <a:blip r:embed="rId2"/>
          <a:srcRect l="88013" t="4189"/>
          <a:stretch/>
        </p:blipFill>
        <p:spPr>
          <a:xfrm>
            <a:off x="10293239" y="1939250"/>
            <a:ext cx="1000343" cy="3968293"/>
          </a:xfrm>
          <a:prstGeom prst="rect">
            <a:avLst/>
          </a:prstGeom>
        </p:spPr>
      </p:pic>
      <p:pic>
        <p:nvPicPr>
          <p:cNvPr id="5" name="Picture 4">
            <a:extLst>
              <a:ext uri="{FF2B5EF4-FFF2-40B4-BE49-F238E27FC236}">
                <a16:creationId xmlns:a16="http://schemas.microsoft.com/office/drawing/2014/main" id="{B0E2D8B8-AAC2-457D-B778-BD831A0B0188}"/>
              </a:ext>
            </a:extLst>
          </p:cNvPr>
          <p:cNvPicPr>
            <a:picLocks noChangeAspect="1"/>
          </p:cNvPicPr>
          <p:nvPr/>
        </p:nvPicPr>
        <p:blipFill>
          <a:blip r:embed="rId3"/>
          <a:stretch>
            <a:fillRect/>
          </a:stretch>
        </p:blipFill>
        <p:spPr>
          <a:xfrm>
            <a:off x="1157404" y="2874225"/>
            <a:ext cx="7540145" cy="1868786"/>
          </a:xfrm>
          <a:prstGeom prst="rect">
            <a:avLst/>
          </a:prstGeom>
        </p:spPr>
      </p:pic>
      <p:sp>
        <p:nvSpPr>
          <p:cNvPr id="6" name="TextBox 5">
            <a:extLst>
              <a:ext uri="{FF2B5EF4-FFF2-40B4-BE49-F238E27FC236}">
                <a16:creationId xmlns:a16="http://schemas.microsoft.com/office/drawing/2014/main" id="{D4C8E786-1D57-46F3-A7A3-71B1CA6061FA}"/>
              </a:ext>
            </a:extLst>
          </p:cNvPr>
          <p:cNvSpPr txBox="1"/>
          <p:nvPr/>
        </p:nvSpPr>
        <p:spPr>
          <a:xfrm>
            <a:off x="1081963" y="4543674"/>
            <a:ext cx="859531" cy="215444"/>
          </a:xfrm>
          <a:prstGeom prst="rect">
            <a:avLst/>
          </a:prstGeom>
          <a:noFill/>
        </p:spPr>
        <p:txBody>
          <a:bodyPr wrap="none" rtlCol="0">
            <a:spAutoFit/>
          </a:bodyPr>
          <a:lstStyle/>
          <a:p>
            <a:r>
              <a:rPr lang="en-GB" sz="800" dirty="0"/>
              <a:t>BAL1 BAL2 BAL3</a:t>
            </a:r>
          </a:p>
        </p:txBody>
      </p:sp>
      <p:sp>
        <p:nvSpPr>
          <p:cNvPr id="7" name="TextBox 6">
            <a:extLst>
              <a:ext uri="{FF2B5EF4-FFF2-40B4-BE49-F238E27FC236}">
                <a16:creationId xmlns:a16="http://schemas.microsoft.com/office/drawing/2014/main" id="{40443B53-63E6-4C2C-82D7-E70D759BA3D7}"/>
              </a:ext>
            </a:extLst>
          </p:cNvPr>
          <p:cNvSpPr txBox="1"/>
          <p:nvPr/>
        </p:nvSpPr>
        <p:spPr>
          <a:xfrm>
            <a:off x="2042314" y="4543674"/>
            <a:ext cx="859531" cy="215444"/>
          </a:xfrm>
          <a:prstGeom prst="rect">
            <a:avLst/>
          </a:prstGeom>
          <a:noFill/>
        </p:spPr>
        <p:txBody>
          <a:bodyPr wrap="none" rtlCol="0">
            <a:spAutoFit/>
          </a:bodyPr>
          <a:lstStyle/>
          <a:p>
            <a:r>
              <a:rPr lang="en-GB" sz="800" dirty="0"/>
              <a:t>BAL1 BAL2 BAL3</a:t>
            </a:r>
          </a:p>
        </p:txBody>
      </p:sp>
      <p:sp>
        <p:nvSpPr>
          <p:cNvPr id="8" name="TextBox 7">
            <a:extLst>
              <a:ext uri="{FF2B5EF4-FFF2-40B4-BE49-F238E27FC236}">
                <a16:creationId xmlns:a16="http://schemas.microsoft.com/office/drawing/2014/main" id="{84BDCE08-61E6-4816-9A81-99EA5F9DB739}"/>
              </a:ext>
            </a:extLst>
          </p:cNvPr>
          <p:cNvSpPr txBox="1"/>
          <p:nvPr/>
        </p:nvSpPr>
        <p:spPr>
          <a:xfrm>
            <a:off x="2961126" y="4543674"/>
            <a:ext cx="859531" cy="215444"/>
          </a:xfrm>
          <a:prstGeom prst="rect">
            <a:avLst/>
          </a:prstGeom>
          <a:noFill/>
        </p:spPr>
        <p:txBody>
          <a:bodyPr wrap="none" rtlCol="0">
            <a:spAutoFit/>
          </a:bodyPr>
          <a:lstStyle/>
          <a:p>
            <a:r>
              <a:rPr lang="en-GB" sz="800" dirty="0"/>
              <a:t>BAL1 BAL2 BAL3</a:t>
            </a:r>
          </a:p>
        </p:txBody>
      </p:sp>
      <p:sp>
        <p:nvSpPr>
          <p:cNvPr id="9" name="TextBox 8">
            <a:extLst>
              <a:ext uri="{FF2B5EF4-FFF2-40B4-BE49-F238E27FC236}">
                <a16:creationId xmlns:a16="http://schemas.microsoft.com/office/drawing/2014/main" id="{100DABF7-3DF5-4B35-9263-D0536890E64F}"/>
              </a:ext>
            </a:extLst>
          </p:cNvPr>
          <p:cNvSpPr txBox="1"/>
          <p:nvPr/>
        </p:nvSpPr>
        <p:spPr>
          <a:xfrm>
            <a:off x="3921477" y="4543674"/>
            <a:ext cx="859531" cy="215444"/>
          </a:xfrm>
          <a:prstGeom prst="rect">
            <a:avLst/>
          </a:prstGeom>
          <a:noFill/>
        </p:spPr>
        <p:txBody>
          <a:bodyPr wrap="none" rtlCol="0">
            <a:spAutoFit/>
          </a:bodyPr>
          <a:lstStyle/>
          <a:p>
            <a:r>
              <a:rPr lang="en-GB" sz="800" dirty="0"/>
              <a:t>BAL1 BAL2 BAL3</a:t>
            </a:r>
          </a:p>
        </p:txBody>
      </p:sp>
      <p:sp>
        <p:nvSpPr>
          <p:cNvPr id="10" name="TextBox 9">
            <a:extLst>
              <a:ext uri="{FF2B5EF4-FFF2-40B4-BE49-F238E27FC236}">
                <a16:creationId xmlns:a16="http://schemas.microsoft.com/office/drawing/2014/main" id="{2D3C98E3-911C-4E61-9CBE-AFCDC7C988DE}"/>
              </a:ext>
            </a:extLst>
          </p:cNvPr>
          <p:cNvSpPr txBox="1"/>
          <p:nvPr/>
        </p:nvSpPr>
        <p:spPr>
          <a:xfrm>
            <a:off x="5749061" y="4543674"/>
            <a:ext cx="859531" cy="215444"/>
          </a:xfrm>
          <a:prstGeom prst="rect">
            <a:avLst/>
          </a:prstGeom>
          <a:noFill/>
        </p:spPr>
        <p:txBody>
          <a:bodyPr wrap="none" rtlCol="0">
            <a:spAutoFit/>
          </a:bodyPr>
          <a:lstStyle/>
          <a:p>
            <a:r>
              <a:rPr lang="en-GB" sz="800" dirty="0"/>
              <a:t>BAL1 BAL2 BAL3</a:t>
            </a:r>
          </a:p>
        </p:txBody>
      </p:sp>
      <p:sp>
        <p:nvSpPr>
          <p:cNvPr id="11" name="TextBox 10">
            <a:extLst>
              <a:ext uri="{FF2B5EF4-FFF2-40B4-BE49-F238E27FC236}">
                <a16:creationId xmlns:a16="http://schemas.microsoft.com/office/drawing/2014/main" id="{B6FD71ED-BBF1-4A23-9D1A-15E96B240288}"/>
              </a:ext>
            </a:extLst>
          </p:cNvPr>
          <p:cNvSpPr txBox="1"/>
          <p:nvPr/>
        </p:nvSpPr>
        <p:spPr>
          <a:xfrm>
            <a:off x="6760992" y="4543674"/>
            <a:ext cx="859531" cy="215444"/>
          </a:xfrm>
          <a:prstGeom prst="rect">
            <a:avLst/>
          </a:prstGeom>
          <a:noFill/>
        </p:spPr>
        <p:txBody>
          <a:bodyPr wrap="none" rtlCol="0">
            <a:spAutoFit/>
          </a:bodyPr>
          <a:lstStyle/>
          <a:p>
            <a:r>
              <a:rPr lang="en-GB" sz="800" dirty="0"/>
              <a:t>BAL1 BAL2 BAL3</a:t>
            </a:r>
          </a:p>
        </p:txBody>
      </p:sp>
      <p:sp>
        <p:nvSpPr>
          <p:cNvPr id="12" name="TextBox 11">
            <a:extLst>
              <a:ext uri="{FF2B5EF4-FFF2-40B4-BE49-F238E27FC236}">
                <a16:creationId xmlns:a16="http://schemas.microsoft.com/office/drawing/2014/main" id="{BC314C73-F9EF-4E98-B2A4-F1FB6D868096}"/>
              </a:ext>
            </a:extLst>
          </p:cNvPr>
          <p:cNvSpPr txBox="1"/>
          <p:nvPr/>
        </p:nvSpPr>
        <p:spPr>
          <a:xfrm>
            <a:off x="7722030" y="4543674"/>
            <a:ext cx="859531" cy="215444"/>
          </a:xfrm>
          <a:prstGeom prst="rect">
            <a:avLst/>
          </a:prstGeom>
          <a:noFill/>
        </p:spPr>
        <p:txBody>
          <a:bodyPr wrap="none" rtlCol="0">
            <a:spAutoFit/>
          </a:bodyPr>
          <a:lstStyle/>
          <a:p>
            <a:r>
              <a:rPr lang="en-GB" sz="800" dirty="0"/>
              <a:t>BAL1 BAL2 BAL3</a:t>
            </a:r>
          </a:p>
        </p:txBody>
      </p:sp>
      <p:sp>
        <p:nvSpPr>
          <p:cNvPr id="15" name="TextBox 14">
            <a:extLst>
              <a:ext uri="{FF2B5EF4-FFF2-40B4-BE49-F238E27FC236}">
                <a16:creationId xmlns:a16="http://schemas.microsoft.com/office/drawing/2014/main" id="{309C5F5B-C31D-4E90-8FC3-0762C8C78900}"/>
              </a:ext>
            </a:extLst>
          </p:cNvPr>
          <p:cNvSpPr txBox="1"/>
          <p:nvPr/>
        </p:nvSpPr>
        <p:spPr>
          <a:xfrm>
            <a:off x="585824" y="6350139"/>
            <a:ext cx="6090232" cy="430887"/>
          </a:xfrm>
          <a:prstGeom prst="rect">
            <a:avLst/>
          </a:prstGeom>
          <a:noFill/>
        </p:spPr>
        <p:txBody>
          <a:bodyPr wrap="square" rtlCol="0">
            <a:spAutoFit/>
          </a:bodyPr>
          <a:lstStyle/>
          <a:p>
            <a:r>
              <a:rPr lang="en-US" sz="1100" dirty="0">
                <a:solidFill>
                  <a:srgbClr val="003264"/>
                </a:solidFill>
              </a:rPr>
              <a:t>Weiser R. et al (2022) The lung microbiota in children with cystic fibrosis captured by induced sputum sampling. J Cyst </a:t>
            </a:r>
            <a:r>
              <a:rPr lang="en-US" sz="1100" dirty="0" err="1">
                <a:solidFill>
                  <a:srgbClr val="003264"/>
                </a:solidFill>
              </a:rPr>
              <a:t>Fibros</a:t>
            </a:r>
            <a:r>
              <a:rPr lang="en-US" sz="1100" dirty="0">
                <a:solidFill>
                  <a:srgbClr val="003264"/>
                </a:solidFill>
              </a:rPr>
              <a:t>. 2022 Nov;21(6):1006-1012. </a:t>
            </a:r>
            <a:endParaRPr lang="en-GB" sz="1100" dirty="0">
              <a:solidFill>
                <a:srgbClr val="003264"/>
              </a:solidFill>
            </a:endParaRPr>
          </a:p>
        </p:txBody>
      </p:sp>
    </p:spTree>
    <p:extLst>
      <p:ext uri="{BB962C8B-B14F-4D97-AF65-F5344CB8AC3E}">
        <p14:creationId xmlns:p14="http://schemas.microsoft.com/office/powerpoint/2010/main" val="1221614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358AA27-4D71-4F87-8839-4985EFFD3ED0}"/>
              </a:ext>
            </a:extLst>
          </p:cNvPr>
          <p:cNvSpPr/>
          <p:nvPr/>
        </p:nvSpPr>
        <p:spPr>
          <a:xfrm>
            <a:off x="178130" y="985652"/>
            <a:ext cx="10082151" cy="55932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A8CDE067-D5F6-432B-8124-162FF4AE463D}"/>
              </a:ext>
            </a:extLst>
          </p:cNvPr>
          <p:cNvGrpSpPr/>
          <p:nvPr/>
        </p:nvGrpSpPr>
        <p:grpSpPr>
          <a:xfrm>
            <a:off x="313889" y="1142828"/>
            <a:ext cx="9838789" cy="5457906"/>
            <a:chOff x="1406418" y="1741251"/>
            <a:chExt cx="9838789" cy="5457906"/>
          </a:xfrm>
        </p:grpSpPr>
        <p:grpSp>
          <p:nvGrpSpPr>
            <p:cNvPr id="3" name="Group 2">
              <a:extLst>
                <a:ext uri="{FF2B5EF4-FFF2-40B4-BE49-F238E27FC236}">
                  <a16:creationId xmlns:a16="http://schemas.microsoft.com/office/drawing/2014/main" id="{AEA02B85-1F7A-46FB-92CA-189419F0E7F2}"/>
                </a:ext>
              </a:extLst>
            </p:cNvPr>
            <p:cNvGrpSpPr/>
            <p:nvPr/>
          </p:nvGrpSpPr>
          <p:grpSpPr>
            <a:xfrm>
              <a:off x="1406418" y="1741251"/>
              <a:ext cx="9838789" cy="5457906"/>
              <a:chOff x="1449128" y="1441653"/>
              <a:chExt cx="8944599" cy="4961869"/>
            </a:xfrm>
          </p:grpSpPr>
          <p:pic>
            <p:nvPicPr>
              <p:cNvPr id="5" name="Picture 4">
                <a:extLst>
                  <a:ext uri="{FF2B5EF4-FFF2-40B4-BE49-F238E27FC236}">
                    <a16:creationId xmlns:a16="http://schemas.microsoft.com/office/drawing/2014/main" id="{A7CB2390-67AB-4DA7-A81D-973F22165825}"/>
                  </a:ext>
                </a:extLst>
              </p:cNvPr>
              <p:cNvPicPr>
                <a:picLocks noChangeAspect="1"/>
              </p:cNvPicPr>
              <p:nvPr/>
            </p:nvPicPr>
            <p:blipFill>
              <a:blip r:embed="rId2"/>
              <a:stretch>
                <a:fillRect/>
              </a:stretch>
            </p:blipFill>
            <p:spPr>
              <a:xfrm>
                <a:off x="1842147" y="1441653"/>
                <a:ext cx="8507706" cy="4748382"/>
              </a:xfrm>
              <a:prstGeom prst="rect">
                <a:avLst/>
              </a:prstGeom>
            </p:spPr>
          </p:pic>
          <p:sp>
            <p:nvSpPr>
              <p:cNvPr id="6" name="Rectangle 5">
                <a:extLst>
                  <a:ext uri="{FF2B5EF4-FFF2-40B4-BE49-F238E27FC236}">
                    <a16:creationId xmlns:a16="http://schemas.microsoft.com/office/drawing/2014/main" id="{75EF9EFB-54F7-49DF-8245-423AC5B0CC22}"/>
                  </a:ext>
                </a:extLst>
              </p:cNvPr>
              <p:cNvSpPr/>
              <p:nvPr/>
            </p:nvSpPr>
            <p:spPr>
              <a:xfrm rot="16200000">
                <a:off x="-518885" y="3409667"/>
                <a:ext cx="4225978" cy="289951"/>
              </a:xfrm>
              <a:prstGeom prst="rect">
                <a:avLst/>
              </a:prstGeom>
            </p:spPr>
            <p:txBody>
              <a:bodyPr wrap="square">
                <a:spAutoFit/>
              </a:bodyPr>
              <a:lstStyle/>
              <a:p>
                <a:pPr algn="ctr">
                  <a:lnSpc>
                    <a:spcPct val="107000"/>
                  </a:lnSpc>
                  <a:spcAft>
                    <a:spcPts val="800"/>
                  </a:spcAft>
                  <a:tabLst>
                    <a:tab pos="7000875" algn="l"/>
                  </a:tabLst>
                </a:pPr>
                <a:r>
                  <a:rPr lang="en-GB" sz="1200" dirty="0">
                    <a:latin typeface="Arial" panose="020B0604020202020204" pitchFamily="34" charset="0"/>
                    <a:ea typeface="Calibri" panose="020F0502020204030204" pitchFamily="34" charset="0"/>
                    <a:cs typeface="Arial" panose="020B0604020202020204" pitchFamily="34" charset="0"/>
                  </a:rPr>
                  <a:t>Bray-Curtis dissimilarity</a:t>
                </a:r>
              </a:p>
            </p:txBody>
          </p:sp>
          <p:sp>
            <p:nvSpPr>
              <p:cNvPr id="7" name="Rectangle 6">
                <a:extLst>
                  <a:ext uri="{FF2B5EF4-FFF2-40B4-BE49-F238E27FC236}">
                    <a16:creationId xmlns:a16="http://schemas.microsoft.com/office/drawing/2014/main" id="{02A8B99F-D020-4F94-9C90-160B635CCCD9}"/>
                  </a:ext>
                </a:extLst>
              </p:cNvPr>
              <p:cNvSpPr/>
              <p:nvPr/>
            </p:nvSpPr>
            <p:spPr>
              <a:xfrm>
                <a:off x="3674076" y="6113571"/>
                <a:ext cx="6675777" cy="289951"/>
              </a:xfrm>
              <a:prstGeom prst="rect">
                <a:avLst/>
              </a:prstGeom>
            </p:spPr>
            <p:txBody>
              <a:bodyPr wrap="square">
                <a:spAutoFit/>
              </a:bodyPr>
              <a:lstStyle/>
              <a:p>
                <a:pPr algn="ctr">
                  <a:lnSpc>
                    <a:spcPct val="107000"/>
                  </a:lnSpc>
                  <a:spcAft>
                    <a:spcPts val="800"/>
                  </a:spcAft>
                  <a:tabLst>
                    <a:tab pos="7000875" algn="l"/>
                  </a:tabLst>
                </a:pPr>
                <a:r>
                  <a:rPr lang="en-GB" sz="1200" dirty="0">
                    <a:latin typeface="Arial" panose="020B0604020202020204" pitchFamily="34" charset="0"/>
                    <a:ea typeface="Calibri" panose="020F0502020204030204" pitchFamily="34" charset="0"/>
                    <a:cs typeface="Arial" panose="020B0604020202020204" pitchFamily="34" charset="0"/>
                  </a:rPr>
                  <a:t>Sample code</a:t>
                </a:r>
              </a:p>
            </p:txBody>
          </p:sp>
          <p:sp>
            <p:nvSpPr>
              <p:cNvPr id="8" name="Rectangle 7">
                <a:extLst>
                  <a:ext uri="{FF2B5EF4-FFF2-40B4-BE49-F238E27FC236}">
                    <a16:creationId xmlns:a16="http://schemas.microsoft.com/office/drawing/2014/main" id="{78B0EC6A-4F2F-4BB0-A98D-91E5234B3842}"/>
                  </a:ext>
                </a:extLst>
              </p:cNvPr>
              <p:cNvSpPr/>
              <p:nvPr/>
            </p:nvSpPr>
            <p:spPr>
              <a:xfrm>
                <a:off x="2070381" y="6113571"/>
                <a:ext cx="1257705" cy="289951"/>
              </a:xfrm>
              <a:prstGeom prst="rect">
                <a:avLst/>
              </a:prstGeom>
            </p:spPr>
            <p:txBody>
              <a:bodyPr wrap="square">
                <a:spAutoFit/>
              </a:bodyPr>
              <a:lstStyle/>
              <a:p>
                <a:pPr algn="ctr">
                  <a:lnSpc>
                    <a:spcPct val="107000"/>
                  </a:lnSpc>
                  <a:spcAft>
                    <a:spcPts val="800"/>
                  </a:spcAft>
                  <a:tabLst>
                    <a:tab pos="7000875" algn="l"/>
                  </a:tabLst>
                </a:pPr>
                <a:r>
                  <a:rPr lang="en-GB" sz="1200" dirty="0">
                    <a:latin typeface="Arial" panose="020B0604020202020204" pitchFamily="34" charset="0"/>
                    <a:ea typeface="Calibri" panose="020F0502020204030204" pitchFamily="34" charset="0"/>
                    <a:cs typeface="Arial" panose="020B0604020202020204" pitchFamily="34" charset="0"/>
                  </a:rPr>
                  <a:t>Sample Groups</a:t>
                </a:r>
              </a:p>
            </p:txBody>
          </p:sp>
          <p:sp>
            <p:nvSpPr>
              <p:cNvPr id="9" name="Rectangle 8">
                <a:extLst>
                  <a:ext uri="{FF2B5EF4-FFF2-40B4-BE49-F238E27FC236}">
                    <a16:creationId xmlns:a16="http://schemas.microsoft.com/office/drawing/2014/main" id="{E87F641E-3C48-45B7-AA09-E5460D8A2A90}"/>
                  </a:ext>
                </a:extLst>
              </p:cNvPr>
              <p:cNvSpPr/>
              <p:nvPr/>
            </p:nvSpPr>
            <p:spPr>
              <a:xfrm>
                <a:off x="6474939" y="4683827"/>
                <a:ext cx="365525"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8.5</a:t>
                </a:r>
              </a:p>
            </p:txBody>
          </p:sp>
          <p:sp>
            <p:nvSpPr>
              <p:cNvPr id="10" name="Rectangle 9">
                <a:extLst>
                  <a:ext uri="{FF2B5EF4-FFF2-40B4-BE49-F238E27FC236}">
                    <a16:creationId xmlns:a16="http://schemas.microsoft.com/office/drawing/2014/main" id="{039BD341-9649-4F0F-88DA-53AB1C75E813}"/>
                  </a:ext>
                </a:extLst>
              </p:cNvPr>
              <p:cNvSpPr/>
              <p:nvPr/>
            </p:nvSpPr>
            <p:spPr>
              <a:xfrm>
                <a:off x="5151560" y="2060447"/>
                <a:ext cx="365525"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5.4</a:t>
                </a:r>
              </a:p>
            </p:txBody>
          </p:sp>
          <p:sp>
            <p:nvSpPr>
              <p:cNvPr id="11" name="Rectangle 10">
                <a:extLst>
                  <a:ext uri="{FF2B5EF4-FFF2-40B4-BE49-F238E27FC236}">
                    <a16:creationId xmlns:a16="http://schemas.microsoft.com/office/drawing/2014/main" id="{AD894CB1-5C7E-4FA9-A75A-275C7AE05FD1}"/>
                  </a:ext>
                </a:extLst>
              </p:cNvPr>
              <p:cNvSpPr/>
              <p:nvPr/>
            </p:nvSpPr>
            <p:spPr>
              <a:xfrm>
                <a:off x="8430936" y="5180686"/>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13.8</a:t>
                </a:r>
              </a:p>
            </p:txBody>
          </p:sp>
          <p:sp>
            <p:nvSpPr>
              <p:cNvPr id="12" name="Rectangle 11">
                <a:extLst>
                  <a:ext uri="{FF2B5EF4-FFF2-40B4-BE49-F238E27FC236}">
                    <a16:creationId xmlns:a16="http://schemas.microsoft.com/office/drawing/2014/main" id="{302D926C-2335-40A6-BA30-6DC21FA8F956}"/>
                  </a:ext>
                </a:extLst>
              </p:cNvPr>
              <p:cNvSpPr/>
              <p:nvPr/>
            </p:nvSpPr>
            <p:spPr>
              <a:xfrm>
                <a:off x="7772017" y="5477534"/>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12.6</a:t>
                </a:r>
              </a:p>
            </p:txBody>
          </p:sp>
          <p:sp>
            <p:nvSpPr>
              <p:cNvPr id="13" name="Rectangle 12">
                <a:extLst>
                  <a:ext uri="{FF2B5EF4-FFF2-40B4-BE49-F238E27FC236}">
                    <a16:creationId xmlns:a16="http://schemas.microsoft.com/office/drawing/2014/main" id="{17B50C43-AFBF-4365-8485-8CF2EE218137}"/>
                  </a:ext>
                </a:extLst>
              </p:cNvPr>
              <p:cNvSpPr/>
              <p:nvPr/>
            </p:nvSpPr>
            <p:spPr>
              <a:xfrm>
                <a:off x="7330984" y="5230640"/>
                <a:ext cx="410496" cy="181173"/>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11.9</a:t>
                </a:r>
              </a:p>
            </p:txBody>
          </p:sp>
          <p:sp>
            <p:nvSpPr>
              <p:cNvPr id="14" name="Rectangle 13">
                <a:extLst>
                  <a:ext uri="{FF2B5EF4-FFF2-40B4-BE49-F238E27FC236}">
                    <a16:creationId xmlns:a16="http://schemas.microsoft.com/office/drawing/2014/main" id="{5BD6E6F3-253E-4EB8-B833-BCFF083543A4}"/>
                  </a:ext>
                </a:extLst>
              </p:cNvPr>
              <p:cNvSpPr/>
              <p:nvPr/>
            </p:nvSpPr>
            <p:spPr>
              <a:xfrm>
                <a:off x="3801959" y="5247988"/>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1.1</a:t>
                </a:r>
              </a:p>
            </p:txBody>
          </p:sp>
          <p:sp>
            <p:nvSpPr>
              <p:cNvPr id="15" name="Rectangle 14">
                <a:extLst>
                  <a:ext uri="{FF2B5EF4-FFF2-40B4-BE49-F238E27FC236}">
                    <a16:creationId xmlns:a16="http://schemas.microsoft.com/office/drawing/2014/main" id="{81DFD0E5-05E6-48F0-9AB3-35AFA5584D74}"/>
                  </a:ext>
                </a:extLst>
              </p:cNvPr>
              <p:cNvSpPr/>
              <p:nvPr/>
            </p:nvSpPr>
            <p:spPr>
              <a:xfrm>
                <a:off x="5781722" y="5300104"/>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7.1</a:t>
                </a:r>
              </a:p>
            </p:txBody>
          </p:sp>
          <p:sp>
            <p:nvSpPr>
              <p:cNvPr id="16" name="Rectangle 15">
                <a:extLst>
                  <a:ext uri="{FF2B5EF4-FFF2-40B4-BE49-F238E27FC236}">
                    <a16:creationId xmlns:a16="http://schemas.microsoft.com/office/drawing/2014/main" id="{22BD9098-B563-4EF4-95DE-F9047D454D0D}"/>
                  </a:ext>
                </a:extLst>
              </p:cNvPr>
              <p:cNvSpPr/>
              <p:nvPr/>
            </p:nvSpPr>
            <p:spPr>
              <a:xfrm>
                <a:off x="9754140" y="5236461"/>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16.7</a:t>
                </a:r>
              </a:p>
            </p:txBody>
          </p:sp>
          <p:sp>
            <p:nvSpPr>
              <p:cNvPr id="17" name="Rectangle 16">
                <a:extLst>
                  <a:ext uri="{FF2B5EF4-FFF2-40B4-BE49-F238E27FC236}">
                    <a16:creationId xmlns:a16="http://schemas.microsoft.com/office/drawing/2014/main" id="{DCD84342-D224-405E-A458-0A4A0FD78099}"/>
                  </a:ext>
                </a:extLst>
              </p:cNvPr>
              <p:cNvSpPr/>
              <p:nvPr/>
            </p:nvSpPr>
            <p:spPr>
              <a:xfrm>
                <a:off x="5343794" y="4305937"/>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6.5</a:t>
                </a:r>
              </a:p>
            </p:txBody>
          </p:sp>
          <p:sp>
            <p:nvSpPr>
              <p:cNvPr id="18" name="Rectangle 17">
                <a:extLst>
                  <a:ext uri="{FF2B5EF4-FFF2-40B4-BE49-F238E27FC236}">
                    <a16:creationId xmlns:a16="http://schemas.microsoft.com/office/drawing/2014/main" id="{A88171CE-6616-4FC3-B483-798E757D5B97}"/>
                  </a:ext>
                </a:extLst>
              </p:cNvPr>
              <p:cNvSpPr/>
              <p:nvPr/>
            </p:nvSpPr>
            <p:spPr>
              <a:xfrm>
                <a:off x="7106555" y="4498692"/>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11.8</a:t>
                </a:r>
              </a:p>
            </p:txBody>
          </p:sp>
          <p:sp>
            <p:nvSpPr>
              <p:cNvPr id="19" name="Rectangle 18">
                <a:extLst>
                  <a:ext uri="{FF2B5EF4-FFF2-40B4-BE49-F238E27FC236}">
                    <a16:creationId xmlns:a16="http://schemas.microsoft.com/office/drawing/2014/main" id="{157C884F-1519-48C4-8127-6B4CF387B06E}"/>
                  </a:ext>
                </a:extLst>
              </p:cNvPr>
              <p:cNvSpPr/>
              <p:nvPr/>
            </p:nvSpPr>
            <p:spPr>
              <a:xfrm>
                <a:off x="8646582" y="4797690"/>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14</a:t>
                </a:r>
              </a:p>
            </p:txBody>
          </p:sp>
          <p:sp>
            <p:nvSpPr>
              <p:cNvPr id="20" name="Rectangle 19">
                <a:extLst>
                  <a:ext uri="{FF2B5EF4-FFF2-40B4-BE49-F238E27FC236}">
                    <a16:creationId xmlns:a16="http://schemas.microsoft.com/office/drawing/2014/main" id="{C3A01C3D-3434-4361-8C5C-6FEB9CA525D8}"/>
                  </a:ext>
                </a:extLst>
              </p:cNvPr>
              <p:cNvSpPr/>
              <p:nvPr/>
            </p:nvSpPr>
            <p:spPr>
              <a:xfrm>
                <a:off x="9094223" y="5336717"/>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14.9</a:t>
                </a:r>
              </a:p>
            </p:txBody>
          </p:sp>
          <p:sp>
            <p:nvSpPr>
              <p:cNvPr id="21" name="Rectangle 20">
                <a:extLst>
                  <a:ext uri="{FF2B5EF4-FFF2-40B4-BE49-F238E27FC236}">
                    <a16:creationId xmlns:a16="http://schemas.microsoft.com/office/drawing/2014/main" id="{5F165B1D-E01A-41F0-8B3F-92C798EA1882}"/>
                  </a:ext>
                </a:extLst>
              </p:cNvPr>
              <p:cNvSpPr/>
              <p:nvPr/>
            </p:nvSpPr>
            <p:spPr>
              <a:xfrm>
                <a:off x="3576901" y="5036589"/>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1.1</a:t>
                </a:r>
              </a:p>
            </p:txBody>
          </p:sp>
          <p:sp>
            <p:nvSpPr>
              <p:cNvPr id="22" name="Rectangle 21">
                <a:extLst>
                  <a:ext uri="{FF2B5EF4-FFF2-40B4-BE49-F238E27FC236}">
                    <a16:creationId xmlns:a16="http://schemas.microsoft.com/office/drawing/2014/main" id="{AEA9D405-2866-42FE-B94A-B05CB1C59590}"/>
                  </a:ext>
                </a:extLst>
              </p:cNvPr>
              <p:cNvSpPr/>
              <p:nvPr/>
            </p:nvSpPr>
            <p:spPr>
              <a:xfrm>
                <a:off x="7990459" y="5230671"/>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12.7</a:t>
                </a:r>
              </a:p>
            </p:txBody>
          </p:sp>
          <p:sp>
            <p:nvSpPr>
              <p:cNvPr id="23" name="Rectangle 22">
                <a:extLst>
                  <a:ext uri="{FF2B5EF4-FFF2-40B4-BE49-F238E27FC236}">
                    <a16:creationId xmlns:a16="http://schemas.microsoft.com/office/drawing/2014/main" id="{7AD35096-8910-406D-87A3-BF7DE8A92714}"/>
                  </a:ext>
                </a:extLst>
              </p:cNvPr>
              <p:cNvSpPr/>
              <p:nvPr/>
            </p:nvSpPr>
            <p:spPr>
              <a:xfrm>
                <a:off x="8868014" y="4180695"/>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14.8</a:t>
                </a:r>
              </a:p>
            </p:txBody>
          </p:sp>
          <p:sp>
            <p:nvSpPr>
              <p:cNvPr id="24" name="Rectangle 23">
                <a:extLst>
                  <a:ext uri="{FF2B5EF4-FFF2-40B4-BE49-F238E27FC236}">
                    <a16:creationId xmlns:a16="http://schemas.microsoft.com/office/drawing/2014/main" id="{515EF9BF-F54A-4032-BD30-3115C7B00CFC}"/>
                  </a:ext>
                </a:extLst>
              </p:cNvPr>
              <p:cNvSpPr/>
              <p:nvPr/>
            </p:nvSpPr>
            <p:spPr>
              <a:xfrm>
                <a:off x="4681557" y="5391074"/>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4.7</a:t>
                </a:r>
              </a:p>
            </p:txBody>
          </p:sp>
          <p:sp>
            <p:nvSpPr>
              <p:cNvPr id="25" name="Rectangle 24">
                <a:extLst>
                  <a:ext uri="{FF2B5EF4-FFF2-40B4-BE49-F238E27FC236}">
                    <a16:creationId xmlns:a16="http://schemas.microsoft.com/office/drawing/2014/main" id="{61415904-92A7-485F-A8A0-62B3024642E6}"/>
                  </a:ext>
                </a:extLst>
              </p:cNvPr>
              <p:cNvSpPr/>
              <p:nvPr/>
            </p:nvSpPr>
            <p:spPr>
              <a:xfrm>
                <a:off x="6003940" y="5298889"/>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7.2</a:t>
                </a:r>
              </a:p>
            </p:txBody>
          </p:sp>
          <p:sp>
            <p:nvSpPr>
              <p:cNvPr id="26" name="Rectangle 25">
                <a:extLst>
                  <a:ext uri="{FF2B5EF4-FFF2-40B4-BE49-F238E27FC236}">
                    <a16:creationId xmlns:a16="http://schemas.microsoft.com/office/drawing/2014/main" id="{7D8441A5-6B58-4E98-AAEB-811CA241E3AD}"/>
                  </a:ext>
                </a:extLst>
              </p:cNvPr>
              <p:cNvSpPr/>
              <p:nvPr/>
            </p:nvSpPr>
            <p:spPr>
              <a:xfrm>
                <a:off x="9973985" y="5320736"/>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17.7</a:t>
                </a:r>
              </a:p>
            </p:txBody>
          </p:sp>
          <p:sp>
            <p:nvSpPr>
              <p:cNvPr id="27" name="Rectangle 26">
                <a:extLst>
                  <a:ext uri="{FF2B5EF4-FFF2-40B4-BE49-F238E27FC236}">
                    <a16:creationId xmlns:a16="http://schemas.microsoft.com/office/drawing/2014/main" id="{994A8CD7-B12B-4E25-B453-E68732DFF569}"/>
                  </a:ext>
                </a:extLst>
              </p:cNvPr>
              <p:cNvSpPr/>
              <p:nvPr/>
            </p:nvSpPr>
            <p:spPr>
              <a:xfrm>
                <a:off x="9313006" y="4801578"/>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15.2</a:t>
                </a:r>
              </a:p>
            </p:txBody>
          </p:sp>
          <p:sp>
            <p:nvSpPr>
              <p:cNvPr id="28" name="Rectangle 27">
                <a:extLst>
                  <a:ext uri="{FF2B5EF4-FFF2-40B4-BE49-F238E27FC236}">
                    <a16:creationId xmlns:a16="http://schemas.microsoft.com/office/drawing/2014/main" id="{7F0DDA1A-6BF9-4CF6-A194-3B76D479B7DA}"/>
                  </a:ext>
                </a:extLst>
              </p:cNvPr>
              <p:cNvSpPr/>
              <p:nvPr/>
            </p:nvSpPr>
            <p:spPr>
              <a:xfrm>
                <a:off x="4242087" y="5463326"/>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2.7</a:t>
                </a:r>
              </a:p>
            </p:txBody>
          </p:sp>
          <p:sp>
            <p:nvSpPr>
              <p:cNvPr id="29" name="Rectangle 28">
                <a:extLst>
                  <a:ext uri="{FF2B5EF4-FFF2-40B4-BE49-F238E27FC236}">
                    <a16:creationId xmlns:a16="http://schemas.microsoft.com/office/drawing/2014/main" id="{678A89F8-9897-4C5C-832E-8E373E076AA3}"/>
                  </a:ext>
                </a:extLst>
              </p:cNvPr>
              <p:cNvSpPr/>
              <p:nvPr/>
            </p:nvSpPr>
            <p:spPr>
              <a:xfrm>
                <a:off x="4902795" y="5285044"/>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5.2</a:t>
                </a:r>
              </a:p>
            </p:txBody>
          </p:sp>
          <p:sp>
            <p:nvSpPr>
              <p:cNvPr id="30" name="Rectangle 29">
                <a:extLst>
                  <a:ext uri="{FF2B5EF4-FFF2-40B4-BE49-F238E27FC236}">
                    <a16:creationId xmlns:a16="http://schemas.microsoft.com/office/drawing/2014/main" id="{64F49921-7D43-419B-8B24-198872551EF0}"/>
                  </a:ext>
                </a:extLst>
              </p:cNvPr>
              <p:cNvSpPr/>
              <p:nvPr/>
            </p:nvSpPr>
            <p:spPr>
              <a:xfrm>
                <a:off x="8209092" y="5483299"/>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13.2</a:t>
                </a:r>
              </a:p>
            </p:txBody>
          </p:sp>
          <p:sp>
            <p:nvSpPr>
              <p:cNvPr id="31" name="Rectangle 30">
                <a:extLst>
                  <a:ext uri="{FF2B5EF4-FFF2-40B4-BE49-F238E27FC236}">
                    <a16:creationId xmlns:a16="http://schemas.microsoft.com/office/drawing/2014/main" id="{208E7924-1EDA-49D7-BDAE-628C1965717C}"/>
                  </a:ext>
                </a:extLst>
              </p:cNvPr>
              <p:cNvSpPr/>
              <p:nvPr/>
            </p:nvSpPr>
            <p:spPr>
              <a:xfrm>
                <a:off x="6888016" y="3214694"/>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11.3</a:t>
                </a:r>
              </a:p>
            </p:txBody>
          </p:sp>
          <p:sp>
            <p:nvSpPr>
              <p:cNvPr id="32" name="Rectangle 31">
                <a:extLst>
                  <a:ext uri="{FF2B5EF4-FFF2-40B4-BE49-F238E27FC236}">
                    <a16:creationId xmlns:a16="http://schemas.microsoft.com/office/drawing/2014/main" id="{B7A9B785-6B1D-481F-95A4-8A48D26811E7}"/>
                  </a:ext>
                </a:extLst>
              </p:cNvPr>
              <p:cNvSpPr/>
              <p:nvPr/>
            </p:nvSpPr>
            <p:spPr>
              <a:xfrm>
                <a:off x="6227104" y="4914447"/>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8.2</a:t>
                </a:r>
              </a:p>
            </p:txBody>
          </p:sp>
          <p:sp>
            <p:nvSpPr>
              <p:cNvPr id="33" name="Rectangle 32">
                <a:extLst>
                  <a:ext uri="{FF2B5EF4-FFF2-40B4-BE49-F238E27FC236}">
                    <a16:creationId xmlns:a16="http://schemas.microsoft.com/office/drawing/2014/main" id="{42F93B34-ED0B-4BA6-AD76-B69BC5E9B6B3}"/>
                  </a:ext>
                </a:extLst>
              </p:cNvPr>
              <p:cNvSpPr/>
              <p:nvPr/>
            </p:nvSpPr>
            <p:spPr>
              <a:xfrm>
                <a:off x="7543233" y="4690417"/>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12.6</a:t>
                </a:r>
              </a:p>
            </p:txBody>
          </p:sp>
          <p:sp>
            <p:nvSpPr>
              <p:cNvPr id="34" name="Rectangle 33">
                <a:extLst>
                  <a:ext uri="{FF2B5EF4-FFF2-40B4-BE49-F238E27FC236}">
                    <a16:creationId xmlns:a16="http://schemas.microsoft.com/office/drawing/2014/main" id="{B4F289A0-2057-4FF5-8551-E9C9C97DC382}"/>
                  </a:ext>
                </a:extLst>
              </p:cNvPr>
              <p:cNvSpPr/>
              <p:nvPr/>
            </p:nvSpPr>
            <p:spPr>
              <a:xfrm>
                <a:off x="9532143" y="5211880"/>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16.5</a:t>
                </a:r>
              </a:p>
            </p:txBody>
          </p:sp>
          <p:sp>
            <p:nvSpPr>
              <p:cNvPr id="35" name="Rectangle 34">
                <a:extLst>
                  <a:ext uri="{FF2B5EF4-FFF2-40B4-BE49-F238E27FC236}">
                    <a16:creationId xmlns:a16="http://schemas.microsoft.com/office/drawing/2014/main" id="{ED5682F5-D241-4E6A-BFA2-F7FFD8F83CE4}"/>
                  </a:ext>
                </a:extLst>
              </p:cNvPr>
              <p:cNvSpPr/>
              <p:nvPr/>
            </p:nvSpPr>
            <p:spPr>
              <a:xfrm>
                <a:off x="4458231" y="5244210"/>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3.1</a:t>
                </a:r>
              </a:p>
            </p:txBody>
          </p:sp>
          <p:sp>
            <p:nvSpPr>
              <p:cNvPr id="36" name="Rectangle 35">
                <a:extLst>
                  <a:ext uri="{FF2B5EF4-FFF2-40B4-BE49-F238E27FC236}">
                    <a16:creationId xmlns:a16="http://schemas.microsoft.com/office/drawing/2014/main" id="{277AF9DE-029E-49A8-9367-9ECBF95116BA}"/>
                  </a:ext>
                </a:extLst>
              </p:cNvPr>
              <p:cNvSpPr/>
              <p:nvPr/>
            </p:nvSpPr>
            <p:spPr>
              <a:xfrm>
                <a:off x="6669877" y="4602053"/>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8.7</a:t>
                </a:r>
              </a:p>
            </p:txBody>
          </p:sp>
          <p:sp>
            <p:nvSpPr>
              <p:cNvPr id="37" name="Rectangle 36">
                <a:extLst>
                  <a:ext uri="{FF2B5EF4-FFF2-40B4-BE49-F238E27FC236}">
                    <a16:creationId xmlns:a16="http://schemas.microsoft.com/office/drawing/2014/main" id="{5AA93AE0-03A0-4951-A7E8-0526CF0F1712}"/>
                  </a:ext>
                </a:extLst>
              </p:cNvPr>
              <p:cNvSpPr/>
              <p:nvPr/>
            </p:nvSpPr>
            <p:spPr>
              <a:xfrm>
                <a:off x="4019146" y="4974025"/>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1.3</a:t>
                </a:r>
              </a:p>
            </p:txBody>
          </p:sp>
          <p:sp>
            <p:nvSpPr>
              <p:cNvPr id="38" name="Rectangle 37">
                <a:extLst>
                  <a:ext uri="{FF2B5EF4-FFF2-40B4-BE49-F238E27FC236}">
                    <a16:creationId xmlns:a16="http://schemas.microsoft.com/office/drawing/2014/main" id="{0C274113-C35B-40DA-ABEB-704FF5B76E2D}"/>
                  </a:ext>
                </a:extLst>
              </p:cNvPr>
              <p:cNvSpPr/>
              <p:nvPr/>
            </p:nvSpPr>
            <p:spPr>
              <a:xfrm>
                <a:off x="5564335" y="4954085"/>
                <a:ext cx="419742" cy="207621"/>
              </a:xfrm>
              <a:prstGeom prst="rect">
                <a:avLst/>
              </a:prstGeom>
            </p:spPr>
            <p:txBody>
              <a:bodyPr wrap="square">
                <a:spAutoFit/>
              </a:bodyPr>
              <a:lstStyle/>
              <a:p>
                <a:pPr algn="ctr">
                  <a:lnSpc>
                    <a:spcPct val="107000"/>
                  </a:lnSpc>
                  <a:spcAft>
                    <a:spcPts val="800"/>
                  </a:spcAft>
                  <a:tabLst>
                    <a:tab pos="7000875" algn="l"/>
                  </a:tabLst>
                </a:pPr>
                <a:r>
                  <a:rPr lang="en-GB" sz="7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6.6</a:t>
                </a:r>
              </a:p>
            </p:txBody>
          </p:sp>
        </p:grpSp>
        <p:cxnSp>
          <p:nvCxnSpPr>
            <p:cNvPr id="4" name="Straight Connector 3">
              <a:extLst>
                <a:ext uri="{FF2B5EF4-FFF2-40B4-BE49-F238E27FC236}">
                  <a16:creationId xmlns:a16="http://schemas.microsoft.com/office/drawing/2014/main" id="{7796E2CA-50E2-4C72-AF87-E4AC8C902ABB}"/>
                </a:ext>
              </a:extLst>
            </p:cNvPr>
            <p:cNvCxnSpPr/>
            <p:nvPr/>
          </p:nvCxnSpPr>
          <p:spPr>
            <a:xfrm>
              <a:off x="3837123" y="4079349"/>
              <a:ext cx="7308000"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39" name="Title 1">
            <a:extLst>
              <a:ext uri="{FF2B5EF4-FFF2-40B4-BE49-F238E27FC236}">
                <a16:creationId xmlns:a16="http://schemas.microsoft.com/office/drawing/2014/main" id="{7A0F0EA4-4C68-4BDB-9F12-7D5C731270A8}"/>
              </a:ext>
            </a:extLst>
          </p:cNvPr>
          <p:cNvSpPr>
            <a:spLocks noGrp="1"/>
          </p:cNvSpPr>
          <p:nvPr>
            <p:ph type="title"/>
          </p:nvPr>
        </p:nvSpPr>
        <p:spPr>
          <a:xfrm>
            <a:off x="729607" y="442551"/>
            <a:ext cx="10515600" cy="700277"/>
          </a:xfrm>
        </p:spPr>
        <p:txBody>
          <a:bodyPr>
            <a:normAutofit fontScale="90000"/>
          </a:bodyPr>
          <a:lstStyle/>
          <a:p>
            <a:r>
              <a:rPr lang="en-GB" b="0" dirty="0"/>
              <a:t>BAL</a:t>
            </a:r>
            <a:r>
              <a:rPr lang="en-GB" b="0" dirty="0">
                <a:solidFill>
                  <a:srgbClr val="FF0000"/>
                </a:solidFill>
              </a:rPr>
              <a:t> </a:t>
            </a:r>
            <a:r>
              <a:rPr lang="en-GB" sz="2800" b="0" dirty="0">
                <a:solidFill>
                  <a:srgbClr val="003264"/>
                </a:solidFill>
              </a:rPr>
              <a:t>Compartmentalisation</a:t>
            </a:r>
            <a:br>
              <a:rPr lang="en-GB" sz="2800" b="0" dirty="0">
                <a:solidFill>
                  <a:srgbClr val="003264"/>
                </a:solidFill>
              </a:rPr>
            </a:br>
            <a:endParaRPr lang="en-GB" sz="1800" b="0" dirty="0">
              <a:solidFill>
                <a:srgbClr val="003264"/>
              </a:solidFill>
            </a:endParaRPr>
          </a:p>
        </p:txBody>
      </p:sp>
      <p:sp>
        <p:nvSpPr>
          <p:cNvPr id="40" name="Freeform: Shape 2">
            <a:extLst>
              <a:ext uri="{FF2B5EF4-FFF2-40B4-BE49-F238E27FC236}">
                <a16:creationId xmlns:a16="http://schemas.microsoft.com/office/drawing/2014/main" id="{3056EA6D-42E1-441F-8CA6-CE490F1DCCFF}"/>
              </a:ext>
            </a:extLst>
          </p:cNvPr>
          <p:cNvSpPr/>
          <p:nvPr/>
        </p:nvSpPr>
        <p:spPr>
          <a:xfrm>
            <a:off x="2901932" y="1004120"/>
            <a:ext cx="7415464" cy="4874235"/>
          </a:xfrm>
          <a:custGeom>
            <a:avLst/>
            <a:gdLst>
              <a:gd name="connsiteX0" fmla="*/ 0 w 7043979"/>
              <a:gd name="connsiteY0" fmla="*/ 4874235 h 4874235"/>
              <a:gd name="connsiteX1" fmla="*/ 3208149 w 7043979"/>
              <a:gd name="connsiteY1" fmla="*/ 18 h 4874235"/>
              <a:gd name="connsiteX2" fmla="*/ 7043979 w 7043979"/>
              <a:gd name="connsiteY2" fmla="*/ 4827740 h 4874235"/>
            </a:gdLst>
            <a:ahLst/>
            <a:cxnLst>
              <a:cxn ang="0">
                <a:pos x="connsiteX0" y="connsiteY0"/>
              </a:cxn>
              <a:cxn ang="0">
                <a:pos x="connsiteX1" y="connsiteY1"/>
              </a:cxn>
              <a:cxn ang="0">
                <a:pos x="connsiteX2" y="connsiteY2"/>
              </a:cxn>
            </a:cxnLst>
            <a:rect l="l" t="t" r="r" b="b"/>
            <a:pathLst>
              <a:path w="7043979" h="4874235">
                <a:moveTo>
                  <a:pt x="0" y="4874235"/>
                </a:moveTo>
                <a:cubicBezTo>
                  <a:pt x="1017076" y="2441001"/>
                  <a:pt x="2034153" y="7767"/>
                  <a:pt x="3208149" y="18"/>
                </a:cubicBezTo>
                <a:cubicBezTo>
                  <a:pt x="4382145" y="-7731"/>
                  <a:pt x="5713062" y="2410004"/>
                  <a:pt x="7043979" y="4827740"/>
                </a:cubicBezTo>
              </a:path>
            </a:pathLst>
          </a:cu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a:extLst>
              <a:ext uri="{FF2B5EF4-FFF2-40B4-BE49-F238E27FC236}">
                <a16:creationId xmlns:a16="http://schemas.microsoft.com/office/drawing/2014/main" id="{2940EAF8-BB74-4542-A7A9-23ABDDC1D56A}"/>
              </a:ext>
            </a:extLst>
          </p:cNvPr>
          <p:cNvPicPr>
            <a:picLocks noChangeAspect="1"/>
          </p:cNvPicPr>
          <p:nvPr/>
        </p:nvPicPr>
        <p:blipFill rotWithShape="1">
          <a:blip r:embed="rId3"/>
          <a:srcRect l="12905" t="5470" r="81546" b="71181"/>
          <a:stretch/>
        </p:blipFill>
        <p:spPr>
          <a:xfrm>
            <a:off x="3082302" y="2437099"/>
            <a:ext cx="628139" cy="1372721"/>
          </a:xfrm>
          <a:prstGeom prst="rect">
            <a:avLst/>
          </a:prstGeom>
        </p:spPr>
      </p:pic>
      <p:pic>
        <p:nvPicPr>
          <p:cNvPr id="46" name="Content Placeholder 33">
            <a:extLst>
              <a:ext uri="{FF2B5EF4-FFF2-40B4-BE49-F238E27FC236}">
                <a16:creationId xmlns:a16="http://schemas.microsoft.com/office/drawing/2014/main" id="{0E20F829-472F-417C-BCE6-3D3DAB8CFD19}"/>
              </a:ext>
            </a:extLst>
          </p:cNvPr>
          <p:cNvPicPr>
            <a:picLocks noChangeAspect="1"/>
          </p:cNvPicPr>
          <p:nvPr/>
        </p:nvPicPr>
        <p:blipFill rotWithShape="1">
          <a:blip r:embed="rId4"/>
          <a:srcRect l="78299" t="65531" r="15427" b="9965"/>
          <a:stretch/>
        </p:blipFill>
        <p:spPr>
          <a:xfrm>
            <a:off x="5848827" y="2413320"/>
            <a:ext cx="747697" cy="1420277"/>
          </a:xfrm>
          <a:prstGeom prst="rect">
            <a:avLst/>
          </a:prstGeom>
        </p:spPr>
      </p:pic>
      <p:pic>
        <p:nvPicPr>
          <p:cNvPr id="47" name="Content Placeholder 33">
            <a:extLst>
              <a:ext uri="{FF2B5EF4-FFF2-40B4-BE49-F238E27FC236}">
                <a16:creationId xmlns:a16="http://schemas.microsoft.com/office/drawing/2014/main" id="{CAF48555-9C42-40B7-809F-BA76FD1859E1}"/>
              </a:ext>
            </a:extLst>
          </p:cNvPr>
          <p:cNvPicPr>
            <a:picLocks noChangeAspect="1"/>
          </p:cNvPicPr>
          <p:nvPr/>
        </p:nvPicPr>
        <p:blipFill rotWithShape="1">
          <a:blip r:embed="rId4"/>
          <a:srcRect l="70398" t="36767" r="23681" b="38638"/>
          <a:stretch/>
        </p:blipFill>
        <p:spPr>
          <a:xfrm>
            <a:off x="9287273" y="2337268"/>
            <a:ext cx="727042" cy="1468670"/>
          </a:xfrm>
          <a:prstGeom prst="rect">
            <a:avLst/>
          </a:prstGeom>
        </p:spPr>
      </p:pic>
    </p:spTree>
    <p:extLst>
      <p:ext uri="{BB962C8B-B14F-4D97-AF65-F5344CB8AC3E}">
        <p14:creationId xmlns:p14="http://schemas.microsoft.com/office/powerpoint/2010/main" val="289016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FF2D30-415F-4643-BCCB-6785D26D0514}"/>
              </a:ext>
            </a:extLst>
          </p:cNvPr>
          <p:cNvSpPr txBox="1"/>
          <p:nvPr/>
        </p:nvSpPr>
        <p:spPr>
          <a:xfrm>
            <a:off x="2265271" y="1455177"/>
            <a:ext cx="8312893" cy="954107"/>
          </a:xfrm>
          <a:prstGeom prst="rect">
            <a:avLst/>
          </a:prstGeom>
          <a:noFill/>
        </p:spPr>
        <p:txBody>
          <a:bodyPr wrap="square" rtlCol="0">
            <a:spAutoFit/>
          </a:bodyPr>
          <a:lstStyle/>
          <a:p>
            <a:r>
              <a:rPr lang="en-GB" sz="2800" dirty="0">
                <a:solidFill>
                  <a:srgbClr val="FF0000"/>
                </a:solidFill>
                <a:latin typeface="Calibri" panose="020F0502020204030204" pitchFamily="34" charset="0"/>
                <a:ea typeface="Calibri" panose="020F0502020204030204" pitchFamily="34" charset="0"/>
                <a:cs typeface="Calibri" panose="020F0502020204030204" pitchFamily="34" charset="0"/>
              </a:rPr>
              <a:t>Sputum induction </a:t>
            </a:r>
            <a:r>
              <a:rPr lang="en-GB" sz="2800" dirty="0">
                <a:solidFill>
                  <a:srgbClr val="003264"/>
                </a:solidFill>
                <a:latin typeface="Calibri" panose="020F0502020204030204" pitchFamily="34" charset="0"/>
                <a:ea typeface="Calibri" panose="020F0502020204030204" pitchFamily="34" charset="0"/>
                <a:cs typeface="Calibri" panose="020F0502020204030204" pitchFamily="34" charset="0"/>
              </a:rPr>
              <a:t>can capture lower airway pathogens and characterise lower airway microbiology</a:t>
            </a:r>
            <a:endParaRPr lang="en-GB" sz="2800" dirty="0">
              <a:solidFill>
                <a:srgbClr val="003264"/>
              </a:solidFill>
              <a:latin typeface="Calibri" panose="020F0502020204030204" pitchFamily="34" charset="0"/>
              <a:cs typeface="Calibri" panose="020F0502020204030204" pitchFamily="34" charset="0"/>
            </a:endParaRPr>
          </a:p>
        </p:txBody>
      </p:sp>
      <p:pic>
        <p:nvPicPr>
          <p:cNvPr id="3" name="Graphic 2" descr="Thumbs up sign">
            <a:extLst>
              <a:ext uri="{FF2B5EF4-FFF2-40B4-BE49-F238E27FC236}">
                <a16:creationId xmlns:a16="http://schemas.microsoft.com/office/drawing/2014/main" id="{DABBB552-BC23-4839-86EB-A0D20FDAE2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5609" y="1028584"/>
            <a:ext cx="1593499" cy="1593499"/>
          </a:xfrm>
          <a:prstGeom prst="rect">
            <a:avLst/>
          </a:prstGeom>
        </p:spPr>
      </p:pic>
      <p:pic>
        <p:nvPicPr>
          <p:cNvPr id="4" name="Graphic 3" descr="Microscope">
            <a:extLst>
              <a:ext uri="{FF2B5EF4-FFF2-40B4-BE49-F238E27FC236}">
                <a16:creationId xmlns:a16="http://schemas.microsoft.com/office/drawing/2014/main" id="{6F9D765B-1F54-4D41-8BAC-DC729DD6BA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1341" y="3523838"/>
            <a:ext cx="1446904" cy="1446904"/>
          </a:xfrm>
          <a:prstGeom prst="rect">
            <a:avLst/>
          </a:prstGeom>
        </p:spPr>
      </p:pic>
      <p:sp>
        <p:nvSpPr>
          <p:cNvPr id="5" name="TextBox 4">
            <a:extLst>
              <a:ext uri="{FF2B5EF4-FFF2-40B4-BE49-F238E27FC236}">
                <a16:creationId xmlns:a16="http://schemas.microsoft.com/office/drawing/2014/main" id="{9A736F98-62EB-4262-8D50-97E9C52EFC0E}"/>
              </a:ext>
            </a:extLst>
          </p:cNvPr>
          <p:cNvSpPr txBox="1"/>
          <p:nvPr/>
        </p:nvSpPr>
        <p:spPr>
          <a:xfrm>
            <a:off x="2265271" y="3770236"/>
            <a:ext cx="9088529" cy="954107"/>
          </a:xfrm>
          <a:prstGeom prst="rect">
            <a:avLst/>
          </a:prstGeom>
          <a:noFill/>
        </p:spPr>
        <p:txBody>
          <a:bodyPr wrap="square" rtlCol="0">
            <a:spAutoFit/>
          </a:bodyPr>
          <a:lstStyle/>
          <a:p>
            <a:r>
              <a:rPr lang="en-GB" sz="2800" dirty="0">
                <a:solidFill>
                  <a:srgbClr val="FF0000"/>
                </a:solidFill>
                <a:ea typeface="Calibri" panose="020F0502020204030204" pitchFamily="34" charset="0"/>
                <a:cs typeface="Arial" panose="020B0604020202020204" pitchFamily="34" charset="0"/>
              </a:rPr>
              <a:t>Spatial microbiology of the airway is complex </a:t>
            </a:r>
            <a:r>
              <a:rPr lang="en-GB" sz="2800" dirty="0">
                <a:solidFill>
                  <a:srgbClr val="003264"/>
                </a:solidFill>
                <a:ea typeface="Calibri" panose="020F0502020204030204" pitchFamily="34" charset="0"/>
                <a:cs typeface="Arial" panose="020B0604020202020204" pitchFamily="34" charset="0"/>
              </a:rPr>
              <a:t>and difficult to describe with any single sample</a:t>
            </a:r>
            <a:endParaRPr lang="en-GB" sz="2800" dirty="0">
              <a:solidFill>
                <a:srgbClr val="003264"/>
              </a:solidFill>
            </a:endParaRPr>
          </a:p>
        </p:txBody>
      </p:sp>
      <p:sp>
        <p:nvSpPr>
          <p:cNvPr id="6" name="Title 4">
            <a:extLst>
              <a:ext uri="{FF2B5EF4-FFF2-40B4-BE49-F238E27FC236}">
                <a16:creationId xmlns:a16="http://schemas.microsoft.com/office/drawing/2014/main" id="{87F505F0-A721-4042-A902-4D11F0C4A3CB}"/>
              </a:ext>
            </a:extLst>
          </p:cNvPr>
          <p:cNvSpPr txBox="1">
            <a:spLocks/>
          </p:cNvSpPr>
          <p:nvPr/>
        </p:nvSpPr>
        <p:spPr>
          <a:xfrm>
            <a:off x="838200" y="408157"/>
            <a:ext cx="7329314" cy="701731"/>
          </a:xfrm>
          <a:prstGeom prst="rect">
            <a:avLst/>
          </a:prstGeom>
          <a:noFill/>
        </p:spPr>
        <p:txBody>
          <a:bodyPr wrap="none" rtlCol="0">
            <a:spAutoFit/>
          </a:bodyPr>
          <a:lstStyle>
            <a:lvl1pPr algn="l" defTabSz="914400" rtl="0" eaLnBrk="1" latinLnBrk="0" hangingPunct="1">
              <a:lnSpc>
                <a:spcPct val="90000"/>
              </a:lnSpc>
              <a:spcBef>
                <a:spcPct val="0"/>
              </a:spcBef>
              <a:buNone/>
              <a:defRPr sz="4400" b="1" i="0" kern="1200">
                <a:solidFill>
                  <a:srgbClr val="002060"/>
                </a:solidFill>
                <a:latin typeface="Bebas Neue Bold" panose="020B0606020202050201" pitchFamily="34" charset="77"/>
                <a:ea typeface="+mj-ea"/>
                <a:cs typeface="+mj-cs"/>
              </a:defRPr>
            </a:lvl1pPr>
          </a:lstStyle>
          <a:p>
            <a:r>
              <a:rPr lang="en-GB" b="0" dirty="0">
                <a:solidFill>
                  <a:srgbClr val="FF0000"/>
                </a:solidFill>
              </a:rPr>
              <a:t>Sputum Induction </a:t>
            </a:r>
            <a:r>
              <a:rPr lang="en-GB" b="0" dirty="0">
                <a:solidFill>
                  <a:srgbClr val="003264"/>
                </a:solidFill>
              </a:rPr>
              <a:t>for everyone</a:t>
            </a:r>
          </a:p>
        </p:txBody>
      </p:sp>
    </p:spTree>
    <p:extLst>
      <p:ext uri="{BB962C8B-B14F-4D97-AF65-F5344CB8AC3E}">
        <p14:creationId xmlns:p14="http://schemas.microsoft.com/office/powerpoint/2010/main" val="1260496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346748B-C824-4844-82D7-14037B32E8EB}"/>
                  </a:ext>
                </a:extLst>
              </p14:cNvPr>
              <p14:cNvContentPartPr/>
              <p14:nvPr/>
            </p14:nvContentPartPr>
            <p14:xfrm>
              <a:off x="359964" y="3209897"/>
              <a:ext cx="8640" cy="360"/>
            </p14:xfrm>
          </p:contentPart>
        </mc:Choice>
        <mc:Fallback xmlns="">
          <p:pic>
            <p:nvPicPr>
              <p:cNvPr id="2" name="Ink 1">
                <a:extLst>
                  <a:ext uri="{FF2B5EF4-FFF2-40B4-BE49-F238E27FC236}">
                    <a16:creationId xmlns:a16="http://schemas.microsoft.com/office/drawing/2014/main" id="{0346748B-C824-4844-82D7-14037B32E8EB}"/>
                  </a:ext>
                </a:extLst>
              </p:cNvPr>
              <p:cNvPicPr/>
              <p:nvPr/>
            </p:nvPicPr>
            <p:blipFill>
              <a:blip r:embed="rId3"/>
              <a:stretch>
                <a:fillRect/>
              </a:stretch>
            </p:blipFill>
            <p:spPr>
              <a:xfrm>
                <a:off x="350964" y="3200897"/>
                <a:ext cx="26280" cy="18000"/>
              </a:xfrm>
              <a:prstGeom prst="rect">
                <a:avLst/>
              </a:prstGeom>
            </p:spPr>
          </p:pic>
        </mc:Fallback>
      </mc:AlternateContent>
      <p:grpSp>
        <p:nvGrpSpPr>
          <p:cNvPr id="3" name="Group 2">
            <a:extLst>
              <a:ext uri="{FF2B5EF4-FFF2-40B4-BE49-F238E27FC236}">
                <a16:creationId xmlns:a16="http://schemas.microsoft.com/office/drawing/2014/main" id="{6E06BA67-AA2D-4864-8222-71E1B2B30395}"/>
              </a:ext>
            </a:extLst>
          </p:cNvPr>
          <p:cNvGrpSpPr/>
          <p:nvPr/>
        </p:nvGrpSpPr>
        <p:grpSpPr>
          <a:xfrm>
            <a:off x="5440769" y="3438057"/>
            <a:ext cx="4146930" cy="360000"/>
            <a:chOff x="6078944" y="3438057"/>
            <a:chExt cx="4146930" cy="360000"/>
          </a:xfrm>
        </p:grpSpPr>
        <p:cxnSp>
          <p:nvCxnSpPr>
            <p:cNvPr id="4" name="Straight Arrow Connector 3">
              <a:extLst>
                <a:ext uri="{FF2B5EF4-FFF2-40B4-BE49-F238E27FC236}">
                  <a16:creationId xmlns:a16="http://schemas.microsoft.com/office/drawing/2014/main" id="{D898D798-B7A3-4444-BB3B-1DA735C2CDBE}"/>
                </a:ext>
              </a:extLst>
            </p:cNvPr>
            <p:cNvCxnSpPr>
              <a:cxnSpLocks/>
            </p:cNvCxnSpPr>
            <p:nvPr/>
          </p:nvCxnSpPr>
          <p:spPr>
            <a:xfrm>
              <a:off x="6078944" y="3438057"/>
              <a:ext cx="0" cy="360000"/>
            </a:xfrm>
            <a:prstGeom prst="straightConnector1">
              <a:avLst/>
            </a:prstGeom>
            <a:ln w="41275">
              <a:solidFill>
                <a:srgbClr val="FF0000"/>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F4B0FD2-6AD9-486F-B4A4-37B2220BAAE5}"/>
                </a:ext>
              </a:extLst>
            </p:cNvPr>
            <p:cNvCxnSpPr>
              <a:cxnSpLocks/>
            </p:cNvCxnSpPr>
            <p:nvPr/>
          </p:nvCxnSpPr>
          <p:spPr>
            <a:xfrm>
              <a:off x="10225874" y="3438057"/>
              <a:ext cx="0" cy="360000"/>
            </a:xfrm>
            <a:prstGeom prst="straightConnector1">
              <a:avLst/>
            </a:prstGeom>
            <a:ln w="41275">
              <a:solidFill>
                <a:srgbClr val="FF0000"/>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6" name="Straight Arrow Connector 5">
            <a:extLst>
              <a:ext uri="{FF2B5EF4-FFF2-40B4-BE49-F238E27FC236}">
                <a16:creationId xmlns:a16="http://schemas.microsoft.com/office/drawing/2014/main" id="{56E40917-4FE5-48BA-A84C-075D6C93710C}"/>
              </a:ext>
            </a:extLst>
          </p:cNvPr>
          <p:cNvCxnSpPr/>
          <p:nvPr/>
        </p:nvCxnSpPr>
        <p:spPr>
          <a:xfrm>
            <a:off x="2188674"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4318DA2-65EB-494A-B0AE-B6F41CCCC13F}"/>
              </a:ext>
            </a:extLst>
          </p:cNvPr>
          <p:cNvCxnSpPr/>
          <p:nvPr/>
        </p:nvCxnSpPr>
        <p:spPr>
          <a:xfrm>
            <a:off x="3093548"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D803E34-5CB7-462F-9380-F4D2569F38FB}"/>
              </a:ext>
            </a:extLst>
          </p:cNvPr>
          <p:cNvCxnSpPr/>
          <p:nvPr/>
        </p:nvCxnSpPr>
        <p:spPr>
          <a:xfrm>
            <a:off x="6762008"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4E75EB2-62DE-4672-9960-D56153008B58}"/>
              </a:ext>
            </a:extLst>
          </p:cNvPr>
          <p:cNvCxnSpPr/>
          <p:nvPr/>
        </p:nvCxnSpPr>
        <p:spPr>
          <a:xfrm>
            <a:off x="7957245"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30046AB-39C1-42E9-A820-EBC28ACD553E}"/>
              </a:ext>
            </a:extLst>
          </p:cNvPr>
          <p:cNvCxnSpPr/>
          <p:nvPr/>
        </p:nvCxnSpPr>
        <p:spPr>
          <a:xfrm>
            <a:off x="9562306"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6C374EA-47C2-425A-AAB7-D68E14AD797D}"/>
              </a:ext>
            </a:extLst>
          </p:cNvPr>
          <p:cNvSpPr txBox="1"/>
          <p:nvPr/>
        </p:nvSpPr>
        <p:spPr>
          <a:xfrm>
            <a:off x="1661205" y="1549807"/>
            <a:ext cx="1098378"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lang="en-GB" sz="2800" b="1" dirty="0">
                <a:latin typeface="Avenir Medium" panose="02000503020000020003"/>
              </a:rPr>
              <a:t>VIRUS</a:t>
            </a:r>
          </a:p>
        </p:txBody>
      </p:sp>
      <p:cxnSp>
        <p:nvCxnSpPr>
          <p:cNvPr id="12" name="Straight Arrow Connector 11">
            <a:extLst>
              <a:ext uri="{FF2B5EF4-FFF2-40B4-BE49-F238E27FC236}">
                <a16:creationId xmlns:a16="http://schemas.microsoft.com/office/drawing/2014/main" id="{7E2DFE0A-0D95-4E93-89FD-E60E301C58A0}"/>
              </a:ext>
            </a:extLst>
          </p:cNvPr>
          <p:cNvCxnSpPr/>
          <p:nvPr/>
        </p:nvCxnSpPr>
        <p:spPr>
          <a:xfrm>
            <a:off x="5456929" y="2253897"/>
            <a:ext cx="0" cy="956360"/>
          </a:xfrm>
          <a:prstGeom prst="straightConnector1">
            <a:avLst/>
          </a:prstGeom>
          <a:ln w="7302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96E2800-9626-4FE4-9FA4-D44709F106EF}"/>
              </a:ext>
            </a:extLst>
          </p:cNvPr>
          <p:cNvCxnSpPr>
            <a:cxnSpLocks/>
          </p:cNvCxnSpPr>
          <p:nvPr/>
        </p:nvCxnSpPr>
        <p:spPr>
          <a:xfrm>
            <a:off x="37975" y="4054890"/>
            <a:ext cx="10986666" cy="0"/>
          </a:xfrm>
          <a:prstGeom prst="line">
            <a:avLst/>
          </a:prstGeom>
          <a:ln w="19050">
            <a:solidFill>
              <a:srgbClr val="FF0000"/>
            </a:solidFill>
            <a:prstDash val="sysDash"/>
          </a:ln>
          <a:effectLst>
            <a:outerShdw blurRad="50800" dist="1016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0B5EFC3A-3D02-4B21-BEA8-AB5D2DE5B58D}"/>
                  </a:ext>
                </a:extLst>
              </p14:cNvPr>
              <p14:cNvContentPartPr/>
              <p14:nvPr/>
            </p14:nvContentPartPr>
            <p14:xfrm>
              <a:off x="1598338" y="3972017"/>
              <a:ext cx="9499989" cy="2353044"/>
            </p14:xfrm>
          </p:contentPart>
        </mc:Choice>
        <mc:Fallback xmlns="">
          <p:pic>
            <p:nvPicPr>
              <p:cNvPr id="14" name="Ink 13">
                <a:extLst>
                  <a:ext uri="{FF2B5EF4-FFF2-40B4-BE49-F238E27FC236}">
                    <a16:creationId xmlns:a16="http://schemas.microsoft.com/office/drawing/2014/main" id="{0B5EFC3A-3D02-4B21-BEA8-AB5D2DE5B58D}"/>
                  </a:ext>
                </a:extLst>
              </p:cNvPr>
              <p:cNvPicPr/>
              <p:nvPr/>
            </p:nvPicPr>
            <p:blipFill>
              <a:blip r:embed="rId5"/>
              <a:stretch>
                <a:fillRect/>
              </a:stretch>
            </p:blipFill>
            <p:spPr>
              <a:xfrm>
                <a:off x="1544338" y="3864030"/>
                <a:ext cx="9607628" cy="2568659"/>
              </a:xfrm>
              <a:prstGeom prst="rect">
                <a:avLst/>
              </a:prstGeom>
            </p:spPr>
          </p:pic>
        </mc:Fallback>
      </mc:AlternateContent>
      <p:sp>
        <p:nvSpPr>
          <p:cNvPr id="15" name="TextBox 14">
            <a:extLst>
              <a:ext uri="{FF2B5EF4-FFF2-40B4-BE49-F238E27FC236}">
                <a16:creationId xmlns:a16="http://schemas.microsoft.com/office/drawing/2014/main" id="{1136A934-2FE2-4BA5-B063-820C15F6C3BD}"/>
              </a:ext>
            </a:extLst>
          </p:cNvPr>
          <p:cNvSpPr txBox="1"/>
          <p:nvPr/>
        </p:nvSpPr>
        <p:spPr>
          <a:xfrm>
            <a:off x="1661205" y="6394711"/>
            <a:ext cx="2603598" cy="523220"/>
          </a:xfrm>
          <a:prstGeom prst="rect">
            <a:avLst/>
          </a:prstGeom>
          <a:noFill/>
        </p:spPr>
        <p:txBody>
          <a:bodyPr wrap="none" rtlCol="0">
            <a:spAutoFit/>
          </a:bodyPr>
          <a:lstStyle/>
          <a:p>
            <a:r>
              <a:rPr lang="en-GB" sz="2800" b="1" dirty="0">
                <a:solidFill>
                  <a:srgbClr val="00B050"/>
                </a:solidFill>
                <a:latin typeface="Avenir Medium" panose="02000503020000020003"/>
              </a:rPr>
              <a:t>PSEUDOMONA</a:t>
            </a:r>
            <a:r>
              <a:rPr lang="en-GB" sz="2800" b="1" dirty="0">
                <a:solidFill>
                  <a:srgbClr val="00B050"/>
                </a:solidFill>
              </a:rPr>
              <a:t>S</a:t>
            </a:r>
          </a:p>
        </p:txBody>
      </p:sp>
      <p:grpSp>
        <p:nvGrpSpPr>
          <p:cNvPr id="16" name="Group 15">
            <a:extLst>
              <a:ext uri="{FF2B5EF4-FFF2-40B4-BE49-F238E27FC236}">
                <a16:creationId xmlns:a16="http://schemas.microsoft.com/office/drawing/2014/main" id="{3B5C3030-29C8-4667-9AAE-CC4F118239B0}"/>
              </a:ext>
            </a:extLst>
          </p:cNvPr>
          <p:cNvGrpSpPr/>
          <p:nvPr/>
        </p:nvGrpSpPr>
        <p:grpSpPr>
          <a:xfrm>
            <a:off x="37975" y="4933822"/>
            <a:ext cx="10986666" cy="523220"/>
            <a:chOff x="676150" y="4933822"/>
            <a:chExt cx="10986666" cy="523220"/>
          </a:xfrm>
        </p:grpSpPr>
        <p:sp>
          <p:nvSpPr>
            <p:cNvPr id="17" name="TextBox 16">
              <a:extLst>
                <a:ext uri="{FF2B5EF4-FFF2-40B4-BE49-F238E27FC236}">
                  <a16:creationId xmlns:a16="http://schemas.microsoft.com/office/drawing/2014/main" id="{9A308BFB-A3D8-492F-9D6D-7D0D3AF037C0}"/>
                </a:ext>
              </a:extLst>
            </p:cNvPr>
            <p:cNvSpPr txBox="1"/>
            <p:nvPr/>
          </p:nvSpPr>
          <p:spPr>
            <a:xfrm>
              <a:off x="1056074" y="4933822"/>
              <a:ext cx="753411"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GB" sz="2800" b="1" dirty="0">
                  <a:latin typeface="Avenir Medium" panose="02000503020000020003"/>
                </a:rPr>
                <a:t>BAL</a:t>
              </a:r>
            </a:p>
          </p:txBody>
        </p:sp>
        <p:cxnSp>
          <p:nvCxnSpPr>
            <p:cNvPr id="18" name="Straight Connector 17">
              <a:extLst>
                <a:ext uri="{FF2B5EF4-FFF2-40B4-BE49-F238E27FC236}">
                  <a16:creationId xmlns:a16="http://schemas.microsoft.com/office/drawing/2014/main" id="{59ED2D9C-812C-4B30-8865-E671F1964F96}"/>
                </a:ext>
              </a:extLst>
            </p:cNvPr>
            <p:cNvCxnSpPr>
              <a:cxnSpLocks/>
            </p:cNvCxnSpPr>
            <p:nvPr/>
          </p:nvCxnSpPr>
          <p:spPr>
            <a:xfrm>
              <a:off x="676150" y="5377856"/>
              <a:ext cx="10986666" cy="0"/>
            </a:xfrm>
            <a:prstGeom prst="line">
              <a:avLst/>
            </a:prstGeom>
            <a:ln w="19050">
              <a:solidFill>
                <a:srgbClr val="FF0000"/>
              </a:solidFill>
              <a:prstDash val="sysDash"/>
            </a:ln>
            <a:effectLst>
              <a:outerShdw blurRad="50800" dist="1016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9" name="Title 4">
            <a:extLst>
              <a:ext uri="{FF2B5EF4-FFF2-40B4-BE49-F238E27FC236}">
                <a16:creationId xmlns:a16="http://schemas.microsoft.com/office/drawing/2014/main" id="{189964BB-589B-41E8-888F-D08839BB289C}"/>
              </a:ext>
            </a:extLst>
          </p:cNvPr>
          <p:cNvSpPr txBox="1">
            <a:spLocks/>
          </p:cNvSpPr>
          <p:nvPr/>
        </p:nvSpPr>
        <p:spPr>
          <a:xfrm>
            <a:off x="200025" y="408157"/>
            <a:ext cx="7991290" cy="701731"/>
          </a:xfrm>
          <a:prstGeom prst="rect">
            <a:avLst/>
          </a:prstGeom>
          <a:noFill/>
        </p:spPr>
        <p:txBody>
          <a:bodyPr wrap="none" rtlCol="0">
            <a:spAutoFit/>
          </a:bodyPr>
          <a:lstStyle>
            <a:lvl1pPr algn="l" defTabSz="914400" rtl="0" eaLnBrk="1" latinLnBrk="0" hangingPunct="1">
              <a:lnSpc>
                <a:spcPct val="90000"/>
              </a:lnSpc>
              <a:spcBef>
                <a:spcPct val="0"/>
              </a:spcBef>
              <a:buNone/>
              <a:defRPr sz="4400" b="1" i="0" kern="1200">
                <a:solidFill>
                  <a:srgbClr val="002060"/>
                </a:solidFill>
                <a:latin typeface="Bebas Neue Bold" panose="020B0606020202050201" pitchFamily="34" charset="77"/>
                <a:ea typeface="+mj-ea"/>
                <a:cs typeface="+mj-cs"/>
              </a:defRPr>
            </a:lvl1pPr>
          </a:lstStyle>
          <a:p>
            <a:r>
              <a:rPr lang="en-GB" b="0" dirty="0">
                <a:solidFill>
                  <a:srgbClr val="FF0000"/>
                </a:solidFill>
              </a:rPr>
              <a:t>Principles </a:t>
            </a:r>
            <a:r>
              <a:rPr lang="en-GB" b="0" dirty="0">
                <a:solidFill>
                  <a:srgbClr val="003264"/>
                </a:solidFill>
              </a:rPr>
              <a:t>of infection surveillance</a:t>
            </a:r>
          </a:p>
        </p:txBody>
      </p:sp>
      <p:grpSp>
        <p:nvGrpSpPr>
          <p:cNvPr id="20" name="Group 19">
            <a:extLst>
              <a:ext uri="{FF2B5EF4-FFF2-40B4-BE49-F238E27FC236}">
                <a16:creationId xmlns:a16="http://schemas.microsoft.com/office/drawing/2014/main" id="{0A1B70B1-6A8D-4F52-AD5A-25894B41E2E8}"/>
              </a:ext>
            </a:extLst>
          </p:cNvPr>
          <p:cNvGrpSpPr/>
          <p:nvPr/>
        </p:nvGrpSpPr>
        <p:grpSpPr>
          <a:xfrm>
            <a:off x="-346193" y="3378694"/>
            <a:ext cx="9042731" cy="523220"/>
            <a:chOff x="291982" y="3378694"/>
            <a:chExt cx="9042731" cy="523220"/>
          </a:xfrm>
        </p:grpSpPr>
        <p:sp>
          <p:nvSpPr>
            <p:cNvPr id="21" name="TextBox 20">
              <a:extLst>
                <a:ext uri="{FF2B5EF4-FFF2-40B4-BE49-F238E27FC236}">
                  <a16:creationId xmlns:a16="http://schemas.microsoft.com/office/drawing/2014/main" id="{E6C18BAA-2DD5-42DD-871F-A9D108AB6C32}"/>
                </a:ext>
              </a:extLst>
            </p:cNvPr>
            <p:cNvSpPr txBox="1"/>
            <p:nvPr/>
          </p:nvSpPr>
          <p:spPr>
            <a:xfrm>
              <a:off x="291982" y="3378694"/>
              <a:ext cx="2273661" cy="52322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GB" sz="2800" b="1" dirty="0">
                  <a:latin typeface="Avenir Medium" panose="02000503020000020003"/>
                </a:rPr>
                <a:t>OP swab</a:t>
              </a:r>
            </a:p>
          </p:txBody>
        </p:sp>
        <p:grpSp>
          <p:nvGrpSpPr>
            <p:cNvPr id="22" name="Group 21">
              <a:extLst>
                <a:ext uri="{FF2B5EF4-FFF2-40B4-BE49-F238E27FC236}">
                  <a16:creationId xmlns:a16="http://schemas.microsoft.com/office/drawing/2014/main" id="{A623777C-07AA-46E2-B72F-66EC2C80A8A5}"/>
                </a:ext>
              </a:extLst>
            </p:cNvPr>
            <p:cNvGrpSpPr/>
            <p:nvPr/>
          </p:nvGrpSpPr>
          <p:grpSpPr>
            <a:xfrm>
              <a:off x="2599784" y="3438057"/>
              <a:ext cx="6734929" cy="360000"/>
              <a:chOff x="2599784" y="3438057"/>
              <a:chExt cx="6734929" cy="360000"/>
            </a:xfrm>
          </p:grpSpPr>
          <p:cxnSp>
            <p:nvCxnSpPr>
              <p:cNvPr id="23" name="Straight Arrow Connector 22">
                <a:extLst>
                  <a:ext uri="{FF2B5EF4-FFF2-40B4-BE49-F238E27FC236}">
                    <a16:creationId xmlns:a16="http://schemas.microsoft.com/office/drawing/2014/main" id="{6FE8BAD2-EE36-4DE3-ADE3-F620AA391B7B}"/>
                  </a:ext>
                </a:extLst>
              </p:cNvPr>
              <p:cNvCxnSpPr>
                <a:cxnSpLocks/>
              </p:cNvCxnSpPr>
              <p:nvPr/>
            </p:nvCxnSpPr>
            <p:spPr>
              <a:xfrm>
                <a:off x="2599784"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CBCDB49-A533-4908-B06D-23CA8ACCEB95}"/>
                  </a:ext>
                </a:extLst>
              </p:cNvPr>
              <p:cNvCxnSpPr>
                <a:cxnSpLocks/>
              </p:cNvCxnSpPr>
              <p:nvPr/>
            </p:nvCxnSpPr>
            <p:spPr>
              <a:xfrm>
                <a:off x="3989645"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83678D2-864A-4F8F-B423-8442189C4A2F}"/>
                  </a:ext>
                </a:extLst>
              </p:cNvPr>
              <p:cNvCxnSpPr>
                <a:cxnSpLocks/>
              </p:cNvCxnSpPr>
              <p:nvPr/>
            </p:nvCxnSpPr>
            <p:spPr>
              <a:xfrm>
                <a:off x="5224021"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D5FA673-BDA5-4C2A-86B4-134699A36E8B}"/>
                  </a:ext>
                </a:extLst>
              </p:cNvPr>
              <p:cNvCxnSpPr>
                <a:cxnSpLocks/>
              </p:cNvCxnSpPr>
              <p:nvPr/>
            </p:nvCxnSpPr>
            <p:spPr>
              <a:xfrm>
                <a:off x="8163741"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834BD8B-1D85-4924-BAA9-BA6013D93B10}"/>
                  </a:ext>
                </a:extLst>
              </p:cNvPr>
              <p:cNvCxnSpPr>
                <a:cxnSpLocks/>
              </p:cNvCxnSpPr>
              <p:nvPr/>
            </p:nvCxnSpPr>
            <p:spPr>
              <a:xfrm>
                <a:off x="6671264"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2EEED49-8E76-4145-B1DD-D13E2B170269}"/>
                  </a:ext>
                </a:extLst>
              </p:cNvPr>
              <p:cNvCxnSpPr>
                <a:cxnSpLocks/>
              </p:cNvCxnSpPr>
              <p:nvPr/>
            </p:nvCxnSpPr>
            <p:spPr>
              <a:xfrm>
                <a:off x="9334713" y="3438057"/>
                <a:ext cx="0" cy="360000"/>
              </a:xfrm>
              <a:prstGeom prst="straightConnector1">
                <a:avLst/>
              </a:prstGeom>
              <a:ln w="41275">
                <a:solidFill>
                  <a:schemeClr val="tx1"/>
                </a:solidFill>
                <a:headEnd type="none"/>
                <a:tailEnd type="arrow"/>
              </a:ln>
              <a:effectLst>
                <a:outerShdw blurRad="50800" dist="762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29" name="Group 28">
            <a:extLst>
              <a:ext uri="{FF2B5EF4-FFF2-40B4-BE49-F238E27FC236}">
                <a16:creationId xmlns:a16="http://schemas.microsoft.com/office/drawing/2014/main" id="{911E58B5-DED0-4B93-8F6C-744DDC197DA0}"/>
              </a:ext>
            </a:extLst>
          </p:cNvPr>
          <p:cNvGrpSpPr/>
          <p:nvPr/>
        </p:nvGrpSpPr>
        <p:grpSpPr>
          <a:xfrm>
            <a:off x="47676" y="4555041"/>
            <a:ext cx="10986666" cy="523220"/>
            <a:chOff x="601771" y="4555041"/>
            <a:chExt cx="10986666" cy="523220"/>
          </a:xfrm>
        </p:grpSpPr>
        <p:cxnSp>
          <p:nvCxnSpPr>
            <p:cNvPr id="30" name="Straight Connector 29">
              <a:extLst>
                <a:ext uri="{FF2B5EF4-FFF2-40B4-BE49-F238E27FC236}">
                  <a16:creationId xmlns:a16="http://schemas.microsoft.com/office/drawing/2014/main" id="{99A83357-9E3F-4518-A1D1-04A83A12BD29}"/>
                </a:ext>
              </a:extLst>
            </p:cNvPr>
            <p:cNvCxnSpPr>
              <a:cxnSpLocks/>
            </p:cNvCxnSpPr>
            <p:nvPr/>
          </p:nvCxnSpPr>
          <p:spPr>
            <a:xfrm>
              <a:off x="601771" y="5023079"/>
              <a:ext cx="10986666" cy="0"/>
            </a:xfrm>
            <a:prstGeom prst="line">
              <a:avLst/>
            </a:prstGeom>
            <a:ln w="19050">
              <a:solidFill>
                <a:srgbClr val="FF0000"/>
              </a:solidFill>
              <a:prstDash val="sysDash"/>
            </a:ln>
            <a:effectLst>
              <a:outerShdw blurRad="50800" dist="1016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96608F0-B001-4A56-B5CB-975F186AB71F}"/>
                </a:ext>
              </a:extLst>
            </p:cNvPr>
            <p:cNvSpPr txBox="1"/>
            <p:nvPr/>
          </p:nvSpPr>
          <p:spPr>
            <a:xfrm>
              <a:off x="636039" y="4555041"/>
              <a:ext cx="3326680"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GB" sz="2800" b="1" dirty="0">
                  <a:latin typeface="Avenir Medium" panose="02000503020000020003"/>
                </a:rPr>
                <a:t>SPUTUM INDUCTION</a:t>
              </a:r>
            </a:p>
          </p:txBody>
        </p:sp>
      </p:grpSp>
      <p:pic>
        <p:nvPicPr>
          <p:cNvPr id="32" name="Picture 31">
            <a:extLst>
              <a:ext uri="{FF2B5EF4-FFF2-40B4-BE49-F238E27FC236}">
                <a16:creationId xmlns:a16="http://schemas.microsoft.com/office/drawing/2014/main" id="{1449A3C8-E80F-4E19-B305-EF2450B0608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33" name="Picture 2" descr="http://www.cardiff.ac.uk/identity/downloads/universitylogo.jpg">
            <a:extLst>
              <a:ext uri="{FF2B5EF4-FFF2-40B4-BE49-F238E27FC236}">
                <a16:creationId xmlns:a16="http://schemas.microsoft.com/office/drawing/2014/main" id="{E0DBFEC2-C2F2-484A-BAD6-E8FE19595F78}"/>
              </a:ext>
            </a:extLst>
          </p:cNvPr>
          <p:cNvPicPr>
            <a:picLocks noChangeAspect="1" noChangeArrowheads="1"/>
          </p:cNvPicPr>
          <p:nvPr/>
        </p:nvPicPr>
        <p:blipFill>
          <a:blip r:embed="rId7"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93117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1BBF87-1AE1-4110-A966-928FB2B67DCC}"/>
              </a:ext>
            </a:extLst>
          </p:cNvPr>
          <p:cNvPicPr>
            <a:picLocks noChangeAspect="1"/>
          </p:cNvPicPr>
          <p:nvPr/>
        </p:nvPicPr>
        <p:blipFill>
          <a:blip r:embed="rId2"/>
          <a:stretch>
            <a:fillRect/>
          </a:stretch>
        </p:blipFill>
        <p:spPr>
          <a:xfrm>
            <a:off x="0" y="0"/>
            <a:ext cx="4844142" cy="6858000"/>
          </a:xfrm>
          <a:prstGeom prst="rect">
            <a:avLst/>
          </a:prstGeom>
        </p:spPr>
      </p:pic>
      <p:pic>
        <p:nvPicPr>
          <p:cNvPr id="3" name="Picture 2">
            <a:extLst>
              <a:ext uri="{FF2B5EF4-FFF2-40B4-BE49-F238E27FC236}">
                <a16:creationId xmlns:a16="http://schemas.microsoft.com/office/drawing/2014/main" id="{F4BDD10E-1816-4B60-BC56-0940045DA421}"/>
              </a:ext>
            </a:extLst>
          </p:cNvPr>
          <p:cNvPicPr>
            <a:picLocks noChangeAspect="1"/>
          </p:cNvPicPr>
          <p:nvPr/>
        </p:nvPicPr>
        <p:blipFill>
          <a:blip r:embed="rId3"/>
          <a:stretch>
            <a:fillRect/>
          </a:stretch>
        </p:blipFill>
        <p:spPr>
          <a:xfrm>
            <a:off x="4033157" y="312385"/>
            <a:ext cx="4981575" cy="2964592"/>
          </a:xfrm>
          <a:prstGeom prst="rect">
            <a:avLst/>
          </a:prstGeom>
        </p:spPr>
      </p:pic>
      <p:pic>
        <p:nvPicPr>
          <p:cNvPr id="4" name="Picture 3">
            <a:extLst>
              <a:ext uri="{FF2B5EF4-FFF2-40B4-BE49-F238E27FC236}">
                <a16:creationId xmlns:a16="http://schemas.microsoft.com/office/drawing/2014/main" id="{297F2D1F-71AF-4BF7-A179-D8061223FA38}"/>
              </a:ext>
            </a:extLst>
          </p:cNvPr>
          <p:cNvPicPr>
            <a:picLocks noChangeAspect="1"/>
          </p:cNvPicPr>
          <p:nvPr/>
        </p:nvPicPr>
        <p:blipFill>
          <a:blip r:embed="rId4"/>
          <a:stretch>
            <a:fillRect/>
          </a:stretch>
        </p:blipFill>
        <p:spPr>
          <a:xfrm>
            <a:off x="5267325" y="3276977"/>
            <a:ext cx="6115050" cy="2638641"/>
          </a:xfrm>
          <a:prstGeom prst="rect">
            <a:avLst/>
          </a:prstGeom>
        </p:spPr>
      </p:pic>
      <p:pic>
        <p:nvPicPr>
          <p:cNvPr id="5" name="Picture 4">
            <a:extLst>
              <a:ext uri="{FF2B5EF4-FFF2-40B4-BE49-F238E27FC236}">
                <a16:creationId xmlns:a16="http://schemas.microsoft.com/office/drawing/2014/main" id="{DDA2E573-3754-4E2D-ABBA-DBAA83AD73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6" name="Picture 2" descr="http://www.cardiff.ac.uk/identity/downloads/universitylogo.jpg">
            <a:extLst>
              <a:ext uri="{FF2B5EF4-FFF2-40B4-BE49-F238E27FC236}">
                <a16:creationId xmlns:a16="http://schemas.microsoft.com/office/drawing/2014/main" id="{65FF826A-575A-4D41-AC0B-7A5C9D71064F}"/>
              </a:ext>
            </a:extLst>
          </p:cNvPr>
          <p:cNvPicPr>
            <a:picLocks noChangeAspect="1" noChangeArrowheads="1"/>
          </p:cNvPicPr>
          <p:nvPr/>
        </p:nvPicPr>
        <p:blipFill>
          <a:blip r:embed="rId6"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294092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FA4B0F-F213-43F4-A4C4-A91ABCFF5D55}"/>
              </a:ext>
            </a:extLst>
          </p:cNvPr>
          <p:cNvSpPr txBox="1"/>
          <p:nvPr/>
        </p:nvSpPr>
        <p:spPr>
          <a:xfrm>
            <a:off x="2653088" y="1998282"/>
            <a:ext cx="8312893" cy="954107"/>
          </a:xfrm>
          <a:prstGeom prst="rect">
            <a:avLst/>
          </a:prstGeom>
          <a:noFill/>
        </p:spPr>
        <p:txBody>
          <a:bodyPr wrap="square" rtlCol="0">
            <a:spAutoFit/>
          </a:bodyPr>
          <a:lstStyle/>
          <a:p>
            <a:r>
              <a:rPr lang="en-GB" sz="2800" dirty="0">
                <a:solidFill>
                  <a:srgbClr val="003264"/>
                </a:solidFill>
                <a:latin typeface="Calibri" panose="020F0502020204030204" pitchFamily="34" charset="0"/>
                <a:ea typeface="Calibri" panose="020F0502020204030204" pitchFamily="34" charset="0"/>
                <a:cs typeface="Calibri" panose="020F0502020204030204" pitchFamily="34" charset="0"/>
              </a:rPr>
              <a:t>Time consuming in clinic</a:t>
            </a:r>
          </a:p>
          <a:p>
            <a:r>
              <a:rPr lang="en-GB" sz="2800" dirty="0">
                <a:solidFill>
                  <a:srgbClr val="FF0000"/>
                </a:solidFill>
                <a:latin typeface="Calibri" panose="020F0502020204030204" pitchFamily="34" charset="0"/>
                <a:cs typeface="Calibri" panose="020F0502020204030204" pitchFamily="34" charset="0"/>
              </a:rPr>
              <a:t>Home sampling ?</a:t>
            </a:r>
          </a:p>
        </p:txBody>
      </p:sp>
      <p:sp>
        <p:nvSpPr>
          <p:cNvPr id="3" name="TextBox 2">
            <a:extLst>
              <a:ext uri="{FF2B5EF4-FFF2-40B4-BE49-F238E27FC236}">
                <a16:creationId xmlns:a16="http://schemas.microsoft.com/office/drawing/2014/main" id="{F761C992-A55F-4B8E-BE6C-B1986A363BB2}"/>
              </a:ext>
            </a:extLst>
          </p:cNvPr>
          <p:cNvSpPr txBox="1"/>
          <p:nvPr/>
        </p:nvSpPr>
        <p:spPr>
          <a:xfrm>
            <a:off x="2736216" y="3766350"/>
            <a:ext cx="9088529" cy="954107"/>
          </a:xfrm>
          <a:prstGeom prst="rect">
            <a:avLst/>
          </a:prstGeom>
          <a:noFill/>
        </p:spPr>
        <p:txBody>
          <a:bodyPr wrap="square" rtlCol="0">
            <a:spAutoFit/>
          </a:bodyPr>
          <a:lstStyle/>
          <a:p>
            <a:r>
              <a:rPr lang="en-GB" sz="2800" dirty="0">
                <a:solidFill>
                  <a:srgbClr val="003264"/>
                </a:solidFill>
                <a:ea typeface="Calibri" panose="020F0502020204030204" pitchFamily="34" charset="0"/>
                <a:cs typeface="Arial" panose="020B0604020202020204" pitchFamily="34" charset="0"/>
              </a:rPr>
              <a:t>Difficult to produce a sample</a:t>
            </a:r>
          </a:p>
          <a:p>
            <a:r>
              <a:rPr lang="en-GB" sz="2800" dirty="0">
                <a:solidFill>
                  <a:srgbClr val="FF0000"/>
                </a:solidFill>
                <a:cs typeface="Arial" panose="020B0604020202020204" pitchFamily="34" charset="0"/>
              </a:rPr>
              <a:t>Patient Training ?</a:t>
            </a:r>
            <a:endParaRPr lang="en-GB" sz="2800" dirty="0">
              <a:solidFill>
                <a:srgbClr val="FF0000"/>
              </a:solidFill>
            </a:endParaRPr>
          </a:p>
        </p:txBody>
      </p:sp>
      <p:pic>
        <p:nvPicPr>
          <p:cNvPr id="4" name="Graphic 3" descr="Scales of justice">
            <a:extLst>
              <a:ext uri="{FF2B5EF4-FFF2-40B4-BE49-F238E27FC236}">
                <a16:creationId xmlns:a16="http://schemas.microsoft.com/office/drawing/2014/main" id="{4EE16F82-9EB1-4ABB-9321-5C06CE229D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4981" y="1627041"/>
            <a:ext cx="1446903" cy="1446903"/>
          </a:xfrm>
          <a:prstGeom prst="rect">
            <a:avLst/>
          </a:prstGeom>
        </p:spPr>
      </p:pic>
      <p:pic>
        <p:nvPicPr>
          <p:cNvPr id="5" name="Graphic 4" descr="Scales of justice">
            <a:extLst>
              <a:ext uri="{FF2B5EF4-FFF2-40B4-BE49-F238E27FC236}">
                <a16:creationId xmlns:a16="http://schemas.microsoft.com/office/drawing/2014/main" id="{D69EC6EC-CE04-450A-A083-99E5922052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4981" y="3620790"/>
            <a:ext cx="1446903" cy="1446903"/>
          </a:xfrm>
          <a:prstGeom prst="rect">
            <a:avLst/>
          </a:prstGeom>
        </p:spPr>
      </p:pic>
      <p:sp>
        <p:nvSpPr>
          <p:cNvPr id="6" name="Title 4">
            <a:extLst>
              <a:ext uri="{FF2B5EF4-FFF2-40B4-BE49-F238E27FC236}">
                <a16:creationId xmlns:a16="http://schemas.microsoft.com/office/drawing/2014/main" id="{A8AB7149-7BC0-4D3D-9928-0C2EF8B19E70}"/>
              </a:ext>
            </a:extLst>
          </p:cNvPr>
          <p:cNvSpPr txBox="1">
            <a:spLocks/>
          </p:cNvSpPr>
          <p:nvPr/>
        </p:nvSpPr>
        <p:spPr>
          <a:xfrm>
            <a:off x="838200" y="408157"/>
            <a:ext cx="7847085" cy="701731"/>
          </a:xfrm>
          <a:prstGeom prst="rect">
            <a:avLst/>
          </a:prstGeom>
          <a:noFill/>
        </p:spPr>
        <p:txBody>
          <a:bodyPr wrap="none" rtlCol="0">
            <a:spAutoFit/>
          </a:bodyPr>
          <a:lstStyle>
            <a:lvl1pPr algn="l" defTabSz="914400" rtl="0" eaLnBrk="1" latinLnBrk="0" hangingPunct="1">
              <a:lnSpc>
                <a:spcPct val="90000"/>
              </a:lnSpc>
              <a:spcBef>
                <a:spcPct val="0"/>
              </a:spcBef>
              <a:buNone/>
              <a:defRPr sz="4400" b="1" i="0" kern="1200">
                <a:solidFill>
                  <a:srgbClr val="002060"/>
                </a:solidFill>
                <a:latin typeface="Bebas Neue Bold" panose="020B0606020202050201" pitchFamily="34" charset="77"/>
                <a:ea typeface="+mj-ea"/>
                <a:cs typeface="+mj-cs"/>
              </a:defRPr>
            </a:lvl1pPr>
          </a:lstStyle>
          <a:p>
            <a:r>
              <a:rPr lang="en-GB" b="0" dirty="0">
                <a:solidFill>
                  <a:srgbClr val="FF0000"/>
                </a:solidFill>
              </a:rPr>
              <a:t>Sputum Induction </a:t>
            </a:r>
            <a:r>
              <a:rPr lang="en-GB" b="0" dirty="0">
                <a:solidFill>
                  <a:srgbClr val="003264"/>
                </a:solidFill>
              </a:rPr>
              <a:t>for everyone  ?</a:t>
            </a:r>
          </a:p>
        </p:txBody>
      </p:sp>
      <p:pic>
        <p:nvPicPr>
          <p:cNvPr id="7" name="Picture 6">
            <a:extLst>
              <a:ext uri="{FF2B5EF4-FFF2-40B4-BE49-F238E27FC236}">
                <a16:creationId xmlns:a16="http://schemas.microsoft.com/office/drawing/2014/main" id="{C922D455-FAA2-401D-97B2-C26119FADD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8" name="Picture 2" descr="http://www.cardiff.ac.uk/identity/downloads/universitylogo.jpg">
            <a:extLst>
              <a:ext uri="{FF2B5EF4-FFF2-40B4-BE49-F238E27FC236}">
                <a16:creationId xmlns:a16="http://schemas.microsoft.com/office/drawing/2014/main" id="{968FE70A-E96F-412F-BA96-17DB1791F838}"/>
              </a:ext>
            </a:extLst>
          </p:cNvPr>
          <p:cNvPicPr>
            <a:picLocks noChangeAspect="1" noChangeArrowheads="1"/>
          </p:cNvPicPr>
          <p:nvPr/>
        </p:nvPicPr>
        <p:blipFill>
          <a:blip r:embed="rId5"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92306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8CD770-5A2C-44DA-B714-D0E5C2138C7E}"/>
              </a:ext>
            </a:extLst>
          </p:cNvPr>
          <p:cNvSpPr/>
          <p:nvPr/>
        </p:nvSpPr>
        <p:spPr>
          <a:xfrm>
            <a:off x="288758" y="374504"/>
            <a:ext cx="11301663" cy="3000821"/>
          </a:xfrm>
          <a:prstGeom prst="rect">
            <a:avLst/>
          </a:prstGeom>
        </p:spPr>
        <p:txBody>
          <a:bodyPr wrap="square">
            <a:spAutoFit/>
          </a:bodyPr>
          <a:lstStyle/>
          <a:p>
            <a:r>
              <a:rPr lang="en-GB" sz="5400" b="1" i="0" u="none" strike="noStrike" baseline="0" dirty="0">
                <a:solidFill>
                  <a:srgbClr val="7E2167"/>
                </a:solidFill>
              </a:rPr>
              <a:t>CF-HomeSpIT</a:t>
            </a:r>
          </a:p>
          <a:p>
            <a:r>
              <a:rPr lang="en-GB" sz="2800" b="1" i="0" u="none" strike="noStrike" baseline="0" dirty="0">
                <a:solidFill>
                  <a:srgbClr val="002060"/>
                </a:solidFill>
              </a:rPr>
              <a:t>The CF Home Sputum-Induction Trial to evaluate home sputum-induction and early morning cough clear sampling in children with Cystic Fibrosis</a:t>
            </a:r>
          </a:p>
          <a:p>
            <a:r>
              <a:rPr lang="en-GB" b="0" i="0" u="none" strike="noStrike" baseline="0" dirty="0">
                <a:solidFill>
                  <a:srgbClr val="002060"/>
                </a:solidFill>
              </a:rPr>
              <a:t>K. Ronchetti , J.-D. Tame , L. Thia , A. Aseeri , R. Weiser , E. Mahenthiralingam , J.T. Forton.</a:t>
            </a:r>
          </a:p>
          <a:p>
            <a:r>
              <a:rPr lang="en-GB" b="0" i="0" u="none" strike="noStrike" baseline="0" dirty="0">
                <a:solidFill>
                  <a:srgbClr val="002060"/>
                </a:solidFill>
              </a:rPr>
              <a:t>CF-SpIT Study Group</a:t>
            </a:r>
          </a:p>
          <a:p>
            <a:endParaRPr lang="en-GB" sz="1100" b="0" i="0" u="none" strike="noStrike" baseline="0" dirty="0">
              <a:solidFill>
                <a:srgbClr val="002060"/>
              </a:solidFill>
            </a:endParaRPr>
          </a:p>
          <a:p>
            <a:r>
              <a:rPr lang="en-GB" sz="1400" b="0" i="0" u="none" strike="noStrike" baseline="0" dirty="0">
                <a:solidFill>
                  <a:srgbClr val="002060"/>
                </a:solidFill>
              </a:rPr>
              <a:t>The Children's Hospital for Wales, Cardiff, United Kingdom</a:t>
            </a:r>
          </a:p>
          <a:p>
            <a:r>
              <a:rPr lang="en-GB" sz="1400" b="0" i="0" u="none" strike="noStrike" baseline="0" dirty="0">
                <a:solidFill>
                  <a:srgbClr val="002060"/>
                </a:solidFill>
              </a:rPr>
              <a:t>Cardiff University, School of Biosciences, Cardiff, United Kingdom, </a:t>
            </a:r>
          </a:p>
          <a:p>
            <a:endParaRPr lang="en-GB" sz="400" b="0" i="0" u="none" strike="noStrike" baseline="0" dirty="0">
              <a:solidFill>
                <a:schemeClr val="bg1"/>
              </a:solidFill>
            </a:endParaRPr>
          </a:p>
        </p:txBody>
      </p:sp>
      <p:pic>
        <p:nvPicPr>
          <p:cNvPr id="4" name="Picture 3">
            <a:extLst>
              <a:ext uri="{FF2B5EF4-FFF2-40B4-BE49-F238E27FC236}">
                <a16:creationId xmlns:a16="http://schemas.microsoft.com/office/drawing/2014/main" id="{B3D98FBC-F667-41AF-82AB-0AFF6B5A3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5" name="Picture 2" descr="http://www.cardiff.ac.uk/identity/downloads/universitylogo.jpg">
            <a:extLst>
              <a:ext uri="{FF2B5EF4-FFF2-40B4-BE49-F238E27FC236}">
                <a16:creationId xmlns:a16="http://schemas.microsoft.com/office/drawing/2014/main" id="{D4029A56-B65B-4EA6-A76A-0A6C0335A442}"/>
              </a:ext>
            </a:extLst>
          </p:cNvPr>
          <p:cNvPicPr>
            <a:picLocks noChangeAspect="1" noChangeArrowheads="1"/>
          </p:cNvPicPr>
          <p:nvPr/>
        </p:nvPicPr>
        <p:blipFill>
          <a:blip r:embed="rId3"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958382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D3776A-B07B-46F0-8F6E-CDB016A7A5EB}"/>
              </a:ext>
            </a:extLst>
          </p:cNvPr>
          <p:cNvPicPr>
            <a:picLocks noChangeAspect="1"/>
          </p:cNvPicPr>
          <p:nvPr/>
        </p:nvPicPr>
        <p:blipFill rotWithShape="1">
          <a:blip r:embed="rId3"/>
          <a:srcRect l="75216" t="60966" r="5535" b="17333"/>
          <a:stretch/>
        </p:blipFill>
        <p:spPr>
          <a:xfrm>
            <a:off x="9160208" y="3999517"/>
            <a:ext cx="2280363" cy="1713904"/>
          </a:xfrm>
          <a:prstGeom prst="rect">
            <a:avLst/>
          </a:prstGeom>
        </p:spPr>
      </p:pic>
      <p:cxnSp>
        <p:nvCxnSpPr>
          <p:cNvPr id="3" name="Straight Connector 2">
            <a:extLst>
              <a:ext uri="{FF2B5EF4-FFF2-40B4-BE49-F238E27FC236}">
                <a16:creationId xmlns:a16="http://schemas.microsoft.com/office/drawing/2014/main" id="{80D898A3-99E0-43BC-BDE8-E86306ADB807}"/>
              </a:ext>
            </a:extLst>
          </p:cNvPr>
          <p:cNvCxnSpPr>
            <a:cxnSpLocks/>
          </p:cNvCxnSpPr>
          <p:nvPr/>
        </p:nvCxnSpPr>
        <p:spPr>
          <a:xfrm>
            <a:off x="5470885" y="2899677"/>
            <a:ext cx="0" cy="124025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B2A4DC8-C966-4907-8F3D-780A1A24BB73}"/>
              </a:ext>
            </a:extLst>
          </p:cNvPr>
          <p:cNvSpPr/>
          <p:nvPr/>
        </p:nvSpPr>
        <p:spPr>
          <a:xfrm>
            <a:off x="4093424" y="4222139"/>
            <a:ext cx="2790178"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NHS Clinical Microbiology</a:t>
            </a:r>
          </a:p>
        </p:txBody>
      </p:sp>
      <p:sp>
        <p:nvSpPr>
          <p:cNvPr id="5" name="Rectangle 4">
            <a:extLst>
              <a:ext uri="{FF2B5EF4-FFF2-40B4-BE49-F238E27FC236}">
                <a16:creationId xmlns:a16="http://schemas.microsoft.com/office/drawing/2014/main" id="{4B1D7E9C-38F4-41A2-AE6D-678649AD5D45}"/>
              </a:ext>
            </a:extLst>
          </p:cNvPr>
          <p:cNvSpPr/>
          <p:nvPr/>
        </p:nvSpPr>
        <p:spPr>
          <a:xfrm>
            <a:off x="4093424" y="5014109"/>
            <a:ext cx="2790178"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Microbiota/ PCR Research</a:t>
            </a:r>
          </a:p>
        </p:txBody>
      </p:sp>
      <p:sp>
        <p:nvSpPr>
          <p:cNvPr id="6" name="Rectangle 5">
            <a:extLst>
              <a:ext uri="{FF2B5EF4-FFF2-40B4-BE49-F238E27FC236}">
                <a16:creationId xmlns:a16="http://schemas.microsoft.com/office/drawing/2014/main" id="{4FA84E21-6413-4003-8181-281FC5DEC70A}"/>
              </a:ext>
            </a:extLst>
          </p:cNvPr>
          <p:cNvSpPr/>
          <p:nvPr/>
        </p:nvSpPr>
        <p:spPr>
          <a:xfrm>
            <a:off x="4093427" y="5829864"/>
            <a:ext cx="2790175"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Inflammation</a:t>
            </a:r>
          </a:p>
        </p:txBody>
      </p:sp>
      <p:sp>
        <p:nvSpPr>
          <p:cNvPr id="8" name="Rectangle 7">
            <a:extLst>
              <a:ext uri="{FF2B5EF4-FFF2-40B4-BE49-F238E27FC236}">
                <a16:creationId xmlns:a16="http://schemas.microsoft.com/office/drawing/2014/main" id="{2695086D-2F99-4F4C-9901-BAE4E231FB10}"/>
              </a:ext>
            </a:extLst>
          </p:cNvPr>
          <p:cNvSpPr/>
          <p:nvPr/>
        </p:nvSpPr>
        <p:spPr>
          <a:xfrm>
            <a:off x="5534380" y="3130034"/>
            <a:ext cx="192405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9" name="Rectangle 8">
            <a:extLst>
              <a:ext uri="{FF2B5EF4-FFF2-40B4-BE49-F238E27FC236}">
                <a16:creationId xmlns:a16="http://schemas.microsoft.com/office/drawing/2014/main" id="{7541B5F1-43C8-4CD8-BF7A-C6F5DA512FD1}"/>
              </a:ext>
            </a:extLst>
          </p:cNvPr>
          <p:cNvSpPr/>
          <p:nvPr/>
        </p:nvSpPr>
        <p:spPr>
          <a:xfrm>
            <a:off x="7572732" y="3130034"/>
            <a:ext cx="187916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0" name="Rectangle 9">
            <a:extLst>
              <a:ext uri="{FF2B5EF4-FFF2-40B4-BE49-F238E27FC236}">
                <a16:creationId xmlns:a16="http://schemas.microsoft.com/office/drawing/2014/main" id="{4551AC90-12A2-4CF6-B1EB-C48088707867}"/>
              </a:ext>
            </a:extLst>
          </p:cNvPr>
          <p:cNvSpPr/>
          <p:nvPr/>
        </p:nvSpPr>
        <p:spPr>
          <a:xfrm>
            <a:off x="9560549" y="3128962"/>
            <a:ext cx="1841187"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1" name="Rectangle 10">
            <a:extLst>
              <a:ext uri="{FF2B5EF4-FFF2-40B4-BE49-F238E27FC236}">
                <a16:creationId xmlns:a16="http://schemas.microsoft.com/office/drawing/2014/main" id="{ACA29252-3FC1-47C3-9935-F3347C3B8F07}"/>
              </a:ext>
            </a:extLst>
          </p:cNvPr>
          <p:cNvSpPr/>
          <p:nvPr/>
        </p:nvSpPr>
        <p:spPr>
          <a:xfrm>
            <a:off x="2934055" y="3130034"/>
            <a:ext cx="2486025"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2" name="Rectangle 11">
            <a:extLst>
              <a:ext uri="{FF2B5EF4-FFF2-40B4-BE49-F238E27FC236}">
                <a16:creationId xmlns:a16="http://schemas.microsoft.com/office/drawing/2014/main" id="{A11EB2CA-C955-404C-AB21-DFEA4D219B0A}"/>
              </a:ext>
            </a:extLst>
          </p:cNvPr>
          <p:cNvSpPr/>
          <p:nvPr/>
        </p:nvSpPr>
        <p:spPr>
          <a:xfrm>
            <a:off x="743306" y="3130034"/>
            <a:ext cx="2076450"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pic>
        <p:nvPicPr>
          <p:cNvPr id="13" name="Graphic 12" descr="Lungs">
            <a:extLst>
              <a:ext uri="{FF2B5EF4-FFF2-40B4-BE49-F238E27FC236}">
                <a16:creationId xmlns:a16="http://schemas.microsoft.com/office/drawing/2014/main" id="{7EF75E00-BF9F-4AAB-AFB6-07D7929EA1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75690" y="2539148"/>
            <a:ext cx="567785" cy="567785"/>
          </a:xfrm>
          <a:prstGeom prst="rect">
            <a:avLst/>
          </a:prstGeom>
        </p:spPr>
      </p:pic>
      <p:pic>
        <p:nvPicPr>
          <p:cNvPr id="14" name="Graphic 13" descr="Wreath">
            <a:extLst>
              <a:ext uri="{FF2B5EF4-FFF2-40B4-BE49-F238E27FC236}">
                <a16:creationId xmlns:a16="http://schemas.microsoft.com/office/drawing/2014/main" id="{F3BE1330-6AB4-45E7-B47D-BEB35CF37FC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66828" y="2620785"/>
            <a:ext cx="460624" cy="460624"/>
          </a:xfrm>
          <a:prstGeom prst="rect">
            <a:avLst/>
          </a:prstGeom>
        </p:spPr>
      </p:pic>
      <p:pic>
        <p:nvPicPr>
          <p:cNvPr id="15" name="Graphic 14" descr="Star">
            <a:extLst>
              <a:ext uri="{FF2B5EF4-FFF2-40B4-BE49-F238E27FC236}">
                <a16:creationId xmlns:a16="http://schemas.microsoft.com/office/drawing/2014/main" id="{ABF169AF-BA46-493B-BEA8-6D70ADBEBC1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946755" y="2582460"/>
            <a:ext cx="460624" cy="460624"/>
          </a:xfrm>
          <a:prstGeom prst="rect">
            <a:avLst/>
          </a:prstGeom>
        </p:spPr>
      </p:pic>
      <p:pic>
        <p:nvPicPr>
          <p:cNvPr id="16" name="Graphic 15" descr="Star">
            <a:extLst>
              <a:ext uri="{FF2B5EF4-FFF2-40B4-BE49-F238E27FC236}">
                <a16:creationId xmlns:a16="http://schemas.microsoft.com/office/drawing/2014/main" id="{A15D962B-8857-4FFC-B1FB-61D9F1987B8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20184" y="2570528"/>
            <a:ext cx="460624" cy="460624"/>
          </a:xfrm>
          <a:prstGeom prst="rect">
            <a:avLst/>
          </a:prstGeom>
        </p:spPr>
      </p:pic>
      <p:sp>
        <p:nvSpPr>
          <p:cNvPr id="17" name="TextBox 16">
            <a:extLst>
              <a:ext uri="{FF2B5EF4-FFF2-40B4-BE49-F238E27FC236}">
                <a16:creationId xmlns:a16="http://schemas.microsoft.com/office/drawing/2014/main" id="{35C29F5E-EFCE-49CA-9E07-30A410D506B2}"/>
              </a:ext>
            </a:extLst>
          </p:cNvPr>
          <p:cNvSpPr txBox="1"/>
          <p:nvPr/>
        </p:nvSpPr>
        <p:spPr>
          <a:xfrm>
            <a:off x="1003882" y="3104737"/>
            <a:ext cx="1538563" cy="646331"/>
          </a:xfrm>
          <a:prstGeom prst="rect">
            <a:avLst/>
          </a:prstGeom>
          <a:noFill/>
        </p:spPr>
        <p:txBody>
          <a:bodyPr wrap="none" rtlCol="0">
            <a:spAutoFit/>
          </a:bodyPr>
          <a:lstStyle/>
          <a:p>
            <a:pPr algn="ctr"/>
            <a:r>
              <a:rPr lang="en-GB" dirty="0"/>
              <a:t>Early morning </a:t>
            </a:r>
          </a:p>
          <a:p>
            <a:pPr algn="ctr"/>
            <a:r>
              <a:rPr lang="en-GB" dirty="0"/>
              <a:t>Cough Clear</a:t>
            </a:r>
          </a:p>
        </p:txBody>
      </p:sp>
      <p:sp>
        <p:nvSpPr>
          <p:cNvPr id="18" name="TextBox 17">
            <a:extLst>
              <a:ext uri="{FF2B5EF4-FFF2-40B4-BE49-F238E27FC236}">
                <a16:creationId xmlns:a16="http://schemas.microsoft.com/office/drawing/2014/main" id="{9689FB8D-562A-40B9-A93B-6E36A183861D}"/>
              </a:ext>
            </a:extLst>
          </p:cNvPr>
          <p:cNvSpPr txBox="1"/>
          <p:nvPr/>
        </p:nvSpPr>
        <p:spPr>
          <a:xfrm>
            <a:off x="2919350" y="3105764"/>
            <a:ext cx="2515433" cy="646331"/>
          </a:xfrm>
          <a:prstGeom prst="rect">
            <a:avLst/>
          </a:prstGeom>
          <a:noFill/>
        </p:spPr>
        <p:txBody>
          <a:bodyPr wrap="none" rtlCol="0">
            <a:spAutoFit/>
          </a:bodyPr>
          <a:lstStyle/>
          <a:p>
            <a:pPr algn="ctr"/>
            <a:r>
              <a:rPr lang="en-GB" dirty="0"/>
              <a:t>Early morning </a:t>
            </a:r>
          </a:p>
          <a:p>
            <a:pPr algn="ctr"/>
            <a:r>
              <a:rPr lang="en-GB" dirty="0"/>
              <a:t>Home sputum induction</a:t>
            </a:r>
          </a:p>
        </p:txBody>
      </p:sp>
      <p:sp>
        <p:nvSpPr>
          <p:cNvPr id="19" name="TextBox 18">
            <a:extLst>
              <a:ext uri="{FF2B5EF4-FFF2-40B4-BE49-F238E27FC236}">
                <a16:creationId xmlns:a16="http://schemas.microsoft.com/office/drawing/2014/main" id="{133DF42F-F7BE-4EB9-BDED-53B584DD8EEB}"/>
              </a:ext>
            </a:extLst>
          </p:cNvPr>
          <p:cNvSpPr txBox="1"/>
          <p:nvPr/>
        </p:nvSpPr>
        <p:spPr>
          <a:xfrm>
            <a:off x="5827223" y="3104737"/>
            <a:ext cx="1334341" cy="646331"/>
          </a:xfrm>
          <a:prstGeom prst="rect">
            <a:avLst/>
          </a:prstGeom>
          <a:noFill/>
        </p:spPr>
        <p:txBody>
          <a:bodyPr wrap="none" rtlCol="0">
            <a:spAutoFit/>
          </a:bodyPr>
          <a:lstStyle/>
          <a:p>
            <a:pPr algn="ctr"/>
            <a:r>
              <a:rPr lang="en-GB" dirty="0"/>
              <a:t>Clinic</a:t>
            </a:r>
          </a:p>
          <a:p>
            <a:pPr algn="ctr"/>
            <a:r>
              <a:rPr lang="en-GB" dirty="0"/>
              <a:t>Cough Swab</a:t>
            </a:r>
          </a:p>
        </p:txBody>
      </p:sp>
      <p:sp>
        <p:nvSpPr>
          <p:cNvPr id="20" name="TextBox 19">
            <a:extLst>
              <a:ext uri="{FF2B5EF4-FFF2-40B4-BE49-F238E27FC236}">
                <a16:creationId xmlns:a16="http://schemas.microsoft.com/office/drawing/2014/main" id="{CE12B9C5-F515-4227-B0EF-DD23D3A46398}"/>
              </a:ext>
            </a:extLst>
          </p:cNvPr>
          <p:cNvSpPr txBox="1"/>
          <p:nvPr/>
        </p:nvSpPr>
        <p:spPr>
          <a:xfrm>
            <a:off x="7527852" y="3104737"/>
            <a:ext cx="1924042" cy="646331"/>
          </a:xfrm>
          <a:prstGeom prst="rect">
            <a:avLst/>
          </a:prstGeom>
          <a:noFill/>
        </p:spPr>
        <p:txBody>
          <a:bodyPr wrap="square" rtlCol="0">
            <a:spAutoFit/>
          </a:bodyPr>
          <a:lstStyle/>
          <a:p>
            <a:pPr algn="ctr"/>
            <a:r>
              <a:rPr lang="en-GB" dirty="0"/>
              <a:t>Clinic</a:t>
            </a:r>
          </a:p>
          <a:p>
            <a:pPr algn="ctr"/>
            <a:r>
              <a:rPr lang="en-GB" dirty="0"/>
              <a:t>Cough Clear</a:t>
            </a:r>
          </a:p>
        </p:txBody>
      </p:sp>
      <p:sp>
        <p:nvSpPr>
          <p:cNvPr id="21" name="TextBox 20">
            <a:extLst>
              <a:ext uri="{FF2B5EF4-FFF2-40B4-BE49-F238E27FC236}">
                <a16:creationId xmlns:a16="http://schemas.microsoft.com/office/drawing/2014/main" id="{1368FC59-2F0F-43E9-B496-F0C3A24A8F72}"/>
              </a:ext>
            </a:extLst>
          </p:cNvPr>
          <p:cNvSpPr txBox="1"/>
          <p:nvPr/>
        </p:nvSpPr>
        <p:spPr>
          <a:xfrm>
            <a:off x="9579440" y="3102072"/>
            <a:ext cx="1843773" cy="646331"/>
          </a:xfrm>
          <a:prstGeom prst="rect">
            <a:avLst/>
          </a:prstGeom>
          <a:noFill/>
        </p:spPr>
        <p:txBody>
          <a:bodyPr wrap="none" rtlCol="0">
            <a:spAutoFit/>
          </a:bodyPr>
          <a:lstStyle/>
          <a:p>
            <a:pPr algn="ctr"/>
            <a:r>
              <a:rPr lang="en-GB" dirty="0"/>
              <a:t>Clinic</a:t>
            </a:r>
          </a:p>
          <a:p>
            <a:pPr algn="ctr"/>
            <a:r>
              <a:rPr lang="en-GB" dirty="0"/>
              <a:t>sputum induction</a:t>
            </a:r>
          </a:p>
        </p:txBody>
      </p:sp>
      <p:pic>
        <p:nvPicPr>
          <p:cNvPr id="22" name="Graphic 21" descr="Lungs">
            <a:extLst>
              <a:ext uri="{FF2B5EF4-FFF2-40B4-BE49-F238E27FC236}">
                <a16:creationId xmlns:a16="http://schemas.microsoft.com/office/drawing/2014/main" id="{553FBFEB-A5B3-42DE-8740-FAB2F99E103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16359" y="2532523"/>
            <a:ext cx="567785" cy="567785"/>
          </a:xfrm>
          <a:prstGeom prst="rect">
            <a:avLst/>
          </a:prstGeom>
        </p:spPr>
      </p:pic>
      <p:sp>
        <p:nvSpPr>
          <p:cNvPr id="23" name="Title 1">
            <a:extLst>
              <a:ext uri="{FF2B5EF4-FFF2-40B4-BE49-F238E27FC236}">
                <a16:creationId xmlns:a16="http://schemas.microsoft.com/office/drawing/2014/main" id="{D3B00605-7CD2-4452-A453-091E94EE6218}"/>
              </a:ext>
            </a:extLst>
          </p:cNvPr>
          <p:cNvSpPr txBox="1">
            <a:spLocks/>
          </p:cNvSpPr>
          <p:nvPr/>
        </p:nvSpPr>
        <p:spPr>
          <a:xfrm>
            <a:off x="838200" y="365125"/>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p:txBody>
      </p:sp>
      <p:pic>
        <p:nvPicPr>
          <p:cNvPr id="24" name="Picture 2" descr="http://www.cardiff.ac.uk/identity/downloads/universitylogo.jpg">
            <a:extLst>
              <a:ext uri="{FF2B5EF4-FFF2-40B4-BE49-F238E27FC236}">
                <a16:creationId xmlns:a16="http://schemas.microsoft.com/office/drawing/2014/main" id="{DBB2A765-8BB6-4974-9A62-0AD56086B8D6}"/>
              </a:ext>
            </a:extLst>
          </p:cNvPr>
          <p:cNvPicPr>
            <a:picLocks noChangeAspect="1" noChangeArrowheads="1"/>
          </p:cNvPicPr>
          <p:nvPr/>
        </p:nvPicPr>
        <p:blipFill>
          <a:blip r:embed="rId10" cstate="print"/>
          <a:srcRect/>
          <a:stretch>
            <a:fillRect/>
          </a:stretch>
        </p:blipFill>
        <p:spPr bwMode="auto">
          <a:xfrm>
            <a:off x="11072481" y="196197"/>
            <a:ext cx="866546" cy="834091"/>
          </a:xfrm>
          <a:prstGeom prst="rect">
            <a:avLst/>
          </a:prstGeom>
          <a:noFill/>
        </p:spPr>
      </p:pic>
      <p:pic>
        <p:nvPicPr>
          <p:cNvPr id="25" name="Picture 24">
            <a:extLst>
              <a:ext uri="{FF2B5EF4-FFF2-40B4-BE49-F238E27FC236}">
                <a16:creationId xmlns:a16="http://schemas.microsoft.com/office/drawing/2014/main" id="{EF5325F1-1488-4217-B224-24050FF5887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23479" y="269588"/>
            <a:ext cx="1851236" cy="760700"/>
          </a:xfrm>
          <a:prstGeom prst="rect">
            <a:avLst/>
          </a:prstGeom>
        </p:spPr>
      </p:pic>
      <p:sp>
        <p:nvSpPr>
          <p:cNvPr id="26" name="TextBox 25">
            <a:extLst>
              <a:ext uri="{FF2B5EF4-FFF2-40B4-BE49-F238E27FC236}">
                <a16:creationId xmlns:a16="http://schemas.microsoft.com/office/drawing/2014/main" id="{82AC1ECA-25A4-4D59-8F9E-866346312924}"/>
              </a:ext>
            </a:extLst>
          </p:cNvPr>
          <p:cNvSpPr txBox="1"/>
          <p:nvPr/>
        </p:nvSpPr>
        <p:spPr>
          <a:xfrm>
            <a:off x="893549" y="901049"/>
            <a:ext cx="4745338" cy="677108"/>
          </a:xfrm>
          <a:prstGeom prst="rect">
            <a:avLst/>
          </a:prstGeom>
          <a:noFill/>
        </p:spPr>
        <p:txBody>
          <a:bodyPr wrap="none" rtlCol="0">
            <a:spAutoFit/>
          </a:bodyPr>
          <a:lstStyle/>
          <a:p>
            <a:r>
              <a:rPr lang="en-GB" sz="2400" dirty="0">
                <a:solidFill>
                  <a:srgbClr val="003264"/>
                </a:solidFill>
              </a:rPr>
              <a:t>The CF Home Sputum Induction Trial</a:t>
            </a:r>
          </a:p>
          <a:p>
            <a:r>
              <a:rPr lang="en-GB" sz="1400" dirty="0">
                <a:solidFill>
                  <a:srgbClr val="003264"/>
                </a:solidFill>
              </a:rPr>
              <a:t>ISRCTN86523335</a:t>
            </a:r>
          </a:p>
        </p:txBody>
      </p:sp>
      <p:sp>
        <p:nvSpPr>
          <p:cNvPr id="27" name="TextBox 26">
            <a:extLst>
              <a:ext uri="{FF2B5EF4-FFF2-40B4-BE49-F238E27FC236}">
                <a16:creationId xmlns:a16="http://schemas.microsoft.com/office/drawing/2014/main" id="{E45E397F-DCEA-4595-9E04-16A54B166D8C}"/>
              </a:ext>
            </a:extLst>
          </p:cNvPr>
          <p:cNvSpPr txBox="1"/>
          <p:nvPr/>
        </p:nvSpPr>
        <p:spPr>
          <a:xfrm>
            <a:off x="139006" y="6065846"/>
            <a:ext cx="3651944" cy="707886"/>
          </a:xfrm>
          <a:prstGeom prst="rect">
            <a:avLst/>
          </a:prstGeom>
          <a:noFill/>
        </p:spPr>
        <p:txBody>
          <a:bodyPr wrap="square" rtlCol="0">
            <a:spAutoFit/>
          </a:bodyPr>
          <a:lstStyle/>
          <a:p>
            <a:pPr algn="ctr"/>
            <a:r>
              <a:rPr lang="en-GB" sz="800" dirty="0">
                <a:solidFill>
                  <a:srgbClr val="003264"/>
                </a:solidFill>
                <a:latin typeface="Calibri" panose="020F0502020204030204" pitchFamily="34" charset="0"/>
                <a:cs typeface="Calibri" panose="020F0502020204030204" pitchFamily="34" charset="0"/>
              </a:rPr>
              <a:t>The Cystic Fibrosis Home Sputum-Induction Trial (CF-HomeSpIT - ISRCTN86523335) to evaluate home sputum-induction and early morning saliva sampling in children with cystic fibrosis</a:t>
            </a:r>
          </a:p>
          <a:p>
            <a:pPr algn="ctr"/>
            <a:r>
              <a:rPr lang="en-GB" sz="800" dirty="0">
                <a:solidFill>
                  <a:srgbClr val="003264"/>
                </a:solidFill>
                <a:latin typeface="Calibri" panose="020F0502020204030204" pitchFamily="34" charset="0"/>
                <a:cs typeface="Calibri" panose="020F0502020204030204" pitchFamily="34" charset="0"/>
              </a:rPr>
              <a:t>Ronchetti, K; Tame, J-D; Thia, L; Aseeri, A; Weiser, R; Mahenthiralingam, E; Forton, J</a:t>
            </a:r>
          </a:p>
          <a:p>
            <a:pPr algn="ctr"/>
            <a:r>
              <a:rPr lang="en-GB" sz="800" dirty="0">
                <a:solidFill>
                  <a:srgbClr val="003264"/>
                </a:solidFill>
                <a:latin typeface="Calibri" panose="020F0502020204030204" pitchFamily="34" charset="0"/>
                <a:cs typeface="Calibri" panose="020F0502020204030204" pitchFamily="34" charset="0"/>
              </a:rPr>
              <a:t>Journal of Cystic Fibrosis. , 2023, Vol.22, p.S25-S26</a:t>
            </a:r>
          </a:p>
        </p:txBody>
      </p:sp>
    </p:spTree>
    <p:extLst>
      <p:ext uri="{BB962C8B-B14F-4D97-AF65-F5344CB8AC3E}">
        <p14:creationId xmlns:p14="http://schemas.microsoft.com/office/powerpoint/2010/main" val="218735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246D3D-BD36-E46B-A858-251DF0C27140}"/>
              </a:ext>
            </a:extLst>
          </p:cNvPr>
          <p:cNvSpPr>
            <a:spLocks noGrp="1"/>
          </p:cNvSpPr>
          <p:nvPr>
            <p:ph sz="half" idx="2"/>
          </p:nvPr>
        </p:nvSpPr>
        <p:spPr/>
        <p:txBody>
          <a:bodyPr/>
          <a:lstStyle/>
          <a:p>
            <a:endParaRPr lang="en-US"/>
          </a:p>
        </p:txBody>
      </p:sp>
      <p:pic>
        <p:nvPicPr>
          <p:cNvPr id="5" name="Is 1">
            <a:hlinkClick r:id="" action="ppaction://media"/>
            <a:extLst>
              <a:ext uri="{FF2B5EF4-FFF2-40B4-BE49-F238E27FC236}">
                <a16:creationId xmlns:a16="http://schemas.microsoft.com/office/drawing/2014/main" id="{E1802D4D-5FB5-45D1-BB9B-3DF77A00C2C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32000" y="1143000"/>
            <a:ext cx="8128000" cy="4572000"/>
          </a:xfrm>
          <a:prstGeom prst="rect">
            <a:avLst/>
          </a:prstGeom>
        </p:spPr>
      </p:pic>
      <p:sp>
        <p:nvSpPr>
          <p:cNvPr id="6" name="TextBox 5">
            <a:extLst>
              <a:ext uri="{FF2B5EF4-FFF2-40B4-BE49-F238E27FC236}">
                <a16:creationId xmlns:a16="http://schemas.microsoft.com/office/drawing/2014/main" id="{1B962A11-3A59-4527-ABF2-9F9182A0E079}"/>
              </a:ext>
            </a:extLst>
          </p:cNvPr>
          <p:cNvSpPr txBox="1"/>
          <p:nvPr/>
        </p:nvSpPr>
        <p:spPr>
          <a:xfrm>
            <a:off x="257175" y="190500"/>
            <a:ext cx="11561114" cy="584775"/>
          </a:xfrm>
          <a:prstGeom prst="rect">
            <a:avLst/>
          </a:prstGeom>
          <a:noFill/>
        </p:spPr>
        <p:txBody>
          <a:bodyPr wrap="none" rtlCol="0">
            <a:spAutoFit/>
          </a:bodyPr>
          <a:lstStyle/>
          <a:p>
            <a:r>
              <a:rPr lang="en-GB" sz="3200" dirty="0">
                <a:solidFill>
                  <a:srgbClr val="FF0000"/>
                </a:solidFill>
              </a:rPr>
              <a:t>Sputum Induction  </a:t>
            </a:r>
            <a:r>
              <a:rPr lang="en-GB" sz="3200" dirty="0">
                <a:solidFill>
                  <a:srgbClr val="003264"/>
                </a:solidFill>
              </a:rPr>
              <a:t>- Hypertonic saline, exercise, PEP and cough clear</a:t>
            </a:r>
          </a:p>
        </p:txBody>
      </p:sp>
    </p:spTree>
    <p:extLst>
      <p:ext uri="{BB962C8B-B14F-4D97-AF65-F5344CB8AC3E}">
        <p14:creationId xmlns:p14="http://schemas.microsoft.com/office/powerpoint/2010/main" val="186324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uction IS">
            <a:hlinkClick r:id="" action="ppaction://media"/>
            <a:extLst>
              <a:ext uri="{FF2B5EF4-FFF2-40B4-BE49-F238E27FC236}">
                <a16:creationId xmlns:a16="http://schemas.microsoft.com/office/drawing/2014/main" id="{4885B2F6-BE3F-4E7C-885E-833C57F34D2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17733" y="1872248"/>
            <a:ext cx="8863559" cy="4985752"/>
          </a:xfrm>
          <a:prstGeom prst="rect">
            <a:avLst/>
          </a:prstGeom>
        </p:spPr>
      </p:pic>
      <p:pic>
        <p:nvPicPr>
          <p:cNvPr id="3" name="Content Placeholder 18">
            <a:extLst>
              <a:ext uri="{FF2B5EF4-FFF2-40B4-BE49-F238E27FC236}">
                <a16:creationId xmlns:a16="http://schemas.microsoft.com/office/drawing/2014/main" id="{4704D79A-1BE0-4574-8B3E-51C5F16F7577}"/>
              </a:ext>
            </a:extLst>
          </p:cNvPr>
          <p:cNvPicPr>
            <a:picLocks noChangeAspect="1"/>
          </p:cNvPicPr>
          <p:nvPr/>
        </p:nvPicPr>
        <p:blipFill rotWithShape="1">
          <a:blip r:embed="rId5"/>
          <a:srcRect l="1704" t="63361" r="68880" b="21802"/>
          <a:stretch/>
        </p:blipFill>
        <p:spPr>
          <a:xfrm>
            <a:off x="1910708" y="0"/>
            <a:ext cx="2781608" cy="2015544"/>
          </a:xfrm>
          <a:prstGeom prst="rect">
            <a:avLst/>
          </a:prstGeom>
        </p:spPr>
      </p:pic>
      <p:sp>
        <p:nvSpPr>
          <p:cNvPr id="4" name="TextBox 3">
            <a:extLst>
              <a:ext uri="{FF2B5EF4-FFF2-40B4-BE49-F238E27FC236}">
                <a16:creationId xmlns:a16="http://schemas.microsoft.com/office/drawing/2014/main" id="{E9F03788-84E8-4DED-AA86-74D8B780914A}"/>
              </a:ext>
            </a:extLst>
          </p:cNvPr>
          <p:cNvSpPr txBox="1"/>
          <p:nvPr/>
        </p:nvSpPr>
        <p:spPr>
          <a:xfrm>
            <a:off x="4692316" y="684606"/>
            <a:ext cx="4444422" cy="646331"/>
          </a:xfrm>
          <a:prstGeom prst="rect">
            <a:avLst/>
          </a:prstGeom>
          <a:noFill/>
        </p:spPr>
        <p:txBody>
          <a:bodyPr wrap="none" rtlCol="0">
            <a:spAutoFit/>
          </a:bodyPr>
          <a:lstStyle/>
          <a:p>
            <a:r>
              <a:rPr lang="en-GB" sz="3600" dirty="0">
                <a:solidFill>
                  <a:srgbClr val="003264"/>
                </a:solidFill>
              </a:rPr>
              <a:t>Oropharyngeal suction</a:t>
            </a:r>
          </a:p>
        </p:txBody>
      </p:sp>
    </p:spTree>
    <p:extLst>
      <p:ext uri="{BB962C8B-B14F-4D97-AF65-F5344CB8AC3E}">
        <p14:creationId xmlns:p14="http://schemas.microsoft.com/office/powerpoint/2010/main" val="230273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18">
            <a:extLst>
              <a:ext uri="{FF2B5EF4-FFF2-40B4-BE49-F238E27FC236}">
                <a16:creationId xmlns:a16="http://schemas.microsoft.com/office/drawing/2014/main" id="{929BB977-F92C-4F16-AF3B-C5BF7D130663}"/>
              </a:ext>
            </a:extLst>
          </p:cNvPr>
          <p:cNvPicPr>
            <a:picLocks noChangeAspect="1"/>
          </p:cNvPicPr>
          <p:nvPr/>
        </p:nvPicPr>
        <p:blipFill rotWithShape="1">
          <a:blip r:embed="rId2"/>
          <a:srcRect l="1704" t="63361" r="68880" b="21802"/>
          <a:stretch/>
        </p:blipFill>
        <p:spPr>
          <a:xfrm>
            <a:off x="2929934" y="2570108"/>
            <a:ext cx="1766812" cy="1280226"/>
          </a:xfrm>
          <a:prstGeom prst="rect">
            <a:avLst/>
          </a:prstGeom>
        </p:spPr>
      </p:pic>
      <p:sp>
        <p:nvSpPr>
          <p:cNvPr id="8" name="TextBox 7">
            <a:extLst>
              <a:ext uri="{FF2B5EF4-FFF2-40B4-BE49-F238E27FC236}">
                <a16:creationId xmlns:a16="http://schemas.microsoft.com/office/drawing/2014/main" id="{1C3F10C3-57F4-4D0C-9191-12F322316349}"/>
              </a:ext>
            </a:extLst>
          </p:cNvPr>
          <p:cNvSpPr txBox="1"/>
          <p:nvPr/>
        </p:nvSpPr>
        <p:spPr>
          <a:xfrm>
            <a:off x="4654216" y="684606"/>
            <a:ext cx="4444422" cy="3416320"/>
          </a:xfrm>
          <a:prstGeom prst="rect">
            <a:avLst/>
          </a:prstGeom>
          <a:noFill/>
        </p:spPr>
        <p:txBody>
          <a:bodyPr wrap="none" rtlCol="0">
            <a:spAutoFit/>
          </a:bodyPr>
          <a:lstStyle/>
          <a:p>
            <a:endParaRPr lang="en-GB" sz="3600" dirty="0"/>
          </a:p>
          <a:p>
            <a:endParaRPr lang="en-GB" sz="3600" dirty="0"/>
          </a:p>
          <a:p>
            <a:r>
              <a:rPr lang="en-GB" sz="3600" dirty="0">
                <a:solidFill>
                  <a:srgbClr val="003264"/>
                </a:solidFill>
              </a:rPr>
              <a:t>Easy cough clear</a:t>
            </a:r>
          </a:p>
          <a:p>
            <a:endParaRPr lang="en-GB" sz="3600" dirty="0"/>
          </a:p>
          <a:p>
            <a:r>
              <a:rPr lang="en-GB" sz="3600" dirty="0">
                <a:solidFill>
                  <a:srgbClr val="003264"/>
                </a:solidFill>
              </a:rPr>
              <a:t>Oropharyngeal suction</a:t>
            </a:r>
          </a:p>
          <a:p>
            <a:endParaRPr lang="en-GB" sz="3600" dirty="0"/>
          </a:p>
        </p:txBody>
      </p:sp>
      <p:pic>
        <p:nvPicPr>
          <p:cNvPr id="10" name="Content Placeholder 18">
            <a:extLst>
              <a:ext uri="{FF2B5EF4-FFF2-40B4-BE49-F238E27FC236}">
                <a16:creationId xmlns:a16="http://schemas.microsoft.com/office/drawing/2014/main" id="{F04048DB-64CF-48A1-86CE-2518E1DB9718}"/>
              </a:ext>
            </a:extLst>
          </p:cNvPr>
          <p:cNvPicPr>
            <a:picLocks noChangeAspect="1"/>
          </p:cNvPicPr>
          <p:nvPr/>
        </p:nvPicPr>
        <p:blipFill rotWithShape="1">
          <a:blip r:embed="rId2"/>
          <a:srcRect l="1704" t="63361" r="68880" b="21802"/>
          <a:stretch/>
        </p:blipFill>
        <p:spPr>
          <a:xfrm>
            <a:off x="2929934" y="1496425"/>
            <a:ext cx="1766812" cy="1280226"/>
          </a:xfrm>
          <a:prstGeom prst="rect">
            <a:avLst/>
          </a:prstGeom>
        </p:spPr>
      </p:pic>
      <p:sp>
        <p:nvSpPr>
          <p:cNvPr id="11" name="TextBox 10">
            <a:extLst>
              <a:ext uri="{FF2B5EF4-FFF2-40B4-BE49-F238E27FC236}">
                <a16:creationId xmlns:a16="http://schemas.microsoft.com/office/drawing/2014/main" id="{B7CF064A-3724-4037-9B7A-34AE2D9B9415}"/>
              </a:ext>
            </a:extLst>
          </p:cNvPr>
          <p:cNvSpPr txBox="1"/>
          <p:nvPr/>
        </p:nvSpPr>
        <p:spPr>
          <a:xfrm>
            <a:off x="409575" y="251036"/>
            <a:ext cx="3499676" cy="1200329"/>
          </a:xfrm>
          <a:prstGeom prst="rect">
            <a:avLst/>
          </a:prstGeom>
          <a:noFill/>
        </p:spPr>
        <p:txBody>
          <a:bodyPr wrap="none" rtlCol="0">
            <a:spAutoFit/>
          </a:bodyPr>
          <a:lstStyle/>
          <a:p>
            <a:r>
              <a:rPr lang="en-GB" sz="5400" dirty="0">
                <a:solidFill>
                  <a:srgbClr val="7E2167"/>
                </a:solidFill>
              </a:rPr>
              <a:t>Cough clear</a:t>
            </a:r>
          </a:p>
          <a:p>
            <a:endParaRPr lang="en-GB" dirty="0"/>
          </a:p>
        </p:txBody>
      </p:sp>
      <p:pic>
        <p:nvPicPr>
          <p:cNvPr id="13" name="Picture 12">
            <a:extLst>
              <a:ext uri="{FF2B5EF4-FFF2-40B4-BE49-F238E27FC236}">
                <a16:creationId xmlns:a16="http://schemas.microsoft.com/office/drawing/2014/main" id="{8EB277B7-A805-4903-825C-1030C9A24B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14" name="Picture 2" descr="http://www.cardiff.ac.uk/identity/downloads/universitylogo.jpg">
            <a:extLst>
              <a:ext uri="{FF2B5EF4-FFF2-40B4-BE49-F238E27FC236}">
                <a16:creationId xmlns:a16="http://schemas.microsoft.com/office/drawing/2014/main" id="{E805069C-341F-4B1F-A8F4-41A90A60E542}"/>
              </a:ext>
            </a:extLst>
          </p:cNvPr>
          <p:cNvPicPr>
            <a:picLocks noChangeAspect="1" noChangeArrowheads="1"/>
          </p:cNvPicPr>
          <p:nvPr/>
        </p:nvPicPr>
        <p:blipFill>
          <a:blip r:embed="rId4"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255962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18">
            <a:extLst>
              <a:ext uri="{FF2B5EF4-FFF2-40B4-BE49-F238E27FC236}">
                <a16:creationId xmlns:a16="http://schemas.microsoft.com/office/drawing/2014/main" id="{ED4F5EFA-95F8-42CD-8D37-4890D21C5710}"/>
              </a:ext>
            </a:extLst>
          </p:cNvPr>
          <p:cNvPicPr>
            <a:picLocks noChangeAspect="1"/>
          </p:cNvPicPr>
          <p:nvPr/>
        </p:nvPicPr>
        <p:blipFill rotWithShape="1">
          <a:blip r:embed="rId2"/>
          <a:srcRect l="1704" t="63361" r="69441" b="21802"/>
          <a:stretch/>
        </p:blipFill>
        <p:spPr>
          <a:xfrm>
            <a:off x="1615484" y="2914976"/>
            <a:ext cx="1724282" cy="1273697"/>
          </a:xfrm>
          <a:prstGeom prst="rect">
            <a:avLst/>
          </a:prstGeom>
        </p:spPr>
      </p:pic>
      <p:sp>
        <p:nvSpPr>
          <p:cNvPr id="11" name="TextBox 10">
            <a:extLst>
              <a:ext uri="{FF2B5EF4-FFF2-40B4-BE49-F238E27FC236}">
                <a16:creationId xmlns:a16="http://schemas.microsoft.com/office/drawing/2014/main" id="{B7CF064A-3724-4037-9B7A-34AE2D9B9415}"/>
              </a:ext>
            </a:extLst>
          </p:cNvPr>
          <p:cNvSpPr txBox="1"/>
          <p:nvPr/>
        </p:nvSpPr>
        <p:spPr>
          <a:xfrm>
            <a:off x="409575" y="251036"/>
            <a:ext cx="7600414" cy="1200329"/>
          </a:xfrm>
          <a:prstGeom prst="rect">
            <a:avLst/>
          </a:prstGeom>
          <a:noFill/>
        </p:spPr>
        <p:txBody>
          <a:bodyPr wrap="none" rtlCol="0">
            <a:spAutoFit/>
          </a:bodyPr>
          <a:lstStyle/>
          <a:p>
            <a:r>
              <a:rPr lang="en-GB" sz="5400" dirty="0">
                <a:solidFill>
                  <a:srgbClr val="7E2167"/>
                </a:solidFill>
              </a:rPr>
              <a:t>Improving the Cough clear</a:t>
            </a:r>
          </a:p>
          <a:p>
            <a:endParaRPr lang="en-GB" dirty="0"/>
          </a:p>
        </p:txBody>
      </p:sp>
      <p:pic>
        <p:nvPicPr>
          <p:cNvPr id="12" name="Content Placeholder 18">
            <a:extLst>
              <a:ext uri="{FF2B5EF4-FFF2-40B4-BE49-F238E27FC236}">
                <a16:creationId xmlns:a16="http://schemas.microsoft.com/office/drawing/2014/main" id="{2F2C47C9-5AE2-420A-96DC-C6FB0E037B7D}"/>
              </a:ext>
            </a:extLst>
          </p:cNvPr>
          <p:cNvPicPr>
            <a:picLocks noChangeAspect="1"/>
          </p:cNvPicPr>
          <p:nvPr/>
        </p:nvPicPr>
        <p:blipFill rotWithShape="1">
          <a:blip r:embed="rId2"/>
          <a:srcRect l="30717" t="63361" r="2277" b="21802"/>
          <a:stretch/>
        </p:blipFill>
        <p:spPr>
          <a:xfrm>
            <a:off x="3339766" y="2192606"/>
            <a:ext cx="6336220" cy="2015544"/>
          </a:xfrm>
          <a:prstGeom prst="rect">
            <a:avLst/>
          </a:prstGeom>
        </p:spPr>
      </p:pic>
      <p:pic>
        <p:nvPicPr>
          <p:cNvPr id="13" name="Picture 12">
            <a:extLst>
              <a:ext uri="{FF2B5EF4-FFF2-40B4-BE49-F238E27FC236}">
                <a16:creationId xmlns:a16="http://schemas.microsoft.com/office/drawing/2014/main" id="{8EB277B7-A805-4903-825C-1030C9A24B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14" name="Picture 2" descr="http://www.cardiff.ac.uk/identity/downloads/universitylogo.jpg">
            <a:extLst>
              <a:ext uri="{FF2B5EF4-FFF2-40B4-BE49-F238E27FC236}">
                <a16:creationId xmlns:a16="http://schemas.microsoft.com/office/drawing/2014/main" id="{E805069C-341F-4B1F-A8F4-41A90A60E542}"/>
              </a:ext>
            </a:extLst>
          </p:cNvPr>
          <p:cNvPicPr>
            <a:picLocks noChangeAspect="1" noChangeArrowheads="1"/>
          </p:cNvPicPr>
          <p:nvPr/>
        </p:nvPicPr>
        <p:blipFill>
          <a:blip r:embed="rId4"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495651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a27174-f68d-4468-8269-9d5cb495ed5f">
            <a:hlinkClick r:id="" action="ppaction://media"/>
            <a:extLst>
              <a:ext uri="{FF2B5EF4-FFF2-40B4-BE49-F238E27FC236}">
                <a16:creationId xmlns:a16="http://schemas.microsoft.com/office/drawing/2014/main" id="{A7461656-3702-4D51-9D41-2FDAD45EF5E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29255" y="0"/>
            <a:ext cx="3824653" cy="6858000"/>
          </a:xfrm>
          <a:prstGeom prst="rect">
            <a:avLst/>
          </a:prstGeom>
        </p:spPr>
      </p:pic>
      <p:pic>
        <p:nvPicPr>
          <p:cNvPr id="3" name="Picture 2">
            <a:extLst>
              <a:ext uri="{FF2B5EF4-FFF2-40B4-BE49-F238E27FC236}">
                <a16:creationId xmlns:a16="http://schemas.microsoft.com/office/drawing/2014/main" id="{514F027B-9029-484A-B2B8-DF603900057B}"/>
              </a:ext>
            </a:extLst>
          </p:cNvPr>
          <p:cNvPicPr>
            <a:picLocks noChangeAspect="1"/>
          </p:cNvPicPr>
          <p:nvPr/>
        </p:nvPicPr>
        <p:blipFill>
          <a:blip r:embed="rId5"/>
          <a:stretch>
            <a:fillRect/>
          </a:stretch>
        </p:blipFill>
        <p:spPr>
          <a:xfrm>
            <a:off x="5148261" y="303965"/>
            <a:ext cx="6641311" cy="2224942"/>
          </a:xfrm>
          <a:prstGeom prst="rect">
            <a:avLst/>
          </a:prstGeom>
        </p:spPr>
      </p:pic>
    </p:spTree>
    <p:extLst>
      <p:ext uri="{BB962C8B-B14F-4D97-AF65-F5344CB8AC3E}">
        <p14:creationId xmlns:p14="http://schemas.microsoft.com/office/powerpoint/2010/main" val="367369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643A82-5BC2-4F23-86CC-816ED21C1C24}"/>
              </a:ext>
            </a:extLst>
          </p:cNvPr>
          <p:cNvSpPr/>
          <p:nvPr/>
        </p:nvSpPr>
        <p:spPr>
          <a:xfrm>
            <a:off x="552800" y="1345029"/>
            <a:ext cx="11301663" cy="3477875"/>
          </a:xfrm>
          <a:prstGeom prst="rect">
            <a:avLst/>
          </a:prstGeom>
        </p:spPr>
        <p:txBody>
          <a:bodyPr wrap="square">
            <a:spAutoFit/>
          </a:bodyPr>
          <a:lstStyle/>
          <a:p>
            <a:endParaRPr lang="en-GB" sz="5400" b="1" i="0" u="none" strike="noStrike" baseline="0" dirty="0">
              <a:solidFill>
                <a:srgbClr val="FF0000"/>
              </a:solidFill>
            </a:endParaRPr>
          </a:p>
          <a:p>
            <a:r>
              <a:rPr lang="en-GB" sz="5400" i="0" u="none" strike="noStrike" baseline="0" dirty="0">
                <a:solidFill>
                  <a:srgbClr val="FF0000"/>
                </a:solidFill>
              </a:rPr>
              <a:t>No Sputum? </a:t>
            </a:r>
            <a:r>
              <a:rPr lang="en-GB" sz="5400" i="0" u="none" strike="noStrike" baseline="0" dirty="0">
                <a:solidFill>
                  <a:srgbClr val="003264"/>
                </a:solidFill>
              </a:rPr>
              <a:t>There is always sputum!</a:t>
            </a:r>
          </a:p>
          <a:p>
            <a:endParaRPr lang="en-GB" sz="5400" b="1" dirty="0"/>
          </a:p>
          <a:p>
            <a:endParaRPr lang="en-GB" sz="5400" b="1" i="0" u="none" strike="noStrike" baseline="0" dirty="0"/>
          </a:p>
          <a:p>
            <a:endParaRPr lang="en-GB" sz="400" b="0" i="0" u="none" strike="noStrike" baseline="0" dirty="0">
              <a:solidFill>
                <a:schemeClr val="bg1"/>
              </a:solidFill>
            </a:endParaRPr>
          </a:p>
        </p:txBody>
      </p:sp>
      <p:pic>
        <p:nvPicPr>
          <p:cNvPr id="4" name="Picture 3">
            <a:extLst>
              <a:ext uri="{FF2B5EF4-FFF2-40B4-BE49-F238E27FC236}">
                <a16:creationId xmlns:a16="http://schemas.microsoft.com/office/drawing/2014/main" id="{2A8279D8-45EC-4063-87FB-C99903A188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5" name="Picture 2" descr="http://www.cardiff.ac.uk/identity/downloads/universitylogo.jpg">
            <a:extLst>
              <a:ext uri="{FF2B5EF4-FFF2-40B4-BE49-F238E27FC236}">
                <a16:creationId xmlns:a16="http://schemas.microsoft.com/office/drawing/2014/main" id="{7ABA2335-B504-465A-9CF8-D7F4E832EA2E}"/>
              </a:ext>
            </a:extLst>
          </p:cNvPr>
          <p:cNvPicPr>
            <a:picLocks noChangeAspect="1" noChangeArrowheads="1"/>
          </p:cNvPicPr>
          <p:nvPr/>
        </p:nvPicPr>
        <p:blipFill>
          <a:blip r:embed="rId3" cstate="print"/>
          <a:srcRect/>
          <a:stretch>
            <a:fillRect/>
          </a:stretch>
        </p:blipFill>
        <p:spPr bwMode="auto">
          <a:xfrm>
            <a:off x="11157148" y="136447"/>
            <a:ext cx="866546" cy="834091"/>
          </a:xfrm>
          <a:prstGeom prst="rect">
            <a:avLst/>
          </a:prstGeom>
          <a:noFill/>
        </p:spPr>
      </p:pic>
      <p:pic>
        <p:nvPicPr>
          <p:cNvPr id="6" name="Picture 3">
            <a:extLst>
              <a:ext uri="{FF2B5EF4-FFF2-40B4-BE49-F238E27FC236}">
                <a16:creationId xmlns:a16="http://schemas.microsoft.com/office/drawing/2014/main" id="{53743CD5-E075-4F5D-8712-E54D5754ED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3899" y="3649681"/>
            <a:ext cx="3722535" cy="288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6DA00A9-F56D-4C72-B782-D3E5F5D5D2B3}"/>
              </a:ext>
            </a:extLst>
          </p:cNvPr>
          <p:cNvSpPr txBox="1"/>
          <p:nvPr/>
        </p:nvSpPr>
        <p:spPr>
          <a:xfrm>
            <a:off x="276747" y="352498"/>
            <a:ext cx="8159478" cy="707886"/>
          </a:xfrm>
          <a:prstGeom prst="rect">
            <a:avLst/>
          </a:prstGeom>
          <a:noFill/>
        </p:spPr>
        <p:txBody>
          <a:bodyPr wrap="none" rtlCol="0">
            <a:spAutoFit/>
          </a:bodyPr>
          <a:lstStyle/>
          <a:p>
            <a:r>
              <a:rPr lang="en-GB" sz="4000" dirty="0">
                <a:solidFill>
                  <a:srgbClr val="7E2167"/>
                </a:solidFill>
              </a:rPr>
              <a:t>James Lind Alliance  </a:t>
            </a:r>
            <a:r>
              <a:rPr lang="en-GB" sz="3600" dirty="0"/>
              <a:t>- </a:t>
            </a:r>
            <a:r>
              <a:rPr lang="en-GB" sz="2400" dirty="0"/>
              <a:t>Priority Setting Partnerships</a:t>
            </a:r>
          </a:p>
        </p:txBody>
      </p:sp>
    </p:spTree>
    <p:extLst>
      <p:ext uri="{BB962C8B-B14F-4D97-AF65-F5344CB8AC3E}">
        <p14:creationId xmlns:p14="http://schemas.microsoft.com/office/powerpoint/2010/main" val="2892793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4E8A92E-D2EE-43EB-B7C9-01254CD834C6}"/>
              </a:ext>
            </a:extLst>
          </p:cNvPr>
          <p:cNvCxnSpPr>
            <a:cxnSpLocks/>
          </p:cNvCxnSpPr>
          <p:nvPr/>
        </p:nvCxnSpPr>
        <p:spPr>
          <a:xfrm>
            <a:off x="5470885" y="2899677"/>
            <a:ext cx="0" cy="124025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E92610B-D3CD-4A20-ACE4-EF779D4C9FFE}"/>
              </a:ext>
            </a:extLst>
          </p:cNvPr>
          <p:cNvSpPr/>
          <p:nvPr/>
        </p:nvSpPr>
        <p:spPr>
          <a:xfrm>
            <a:off x="5534380" y="3130034"/>
            <a:ext cx="192405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8" name="Rectangle 7">
            <a:extLst>
              <a:ext uri="{FF2B5EF4-FFF2-40B4-BE49-F238E27FC236}">
                <a16:creationId xmlns:a16="http://schemas.microsoft.com/office/drawing/2014/main" id="{0F64547C-E945-4A41-9E1F-2C68CAC92AB5}"/>
              </a:ext>
            </a:extLst>
          </p:cNvPr>
          <p:cNvSpPr/>
          <p:nvPr/>
        </p:nvSpPr>
        <p:spPr>
          <a:xfrm>
            <a:off x="7572732" y="3130034"/>
            <a:ext cx="187916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9" name="Rectangle 8">
            <a:extLst>
              <a:ext uri="{FF2B5EF4-FFF2-40B4-BE49-F238E27FC236}">
                <a16:creationId xmlns:a16="http://schemas.microsoft.com/office/drawing/2014/main" id="{70590182-7862-47CA-9FF3-1A8C19484992}"/>
              </a:ext>
            </a:extLst>
          </p:cNvPr>
          <p:cNvSpPr/>
          <p:nvPr/>
        </p:nvSpPr>
        <p:spPr>
          <a:xfrm>
            <a:off x="9560549" y="3128962"/>
            <a:ext cx="1841187"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0" name="Rectangle 9">
            <a:extLst>
              <a:ext uri="{FF2B5EF4-FFF2-40B4-BE49-F238E27FC236}">
                <a16:creationId xmlns:a16="http://schemas.microsoft.com/office/drawing/2014/main" id="{994DD83B-E502-4239-8B3B-3BFF48D1C8CB}"/>
              </a:ext>
            </a:extLst>
          </p:cNvPr>
          <p:cNvSpPr/>
          <p:nvPr/>
        </p:nvSpPr>
        <p:spPr>
          <a:xfrm>
            <a:off x="2934055" y="3130034"/>
            <a:ext cx="2486025"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1" name="Rectangle 10">
            <a:extLst>
              <a:ext uri="{FF2B5EF4-FFF2-40B4-BE49-F238E27FC236}">
                <a16:creationId xmlns:a16="http://schemas.microsoft.com/office/drawing/2014/main" id="{EF8869FC-B1D4-46CC-9845-42449BD6CF41}"/>
              </a:ext>
            </a:extLst>
          </p:cNvPr>
          <p:cNvSpPr/>
          <p:nvPr/>
        </p:nvSpPr>
        <p:spPr>
          <a:xfrm>
            <a:off x="743306" y="3130034"/>
            <a:ext cx="2076450"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pic>
        <p:nvPicPr>
          <p:cNvPr id="12" name="Graphic 11" descr="Lungs">
            <a:extLst>
              <a:ext uri="{FF2B5EF4-FFF2-40B4-BE49-F238E27FC236}">
                <a16:creationId xmlns:a16="http://schemas.microsoft.com/office/drawing/2014/main" id="{6FFD6131-9EF2-459F-886C-024105D7A2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5690" y="2539148"/>
            <a:ext cx="567785" cy="567785"/>
          </a:xfrm>
          <a:prstGeom prst="rect">
            <a:avLst/>
          </a:prstGeom>
        </p:spPr>
      </p:pic>
      <p:pic>
        <p:nvPicPr>
          <p:cNvPr id="13" name="Graphic 12" descr="Wreath">
            <a:extLst>
              <a:ext uri="{FF2B5EF4-FFF2-40B4-BE49-F238E27FC236}">
                <a16:creationId xmlns:a16="http://schemas.microsoft.com/office/drawing/2014/main" id="{3C8046B8-BAD9-46AB-90DD-6DC38E3A969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66828" y="2620785"/>
            <a:ext cx="460624" cy="460624"/>
          </a:xfrm>
          <a:prstGeom prst="rect">
            <a:avLst/>
          </a:prstGeom>
        </p:spPr>
      </p:pic>
      <p:pic>
        <p:nvPicPr>
          <p:cNvPr id="14" name="Graphic 13" descr="Star">
            <a:extLst>
              <a:ext uri="{FF2B5EF4-FFF2-40B4-BE49-F238E27FC236}">
                <a16:creationId xmlns:a16="http://schemas.microsoft.com/office/drawing/2014/main" id="{689FA8C6-E75D-489D-A8AA-52F2DC90E67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46755" y="2582460"/>
            <a:ext cx="460624" cy="460624"/>
          </a:xfrm>
          <a:prstGeom prst="rect">
            <a:avLst/>
          </a:prstGeom>
        </p:spPr>
      </p:pic>
      <p:pic>
        <p:nvPicPr>
          <p:cNvPr id="15" name="Graphic 14" descr="Star">
            <a:extLst>
              <a:ext uri="{FF2B5EF4-FFF2-40B4-BE49-F238E27FC236}">
                <a16:creationId xmlns:a16="http://schemas.microsoft.com/office/drawing/2014/main" id="{5E6E9C6A-C7E3-4EFE-AA46-0216137987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20184" y="2570528"/>
            <a:ext cx="460624" cy="460624"/>
          </a:xfrm>
          <a:prstGeom prst="rect">
            <a:avLst/>
          </a:prstGeom>
        </p:spPr>
      </p:pic>
      <p:sp>
        <p:nvSpPr>
          <p:cNvPr id="16" name="TextBox 15">
            <a:extLst>
              <a:ext uri="{FF2B5EF4-FFF2-40B4-BE49-F238E27FC236}">
                <a16:creationId xmlns:a16="http://schemas.microsoft.com/office/drawing/2014/main" id="{484D67AE-F5AB-4838-AFE5-5506450EC8C6}"/>
              </a:ext>
            </a:extLst>
          </p:cNvPr>
          <p:cNvSpPr txBox="1"/>
          <p:nvPr/>
        </p:nvSpPr>
        <p:spPr>
          <a:xfrm>
            <a:off x="1003882" y="3104737"/>
            <a:ext cx="1538563" cy="646331"/>
          </a:xfrm>
          <a:prstGeom prst="rect">
            <a:avLst/>
          </a:prstGeom>
          <a:noFill/>
        </p:spPr>
        <p:txBody>
          <a:bodyPr wrap="none" rtlCol="0">
            <a:spAutoFit/>
          </a:bodyPr>
          <a:lstStyle/>
          <a:p>
            <a:pPr algn="ctr"/>
            <a:r>
              <a:rPr lang="en-GB" dirty="0"/>
              <a:t>Early morning </a:t>
            </a:r>
          </a:p>
          <a:p>
            <a:pPr algn="ctr"/>
            <a:r>
              <a:rPr lang="en-GB" dirty="0"/>
              <a:t>Cough Clear</a:t>
            </a:r>
          </a:p>
        </p:txBody>
      </p:sp>
      <p:sp>
        <p:nvSpPr>
          <p:cNvPr id="17" name="TextBox 16">
            <a:extLst>
              <a:ext uri="{FF2B5EF4-FFF2-40B4-BE49-F238E27FC236}">
                <a16:creationId xmlns:a16="http://schemas.microsoft.com/office/drawing/2014/main" id="{27873779-FEBF-4D66-AD05-9C0C96C5DD40}"/>
              </a:ext>
            </a:extLst>
          </p:cNvPr>
          <p:cNvSpPr txBox="1"/>
          <p:nvPr/>
        </p:nvSpPr>
        <p:spPr>
          <a:xfrm>
            <a:off x="2919350" y="3105764"/>
            <a:ext cx="2515433" cy="646331"/>
          </a:xfrm>
          <a:prstGeom prst="rect">
            <a:avLst/>
          </a:prstGeom>
          <a:noFill/>
        </p:spPr>
        <p:txBody>
          <a:bodyPr wrap="none" rtlCol="0">
            <a:spAutoFit/>
          </a:bodyPr>
          <a:lstStyle/>
          <a:p>
            <a:pPr algn="ctr"/>
            <a:r>
              <a:rPr lang="en-GB" dirty="0"/>
              <a:t>Early morning </a:t>
            </a:r>
          </a:p>
          <a:p>
            <a:pPr algn="ctr"/>
            <a:r>
              <a:rPr lang="en-GB" dirty="0"/>
              <a:t>Home sputum induction</a:t>
            </a:r>
          </a:p>
        </p:txBody>
      </p:sp>
      <p:sp>
        <p:nvSpPr>
          <p:cNvPr id="18" name="TextBox 17">
            <a:extLst>
              <a:ext uri="{FF2B5EF4-FFF2-40B4-BE49-F238E27FC236}">
                <a16:creationId xmlns:a16="http://schemas.microsoft.com/office/drawing/2014/main" id="{A76C6521-182E-40AA-8B1A-B09751AAEC9B}"/>
              </a:ext>
            </a:extLst>
          </p:cNvPr>
          <p:cNvSpPr txBox="1"/>
          <p:nvPr/>
        </p:nvSpPr>
        <p:spPr>
          <a:xfrm>
            <a:off x="5827223" y="3104737"/>
            <a:ext cx="1334341" cy="646331"/>
          </a:xfrm>
          <a:prstGeom prst="rect">
            <a:avLst/>
          </a:prstGeom>
          <a:noFill/>
        </p:spPr>
        <p:txBody>
          <a:bodyPr wrap="none" rtlCol="0">
            <a:spAutoFit/>
          </a:bodyPr>
          <a:lstStyle/>
          <a:p>
            <a:pPr algn="ctr"/>
            <a:r>
              <a:rPr lang="en-GB" dirty="0"/>
              <a:t>Clinic</a:t>
            </a:r>
          </a:p>
          <a:p>
            <a:pPr algn="ctr"/>
            <a:r>
              <a:rPr lang="en-GB" dirty="0"/>
              <a:t>Cough Swab</a:t>
            </a:r>
          </a:p>
        </p:txBody>
      </p:sp>
      <p:sp>
        <p:nvSpPr>
          <p:cNvPr id="19" name="TextBox 18">
            <a:extLst>
              <a:ext uri="{FF2B5EF4-FFF2-40B4-BE49-F238E27FC236}">
                <a16:creationId xmlns:a16="http://schemas.microsoft.com/office/drawing/2014/main" id="{A5CF0B27-7A94-4E9F-9812-AAD786BB60A1}"/>
              </a:ext>
            </a:extLst>
          </p:cNvPr>
          <p:cNvSpPr txBox="1"/>
          <p:nvPr/>
        </p:nvSpPr>
        <p:spPr>
          <a:xfrm>
            <a:off x="7527852" y="3104737"/>
            <a:ext cx="1924042" cy="646331"/>
          </a:xfrm>
          <a:prstGeom prst="rect">
            <a:avLst/>
          </a:prstGeom>
          <a:noFill/>
        </p:spPr>
        <p:txBody>
          <a:bodyPr wrap="square" rtlCol="0">
            <a:spAutoFit/>
          </a:bodyPr>
          <a:lstStyle/>
          <a:p>
            <a:pPr algn="ctr"/>
            <a:r>
              <a:rPr lang="en-GB" dirty="0"/>
              <a:t>Clinic</a:t>
            </a:r>
          </a:p>
          <a:p>
            <a:pPr algn="ctr"/>
            <a:r>
              <a:rPr lang="en-GB" dirty="0"/>
              <a:t>Cough Clear</a:t>
            </a:r>
          </a:p>
        </p:txBody>
      </p:sp>
      <p:sp>
        <p:nvSpPr>
          <p:cNvPr id="20" name="TextBox 19">
            <a:extLst>
              <a:ext uri="{FF2B5EF4-FFF2-40B4-BE49-F238E27FC236}">
                <a16:creationId xmlns:a16="http://schemas.microsoft.com/office/drawing/2014/main" id="{3680EA8C-18CC-43A8-BC9F-019913113B45}"/>
              </a:ext>
            </a:extLst>
          </p:cNvPr>
          <p:cNvSpPr txBox="1"/>
          <p:nvPr/>
        </p:nvSpPr>
        <p:spPr>
          <a:xfrm>
            <a:off x="9579440" y="3102072"/>
            <a:ext cx="1843773" cy="646331"/>
          </a:xfrm>
          <a:prstGeom prst="rect">
            <a:avLst/>
          </a:prstGeom>
          <a:noFill/>
        </p:spPr>
        <p:txBody>
          <a:bodyPr wrap="none" rtlCol="0">
            <a:spAutoFit/>
          </a:bodyPr>
          <a:lstStyle/>
          <a:p>
            <a:pPr algn="ctr"/>
            <a:r>
              <a:rPr lang="en-GB" dirty="0"/>
              <a:t>Clinic</a:t>
            </a:r>
          </a:p>
          <a:p>
            <a:pPr algn="ctr"/>
            <a:r>
              <a:rPr lang="en-GB" dirty="0"/>
              <a:t>sputum induction</a:t>
            </a:r>
          </a:p>
        </p:txBody>
      </p:sp>
      <p:pic>
        <p:nvPicPr>
          <p:cNvPr id="21" name="Graphic 20" descr="Lungs">
            <a:extLst>
              <a:ext uri="{FF2B5EF4-FFF2-40B4-BE49-F238E27FC236}">
                <a16:creationId xmlns:a16="http://schemas.microsoft.com/office/drawing/2014/main" id="{37852D01-9893-4037-B8C5-DB943A2D0E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6359" y="2532523"/>
            <a:ext cx="567785" cy="567785"/>
          </a:xfrm>
          <a:prstGeom prst="rect">
            <a:avLst/>
          </a:prstGeom>
        </p:spPr>
      </p:pic>
      <p:sp>
        <p:nvSpPr>
          <p:cNvPr id="22" name="Title 1">
            <a:extLst>
              <a:ext uri="{FF2B5EF4-FFF2-40B4-BE49-F238E27FC236}">
                <a16:creationId xmlns:a16="http://schemas.microsoft.com/office/drawing/2014/main" id="{A6E2A659-CF08-41B9-87CB-2A5813B86EDD}"/>
              </a:ext>
            </a:extLst>
          </p:cNvPr>
          <p:cNvSpPr txBox="1">
            <a:spLocks/>
          </p:cNvSpPr>
          <p:nvPr/>
        </p:nvSpPr>
        <p:spPr>
          <a:xfrm>
            <a:off x="838200" y="365125"/>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p:txBody>
      </p:sp>
      <p:pic>
        <p:nvPicPr>
          <p:cNvPr id="23" name="Picture 2" descr="http://www.cardiff.ac.uk/identity/downloads/universitylogo.jpg">
            <a:extLst>
              <a:ext uri="{FF2B5EF4-FFF2-40B4-BE49-F238E27FC236}">
                <a16:creationId xmlns:a16="http://schemas.microsoft.com/office/drawing/2014/main" id="{293574E8-20EB-4772-8281-F0F03757E208}"/>
              </a:ext>
            </a:extLst>
          </p:cNvPr>
          <p:cNvPicPr>
            <a:picLocks noChangeAspect="1" noChangeArrowheads="1"/>
          </p:cNvPicPr>
          <p:nvPr/>
        </p:nvPicPr>
        <p:blipFill>
          <a:blip r:embed="rId9" cstate="print"/>
          <a:srcRect/>
          <a:stretch>
            <a:fillRect/>
          </a:stretch>
        </p:blipFill>
        <p:spPr bwMode="auto">
          <a:xfrm>
            <a:off x="11072481" y="196197"/>
            <a:ext cx="866546" cy="834091"/>
          </a:xfrm>
          <a:prstGeom prst="rect">
            <a:avLst/>
          </a:prstGeom>
          <a:noFill/>
        </p:spPr>
      </p:pic>
      <p:pic>
        <p:nvPicPr>
          <p:cNvPr id="24" name="Picture 23">
            <a:extLst>
              <a:ext uri="{FF2B5EF4-FFF2-40B4-BE49-F238E27FC236}">
                <a16:creationId xmlns:a16="http://schemas.microsoft.com/office/drawing/2014/main" id="{4B0E646E-5DAB-4844-8547-7C8E059301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23479" y="269588"/>
            <a:ext cx="1851236" cy="760700"/>
          </a:xfrm>
          <a:prstGeom prst="rect">
            <a:avLst/>
          </a:prstGeom>
        </p:spPr>
      </p:pic>
      <p:sp>
        <p:nvSpPr>
          <p:cNvPr id="25" name="TextBox 24">
            <a:extLst>
              <a:ext uri="{FF2B5EF4-FFF2-40B4-BE49-F238E27FC236}">
                <a16:creationId xmlns:a16="http://schemas.microsoft.com/office/drawing/2014/main" id="{D0EB5B49-F877-4D3C-AC66-FDD0287A1F38}"/>
              </a:ext>
            </a:extLst>
          </p:cNvPr>
          <p:cNvSpPr txBox="1"/>
          <p:nvPr/>
        </p:nvSpPr>
        <p:spPr>
          <a:xfrm>
            <a:off x="893549" y="901049"/>
            <a:ext cx="4745338" cy="677108"/>
          </a:xfrm>
          <a:prstGeom prst="rect">
            <a:avLst/>
          </a:prstGeom>
          <a:noFill/>
        </p:spPr>
        <p:txBody>
          <a:bodyPr wrap="none" rtlCol="0">
            <a:spAutoFit/>
          </a:bodyPr>
          <a:lstStyle/>
          <a:p>
            <a:r>
              <a:rPr lang="en-GB" sz="2400" dirty="0">
                <a:solidFill>
                  <a:srgbClr val="003264"/>
                </a:solidFill>
              </a:rPr>
              <a:t>The CF Home Sputum Induction Trial</a:t>
            </a:r>
          </a:p>
          <a:p>
            <a:r>
              <a:rPr lang="en-GB" sz="1400" dirty="0">
                <a:solidFill>
                  <a:srgbClr val="003264"/>
                </a:solidFill>
              </a:rPr>
              <a:t>ISRCTN86523335</a:t>
            </a:r>
          </a:p>
        </p:txBody>
      </p:sp>
      <p:pic>
        <p:nvPicPr>
          <p:cNvPr id="26" name="Picture 25">
            <a:extLst>
              <a:ext uri="{FF2B5EF4-FFF2-40B4-BE49-F238E27FC236}">
                <a16:creationId xmlns:a16="http://schemas.microsoft.com/office/drawing/2014/main" id="{B17AE16B-1525-4763-8CE7-F09063ADEE64}"/>
              </a:ext>
            </a:extLst>
          </p:cNvPr>
          <p:cNvPicPr>
            <a:picLocks noChangeAspect="1"/>
          </p:cNvPicPr>
          <p:nvPr/>
        </p:nvPicPr>
        <p:blipFill>
          <a:blip r:embed="rId11"/>
          <a:stretch>
            <a:fillRect/>
          </a:stretch>
        </p:blipFill>
        <p:spPr>
          <a:xfrm>
            <a:off x="7018241" y="3847969"/>
            <a:ext cx="5084616" cy="1703425"/>
          </a:xfrm>
          <a:prstGeom prst="rect">
            <a:avLst/>
          </a:prstGeom>
        </p:spPr>
      </p:pic>
      <p:sp>
        <p:nvSpPr>
          <p:cNvPr id="27" name="Oval 26">
            <a:extLst>
              <a:ext uri="{FF2B5EF4-FFF2-40B4-BE49-F238E27FC236}">
                <a16:creationId xmlns:a16="http://schemas.microsoft.com/office/drawing/2014/main" id="{A16D8C79-58D5-4E40-B104-2A1E1924A5C7}"/>
              </a:ext>
            </a:extLst>
          </p:cNvPr>
          <p:cNvSpPr/>
          <p:nvPr/>
        </p:nvSpPr>
        <p:spPr>
          <a:xfrm>
            <a:off x="954813" y="2463862"/>
            <a:ext cx="1584252" cy="153565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4CB85168-F4FE-4DCC-AFFC-AC2E7D4C5324}"/>
              </a:ext>
            </a:extLst>
          </p:cNvPr>
          <p:cNvSpPr/>
          <p:nvPr/>
        </p:nvSpPr>
        <p:spPr>
          <a:xfrm>
            <a:off x="3345005" y="2463862"/>
            <a:ext cx="1584252" cy="153565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5C004193-B628-4ED6-9FAC-5946BC564AED}"/>
              </a:ext>
            </a:extLst>
          </p:cNvPr>
          <p:cNvSpPr/>
          <p:nvPr/>
        </p:nvSpPr>
        <p:spPr>
          <a:xfrm>
            <a:off x="7771869" y="2463862"/>
            <a:ext cx="1584252" cy="153565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76D2C500-6F1D-4599-9A96-979739BA1D10}"/>
              </a:ext>
            </a:extLst>
          </p:cNvPr>
          <p:cNvSpPr txBox="1"/>
          <p:nvPr/>
        </p:nvSpPr>
        <p:spPr>
          <a:xfrm>
            <a:off x="614845" y="4188827"/>
            <a:ext cx="5715091" cy="1631216"/>
          </a:xfrm>
          <a:prstGeom prst="rect">
            <a:avLst/>
          </a:prstGeom>
          <a:noFill/>
        </p:spPr>
        <p:txBody>
          <a:bodyPr wrap="none" rtlCol="0">
            <a:spAutoFit/>
          </a:bodyPr>
          <a:lstStyle/>
          <a:p>
            <a:r>
              <a:rPr lang="en-GB" sz="2800" b="1" dirty="0">
                <a:solidFill>
                  <a:srgbClr val="003264"/>
                </a:solidFill>
              </a:rPr>
              <a:t>Entry criteria</a:t>
            </a:r>
          </a:p>
          <a:p>
            <a:pPr marL="285750" indent="-285750">
              <a:buFont typeface="Arial" panose="020B0604020202020204" pitchFamily="34" charset="0"/>
              <a:buChar char="•"/>
            </a:pPr>
            <a:r>
              <a:rPr lang="en-GB" dirty="0">
                <a:solidFill>
                  <a:srgbClr val="003264"/>
                </a:solidFill>
              </a:rPr>
              <a:t>Attending CF clinic at The Children’s Hospital for Wales</a:t>
            </a:r>
          </a:p>
          <a:p>
            <a:pPr marL="285750" indent="-285750">
              <a:buFont typeface="Arial" panose="020B0604020202020204" pitchFamily="34" charset="0"/>
              <a:buChar char="•"/>
            </a:pPr>
            <a:r>
              <a:rPr lang="en-GB" dirty="0">
                <a:solidFill>
                  <a:srgbClr val="003264"/>
                </a:solidFill>
              </a:rPr>
              <a:t>Age &gt; 6 years</a:t>
            </a:r>
          </a:p>
          <a:p>
            <a:pPr marL="285750" indent="-285750">
              <a:buFont typeface="Arial" panose="020B0604020202020204" pitchFamily="34" charset="0"/>
              <a:buChar char="•"/>
            </a:pPr>
            <a:r>
              <a:rPr lang="en-GB" dirty="0">
                <a:solidFill>
                  <a:srgbClr val="003264"/>
                </a:solidFill>
              </a:rPr>
              <a:t>Using Hypertonic saline in home physiotherapy regimen</a:t>
            </a:r>
          </a:p>
          <a:p>
            <a:endParaRPr lang="en-GB" dirty="0"/>
          </a:p>
        </p:txBody>
      </p:sp>
      <p:sp>
        <p:nvSpPr>
          <p:cNvPr id="30" name="Oval 29">
            <a:extLst>
              <a:ext uri="{FF2B5EF4-FFF2-40B4-BE49-F238E27FC236}">
                <a16:creationId xmlns:a16="http://schemas.microsoft.com/office/drawing/2014/main" id="{0A202243-CF3B-4AD9-8352-06F2A17BC6AB}"/>
              </a:ext>
            </a:extLst>
          </p:cNvPr>
          <p:cNvSpPr/>
          <p:nvPr/>
        </p:nvSpPr>
        <p:spPr>
          <a:xfrm>
            <a:off x="9727259" y="2463862"/>
            <a:ext cx="1584252" cy="1535655"/>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659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8">
            <a:extLst>
              <a:ext uri="{FF2B5EF4-FFF2-40B4-BE49-F238E27FC236}">
                <a16:creationId xmlns:a16="http://schemas.microsoft.com/office/drawing/2014/main" id="{BFB770DD-6E93-48D2-81C5-8A72B016B257}"/>
              </a:ext>
            </a:extLst>
          </p:cNvPr>
          <p:cNvPicPr>
            <a:picLocks noGrp="1" noChangeAspect="1"/>
          </p:cNvPicPr>
          <p:nvPr>
            <p:ph idx="1"/>
          </p:nvPr>
        </p:nvPicPr>
        <p:blipFill>
          <a:blip r:embed="rId2"/>
          <a:stretch>
            <a:fillRect/>
          </a:stretch>
        </p:blipFill>
        <p:spPr>
          <a:xfrm>
            <a:off x="3855370" y="96715"/>
            <a:ext cx="4602830" cy="6612200"/>
          </a:xfrm>
          <a:prstGeom prst="rect">
            <a:avLst/>
          </a:prstGeom>
        </p:spPr>
      </p:pic>
      <p:sp>
        <p:nvSpPr>
          <p:cNvPr id="3" name="Rectangle 2">
            <a:extLst>
              <a:ext uri="{FF2B5EF4-FFF2-40B4-BE49-F238E27FC236}">
                <a16:creationId xmlns:a16="http://schemas.microsoft.com/office/drawing/2014/main" id="{6C925E80-8E08-49EB-9EAD-075E5C004211}"/>
              </a:ext>
            </a:extLst>
          </p:cNvPr>
          <p:cNvSpPr/>
          <p:nvPr/>
        </p:nvSpPr>
        <p:spPr>
          <a:xfrm>
            <a:off x="380889" y="3631418"/>
            <a:ext cx="2671974"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dirty="0">
                <a:solidFill>
                  <a:schemeClr val="tx1"/>
                </a:solidFill>
              </a:rPr>
              <a:t>Home sputum induction</a:t>
            </a:r>
          </a:p>
        </p:txBody>
      </p:sp>
      <p:grpSp>
        <p:nvGrpSpPr>
          <p:cNvPr id="4" name="Group 3">
            <a:extLst>
              <a:ext uri="{FF2B5EF4-FFF2-40B4-BE49-F238E27FC236}">
                <a16:creationId xmlns:a16="http://schemas.microsoft.com/office/drawing/2014/main" id="{EBBDA242-DF4C-45E1-A554-BD9440E475C0}"/>
              </a:ext>
            </a:extLst>
          </p:cNvPr>
          <p:cNvGrpSpPr/>
          <p:nvPr/>
        </p:nvGrpSpPr>
        <p:grpSpPr>
          <a:xfrm>
            <a:off x="302835" y="1532143"/>
            <a:ext cx="3113420" cy="600075"/>
            <a:chOff x="302835" y="1532143"/>
            <a:chExt cx="3113420" cy="600075"/>
          </a:xfrm>
        </p:grpSpPr>
        <p:sp>
          <p:nvSpPr>
            <p:cNvPr id="5" name="Rectangle 4">
              <a:extLst>
                <a:ext uri="{FF2B5EF4-FFF2-40B4-BE49-F238E27FC236}">
                  <a16:creationId xmlns:a16="http://schemas.microsoft.com/office/drawing/2014/main" id="{7D610743-08A8-4AF4-85C5-D6C8E3457A52}"/>
                </a:ext>
              </a:extLst>
            </p:cNvPr>
            <p:cNvSpPr/>
            <p:nvPr/>
          </p:nvSpPr>
          <p:spPr>
            <a:xfrm>
              <a:off x="302835" y="1532143"/>
              <a:ext cx="3113420"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6" name="Rectangle 5">
              <a:extLst>
                <a:ext uri="{FF2B5EF4-FFF2-40B4-BE49-F238E27FC236}">
                  <a16:creationId xmlns:a16="http://schemas.microsoft.com/office/drawing/2014/main" id="{0B1B81B5-ECF7-45C5-ABDB-D7FC820CEBC0}"/>
                </a:ext>
              </a:extLst>
            </p:cNvPr>
            <p:cNvSpPr/>
            <p:nvPr/>
          </p:nvSpPr>
          <p:spPr>
            <a:xfrm>
              <a:off x="302835" y="1647514"/>
              <a:ext cx="2761333" cy="369332"/>
            </a:xfrm>
            <a:prstGeom prst="rect">
              <a:avLst/>
            </a:prstGeom>
          </p:spPr>
          <p:txBody>
            <a:bodyPr wrap="none">
              <a:spAutoFit/>
            </a:bodyPr>
            <a:lstStyle/>
            <a:p>
              <a:r>
                <a:rPr lang="en-GB" dirty="0"/>
                <a:t>Early morning cough clear </a:t>
              </a:r>
            </a:p>
          </p:txBody>
        </p:sp>
      </p:grpSp>
      <p:pic>
        <p:nvPicPr>
          <p:cNvPr id="7" name="Picture 6">
            <a:extLst>
              <a:ext uri="{FF2B5EF4-FFF2-40B4-BE49-F238E27FC236}">
                <a16:creationId xmlns:a16="http://schemas.microsoft.com/office/drawing/2014/main" id="{A40DA018-9846-4824-80AB-7D6F59358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71" y="136447"/>
            <a:ext cx="1158671" cy="476115"/>
          </a:xfrm>
          <a:prstGeom prst="rect">
            <a:avLst/>
          </a:prstGeom>
        </p:spPr>
      </p:pic>
      <p:pic>
        <p:nvPicPr>
          <p:cNvPr id="8" name="Picture 2" descr="http://www.cardiff.ac.uk/identity/downloads/universitylogo.jpg">
            <a:extLst>
              <a:ext uri="{FF2B5EF4-FFF2-40B4-BE49-F238E27FC236}">
                <a16:creationId xmlns:a16="http://schemas.microsoft.com/office/drawing/2014/main" id="{967BA73D-EA89-40DD-A989-631EC840D561}"/>
              </a:ext>
            </a:extLst>
          </p:cNvPr>
          <p:cNvPicPr>
            <a:picLocks noChangeAspect="1" noChangeArrowheads="1"/>
          </p:cNvPicPr>
          <p:nvPr/>
        </p:nvPicPr>
        <p:blipFill>
          <a:blip r:embed="rId4" cstate="print"/>
          <a:srcRect/>
          <a:stretch>
            <a:fillRect/>
          </a:stretch>
        </p:blipFill>
        <p:spPr bwMode="auto">
          <a:xfrm>
            <a:off x="11157148" y="136447"/>
            <a:ext cx="866546" cy="834091"/>
          </a:xfrm>
          <a:prstGeom prst="rect">
            <a:avLst/>
          </a:prstGeom>
          <a:noFill/>
        </p:spPr>
      </p:pic>
    </p:spTree>
    <p:extLst>
      <p:ext uri="{BB962C8B-B14F-4D97-AF65-F5344CB8AC3E}">
        <p14:creationId xmlns:p14="http://schemas.microsoft.com/office/powerpoint/2010/main" val="39825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ardiff.ac.uk/identity/downloads/universitylogo.jpg">
            <a:extLst>
              <a:ext uri="{FF2B5EF4-FFF2-40B4-BE49-F238E27FC236}">
                <a16:creationId xmlns:a16="http://schemas.microsoft.com/office/drawing/2014/main" id="{64E4D428-F818-4B69-9014-5F981522B579}"/>
              </a:ext>
            </a:extLst>
          </p:cNvPr>
          <p:cNvPicPr>
            <a:picLocks noChangeAspect="1" noChangeArrowheads="1"/>
          </p:cNvPicPr>
          <p:nvPr/>
        </p:nvPicPr>
        <p:blipFill>
          <a:blip r:embed="rId2" cstate="print"/>
          <a:srcRect/>
          <a:stretch>
            <a:fillRect/>
          </a:stretch>
        </p:blipFill>
        <p:spPr bwMode="auto">
          <a:xfrm>
            <a:off x="11072481" y="196197"/>
            <a:ext cx="866546" cy="834091"/>
          </a:xfrm>
          <a:prstGeom prst="rect">
            <a:avLst/>
          </a:prstGeom>
          <a:noFill/>
        </p:spPr>
      </p:pic>
      <p:pic>
        <p:nvPicPr>
          <p:cNvPr id="3" name="Picture 2">
            <a:extLst>
              <a:ext uri="{FF2B5EF4-FFF2-40B4-BE49-F238E27FC236}">
                <a16:creationId xmlns:a16="http://schemas.microsoft.com/office/drawing/2014/main" id="{8B193A30-20BD-48A2-A833-9D9D7809E7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3479" y="269588"/>
            <a:ext cx="1851236" cy="760700"/>
          </a:xfrm>
          <a:prstGeom prst="rect">
            <a:avLst/>
          </a:prstGeom>
        </p:spPr>
      </p:pic>
      <p:sp>
        <p:nvSpPr>
          <p:cNvPr id="4" name="TextBox 3">
            <a:extLst>
              <a:ext uri="{FF2B5EF4-FFF2-40B4-BE49-F238E27FC236}">
                <a16:creationId xmlns:a16="http://schemas.microsoft.com/office/drawing/2014/main" id="{8AD08036-B8D6-4835-A175-08073D680643}"/>
              </a:ext>
            </a:extLst>
          </p:cNvPr>
          <p:cNvSpPr txBox="1"/>
          <p:nvPr/>
        </p:nvSpPr>
        <p:spPr>
          <a:xfrm>
            <a:off x="477592" y="1030288"/>
            <a:ext cx="11046901" cy="6109429"/>
          </a:xfrm>
          <a:prstGeom prst="rect">
            <a:avLst/>
          </a:prstGeom>
          <a:noFill/>
        </p:spPr>
        <p:txBody>
          <a:bodyPr wrap="square" rtlCol="0">
            <a:spAutoFit/>
          </a:bodyPr>
          <a:lstStyle/>
          <a:p>
            <a:pPr>
              <a:buClr>
                <a:srgbClr val="FF0000"/>
              </a:buClr>
            </a:pPr>
            <a:r>
              <a:rPr lang="en-GB" sz="2400" b="1" dirty="0">
                <a:solidFill>
                  <a:srgbClr val="FF0000"/>
                </a:solidFill>
                <a:latin typeface="Calibri" panose="020F0502020204030204" pitchFamily="34" charset="0"/>
                <a:ea typeface="Calibri" panose="020F0502020204030204" pitchFamily="34" charset="0"/>
                <a:cs typeface="Calibri" panose="020F0502020204030204" pitchFamily="34" charset="0"/>
              </a:rPr>
              <a:t>Patient characteristics</a:t>
            </a:r>
          </a:p>
          <a:p>
            <a:pPr>
              <a:lnSpc>
                <a:spcPct val="107000"/>
              </a:lnSpc>
            </a:pP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64 patients were recruited and performed 96 complete sampling events. </a:t>
            </a:r>
          </a:p>
          <a:p>
            <a:pPr>
              <a:lnSpc>
                <a:spcPct val="107000"/>
              </a:lnSpc>
            </a:pPr>
            <a:r>
              <a:rPr lang="en-GB" sz="1600" dirty="0">
                <a:solidFill>
                  <a:srgbClr val="003264"/>
                </a:solidFill>
                <a:latin typeface="Calibri" panose="020F0502020204030204" pitchFamily="34" charset="0"/>
                <a:ea typeface="Calibri" panose="020F0502020204030204" pitchFamily="34" charset="0"/>
                <a:cs typeface="Calibri" panose="020F0502020204030204" pitchFamily="34" charset="0"/>
              </a:rPr>
              <a:t>Sampling events from the same patient were median 395 days apart.</a:t>
            </a:r>
          </a:p>
          <a:p>
            <a:pPr>
              <a:lnSpc>
                <a:spcPct val="107000"/>
              </a:lnSpc>
            </a:pPr>
            <a:endParaRPr lang="en-GB" sz="400" dirty="0">
              <a:solidFill>
                <a:srgbClr val="003264"/>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Median age was 11 years. </a:t>
            </a:r>
          </a:p>
          <a:p>
            <a:pPr marL="285750" indent="-285750">
              <a:lnSpc>
                <a:spcPct val="107000"/>
              </a:lnSpc>
              <a:buFont typeface="Arial" panose="020B0604020202020204" pitchFamily="34" charset="0"/>
              <a:buChar char="•"/>
            </a:pP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Median ppFEV1 was 94%. Median </a:t>
            </a:r>
            <a:r>
              <a:rPr lang="en-GB" sz="1600" dirty="0" err="1">
                <a:solidFill>
                  <a:srgbClr val="003264"/>
                </a:solidFill>
                <a:effectLst/>
                <a:latin typeface="Calibri" panose="020F0502020204030204" pitchFamily="34" charset="0"/>
                <a:ea typeface="Calibri" panose="020F0502020204030204" pitchFamily="34" charset="0"/>
                <a:cs typeface="Calibri" panose="020F0502020204030204" pitchFamily="34" charset="0"/>
              </a:rPr>
              <a:t>ppFVC</a:t>
            </a:r>
            <a:r>
              <a:rPr lang="en-GB" sz="1600" dirty="0">
                <a:solidFill>
                  <a:srgbClr val="003264"/>
                </a:solidFill>
                <a:latin typeface="Calibri" panose="020F0502020204030204" pitchFamily="34" charset="0"/>
                <a:ea typeface="Calibri" panose="020F0502020204030204" pitchFamily="34" charset="0"/>
                <a:cs typeface="Calibri" panose="020F0502020204030204" pitchFamily="34" charset="0"/>
              </a:rPr>
              <a:t> was</a:t>
            </a: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 100%</a:t>
            </a:r>
          </a:p>
          <a:p>
            <a:pPr marL="285750" indent="-285750">
              <a:lnSpc>
                <a:spcPct val="107000"/>
              </a:lnSpc>
              <a:buFont typeface="Arial" panose="020B0604020202020204" pitchFamily="34" charset="0"/>
              <a:buChar char="•"/>
            </a:pP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93% of patients were on modulator therapy</a:t>
            </a:r>
          </a:p>
          <a:p>
            <a:pPr marL="285750" indent="-285750">
              <a:lnSpc>
                <a:spcPct val="107000"/>
              </a:lnSpc>
              <a:buFont typeface="Arial" panose="020B0604020202020204" pitchFamily="34" charset="0"/>
              <a:buChar char="•"/>
            </a:pPr>
            <a:r>
              <a:rPr lang="en-GB" sz="1600" dirty="0">
                <a:solidFill>
                  <a:srgbClr val="003264"/>
                </a:solidFill>
                <a:effectLst/>
                <a:latin typeface="Calibri" panose="020F0502020204030204" pitchFamily="34" charset="0"/>
                <a:ea typeface="Calibri" panose="020F0502020204030204" pitchFamily="34" charset="0"/>
                <a:cs typeface="Calibri" panose="020F0502020204030204" pitchFamily="34" charset="0"/>
              </a:rPr>
              <a:t>20% had a wet cough</a:t>
            </a:r>
          </a:p>
          <a:p>
            <a:pPr marL="285750" indent="-285750">
              <a:buClr>
                <a:srgbClr val="FF0000"/>
              </a:buClr>
              <a:buFont typeface="Arial" panose="020B0604020202020204" pitchFamily="34" charset="0"/>
              <a:buChar char="•"/>
              <a:tabLst>
                <a:tab pos="1343025" algn="l"/>
              </a:tabLst>
            </a:pPr>
            <a:endParaRPr lang="en-GB" sz="1600" b="0" dirty="0"/>
          </a:p>
          <a:p>
            <a:pPr>
              <a:buClr>
                <a:srgbClr val="FF0000"/>
              </a:buClr>
              <a:tabLst>
                <a:tab pos="1343025" algn="l"/>
              </a:tabLst>
            </a:pPr>
            <a:r>
              <a:rPr lang="en-GB" sz="2400" b="1" dirty="0">
                <a:solidFill>
                  <a:srgbClr val="FF0000"/>
                </a:solidFill>
              </a:rPr>
              <a:t>Sample success</a:t>
            </a:r>
          </a:p>
          <a:p>
            <a:pPr marL="285750" indent="-285750" algn="l">
              <a:buFont typeface="Arial" panose="020B0604020202020204" pitchFamily="34" charset="0"/>
              <a:buChar char="•"/>
            </a:pPr>
            <a:r>
              <a:rPr lang="en-GB" sz="1600" b="0" i="0" u="none" strike="noStrike" baseline="0" dirty="0">
                <a:solidFill>
                  <a:srgbClr val="003264"/>
                </a:solidFill>
                <a:latin typeface="OpenSans"/>
              </a:rPr>
              <a:t>Home samples were produced on 92/96 (93%) occasions. </a:t>
            </a:r>
          </a:p>
          <a:p>
            <a:pPr marL="285750" indent="-285750" algn="l">
              <a:buFont typeface="Arial" panose="020B0604020202020204" pitchFamily="34" charset="0"/>
              <a:buChar char="•"/>
            </a:pPr>
            <a:r>
              <a:rPr lang="en-GB" sz="1600" b="0" i="0" u="none" strike="noStrike" baseline="0" dirty="0">
                <a:solidFill>
                  <a:srgbClr val="003264"/>
                </a:solidFill>
                <a:latin typeface="OpenSans"/>
              </a:rPr>
              <a:t>Median duration for home sampling was 13 minutes (range 5-40)</a:t>
            </a:r>
          </a:p>
          <a:p>
            <a:pPr marL="285750" indent="-285750" algn="l">
              <a:buFont typeface="Arial" panose="020B0604020202020204" pitchFamily="34" charset="0"/>
              <a:buChar char="•"/>
            </a:pPr>
            <a:r>
              <a:rPr lang="en-GB" sz="1600" dirty="0">
                <a:solidFill>
                  <a:srgbClr val="003264"/>
                </a:solidFill>
                <a:latin typeface="OpenSans"/>
              </a:rPr>
              <a:t>No reported side effects</a:t>
            </a:r>
          </a:p>
          <a:p>
            <a:pPr algn="l"/>
            <a:endParaRPr lang="en-GB" sz="1600" b="0" i="0" u="none" strike="noStrike" baseline="0" dirty="0">
              <a:solidFill>
                <a:srgbClr val="003264"/>
              </a:solidFill>
              <a:latin typeface="OpenSans"/>
            </a:endParaRPr>
          </a:p>
          <a:p>
            <a:pPr marL="285750" indent="-285750">
              <a:buFont typeface="Arial" panose="020B0604020202020204" pitchFamily="34" charset="0"/>
              <a:buChar char="•"/>
            </a:pPr>
            <a:r>
              <a:rPr lang="en-GB" sz="1600" b="0" i="0" u="none" strike="noStrike" baseline="0" dirty="0">
                <a:solidFill>
                  <a:srgbClr val="003264"/>
                </a:solidFill>
                <a:latin typeface="OpenSans"/>
              </a:rPr>
              <a:t>84/96 (87%) home sputum induction samples were described as sputum rather than saliva by microbiology lab</a:t>
            </a:r>
          </a:p>
          <a:p>
            <a:pPr marL="285750" indent="-285750" algn="l">
              <a:buFont typeface="Arial" panose="020B0604020202020204" pitchFamily="34" charset="0"/>
              <a:buChar char="•"/>
            </a:pPr>
            <a:r>
              <a:rPr lang="en-GB" sz="1600" b="0" i="0" u="none" strike="noStrike" baseline="0" dirty="0">
                <a:solidFill>
                  <a:srgbClr val="003264"/>
                </a:solidFill>
                <a:latin typeface="OpenSans"/>
              </a:rPr>
              <a:t>46/96 (47%) home sputum induction samples were in addition described as mucoid, mucopurulent or purulent</a:t>
            </a:r>
          </a:p>
          <a:p>
            <a:pPr>
              <a:buClr>
                <a:srgbClr val="FF0000"/>
              </a:buClr>
              <a:tabLst>
                <a:tab pos="1343025" algn="l"/>
              </a:tabLst>
            </a:pPr>
            <a:endParaRPr lang="en-GB" sz="1600" dirty="0">
              <a:latin typeface="Calibri" panose="020F0502020204030204" pitchFamily="34" charset="0"/>
              <a:ea typeface="Calibri" panose="020F0502020204030204" pitchFamily="34" charset="0"/>
              <a:cs typeface="Calibri" panose="020F0502020204030204" pitchFamily="34" charset="0"/>
            </a:endParaRPr>
          </a:p>
          <a:p>
            <a:pPr>
              <a:buClr>
                <a:srgbClr val="FF0000"/>
              </a:buClr>
              <a:tabLst>
                <a:tab pos="1343025" algn="l"/>
              </a:tabLst>
            </a:pPr>
            <a:r>
              <a:rPr lang="en-GB" sz="2400" b="1" dirty="0">
                <a:solidFill>
                  <a:srgbClr val="FF0000"/>
                </a:solidFill>
                <a:latin typeface="Calibri" panose="020F0502020204030204" pitchFamily="34" charset="0"/>
                <a:ea typeface="Calibri" panose="020F0502020204030204" pitchFamily="34" charset="0"/>
                <a:cs typeface="Calibri" panose="020F0502020204030204" pitchFamily="34" charset="0"/>
              </a:rPr>
              <a:t>Patient acceptability</a:t>
            </a:r>
            <a:endParaRPr lang="en-GB" sz="2400" b="1" dirty="0">
              <a:latin typeface="Calibri" panose="020F0502020204030204" pitchFamily="34" charset="0"/>
              <a:ea typeface="Calibri" panose="020F0502020204030204" pitchFamily="34" charset="0"/>
              <a:cs typeface="Calibri" panose="020F0502020204030204" pitchFamily="34" charset="0"/>
            </a:endParaRPr>
          </a:p>
          <a:p>
            <a:pPr marL="285750" indent="-285750" algn="l">
              <a:buFont typeface="Arial" panose="020B0604020202020204" pitchFamily="34" charset="0"/>
              <a:buChar char="•"/>
            </a:pPr>
            <a:r>
              <a:rPr lang="en-GB" sz="1600" b="0" i="0" u="none" strike="noStrike" baseline="0" dirty="0">
                <a:solidFill>
                  <a:srgbClr val="003264"/>
                </a:solidFill>
                <a:latin typeface="OpenSans"/>
              </a:rPr>
              <a:t>80/96 (83%) </a:t>
            </a:r>
            <a:r>
              <a:rPr lang="en-GB" sz="1600" dirty="0">
                <a:solidFill>
                  <a:srgbClr val="003264"/>
                </a:solidFill>
                <a:latin typeface="OpenSans"/>
              </a:rPr>
              <a:t>families </a:t>
            </a:r>
            <a:r>
              <a:rPr lang="en-GB" sz="1600" b="0" i="0" u="none" strike="noStrike" baseline="0" dirty="0">
                <a:solidFill>
                  <a:srgbClr val="003264"/>
                </a:solidFill>
                <a:latin typeface="OpenSans"/>
              </a:rPr>
              <a:t>willing to do home sputum sampling regularly.</a:t>
            </a:r>
          </a:p>
          <a:p>
            <a:pPr marL="285750" indent="-285750">
              <a:buFont typeface="Arial" panose="020B0604020202020204" pitchFamily="34" charset="0"/>
              <a:buChar char="•"/>
            </a:pPr>
            <a:r>
              <a:rPr lang="en-GB" sz="1600" dirty="0">
                <a:solidFill>
                  <a:srgbClr val="003264"/>
                </a:solidFill>
                <a:latin typeface="Calibri" panose="020F0502020204030204" pitchFamily="34" charset="0"/>
                <a:ea typeface="Calibri" panose="020F0502020204030204" pitchFamily="34" charset="0"/>
                <a:cs typeface="Calibri" panose="020F0502020204030204" pitchFamily="34" charset="0"/>
              </a:rPr>
              <a:t>Fitting in home sampling before clinic was rated 3.1/10  [</a:t>
            </a:r>
            <a:r>
              <a:rPr lang="en-GB" sz="1600" i="1" dirty="0">
                <a:solidFill>
                  <a:srgbClr val="003264"/>
                </a:solidFill>
                <a:latin typeface="Calibri" panose="020F0502020204030204" pitchFamily="34" charset="0"/>
                <a:ea typeface="Calibri" panose="020F0502020204030204" pitchFamily="34" charset="0"/>
                <a:cs typeface="Calibri" panose="020F0502020204030204" pitchFamily="34" charset="0"/>
              </a:rPr>
              <a:t>Likert scale 0 -10   easy – difficult]</a:t>
            </a:r>
            <a:endParaRPr lang="en-GB" sz="1600" b="0" i="0" u="none" strike="noStrike" baseline="0" dirty="0">
              <a:solidFill>
                <a:srgbClr val="003264"/>
              </a:solidFill>
              <a:latin typeface="OpenSans"/>
            </a:endParaRPr>
          </a:p>
          <a:p>
            <a:pPr marL="285750" indent="-285750" algn="l">
              <a:buFont typeface="Arial" panose="020B0604020202020204" pitchFamily="34" charset="0"/>
              <a:buChar char="•"/>
            </a:pPr>
            <a:r>
              <a:rPr lang="en-GB" sz="1600" b="0" i="0" u="none" strike="noStrike" baseline="0" dirty="0">
                <a:solidFill>
                  <a:srgbClr val="003264"/>
                </a:solidFill>
                <a:latin typeface="OpenSans"/>
              </a:rPr>
              <a:t>Median chosen frequency from range 1-6 of 4/year.</a:t>
            </a:r>
            <a:endParaRPr lang="en-GB" sz="1600" b="1" dirty="0">
              <a:solidFill>
                <a:srgbClr val="003264"/>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FF0000"/>
              </a:buClr>
              <a:buFont typeface="Arial" panose="020B0604020202020204" pitchFamily="34" charset="0"/>
              <a:buChar char="•"/>
            </a:pPr>
            <a:endParaRPr lang="en-GB" sz="1800" dirty="0">
              <a:latin typeface="Calibri" panose="020F0502020204030204" pitchFamily="34" charset="0"/>
              <a:ea typeface="Calibri" panose="020F0502020204030204" pitchFamily="34" charset="0"/>
              <a:cs typeface="Calibri" panose="020F0502020204030204" pitchFamily="34" charset="0"/>
            </a:endParaRPr>
          </a:p>
          <a:p>
            <a:pPr>
              <a:buClr>
                <a:srgbClr val="FF0000"/>
              </a:buClr>
            </a:pPr>
            <a:endParaRPr lang="en-GB" sz="1800" dirty="0">
              <a:latin typeface="Calibri" panose="020F0502020204030204" pitchFamily="34" charset="0"/>
              <a:ea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656F9E1D-263A-4A20-A250-195C52583BA9}"/>
              </a:ext>
            </a:extLst>
          </p:cNvPr>
          <p:cNvSpPr txBox="1">
            <a:spLocks/>
          </p:cNvSpPr>
          <p:nvPr/>
        </p:nvSpPr>
        <p:spPr>
          <a:xfrm>
            <a:off x="477592" y="340327"/>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2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299659E1-CE84-4E5D-848B-9259746012B7}"/>
              </a:ext>
            </a:extLst>
          </p:cNvPr>
          <p:cNvSpPr txBox="1">
            <a:spLocks/>
          </p:cNvSpPr>
          <p:nvPr/>
        </p:nvSpPr>
        <p:spPr>
          <a:xfrm>
            <a:off x="398303" y="168516"/>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a:p>
            <a:endParaRPr lang="en-GB"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7391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ardiff.ac.uk/identity/downloads/universitylogo.jpg">
            <a:extLst>
              <a:ext uri="{FF2B5EF4-FFF2-40B4-BE49-F238E27FC236}">
                <a16:creationId xmlns:a16="http://schemas.microsoft.com/office/drawing/2014/main" id="{4D7FDDD7-DD8E-4BEE-927F-2ACA50C7C1D7}"/>
              </a:ext>
            </a:extLst>
          </p:cNvPr>
          <p:cNvPicPr>
            <a:picLocks noChangeAspect="1" noChangeArrowheads="1"/>
          </p:cNvPicPr>
          <p:nvPr/>
        </p:nvPicPr>
        <p:blipFill>
          <a:blip r:embed="rId2" cstate="print"/>
          <a:srcRect/>
          <a:stretch>
            <a:fillRect/>
          </a:stretch>
        </p:blipFill>
        <p:spPr bwMode="auto">
          <a:xfrm>
            <a:off x="11072481" y="196197"/>
            <a:ext cx="866546" cy="834091"/>
          </a:xfrm>
          <a:prstGeom prst="rect">
            <a:avLst/>
          </a:prstGeom>
          <a:noFill/>
        </p:spPr>
      </p:pic>
      <p:pic>
        <p:nvPicPr>
          <p:cNvPr id="3" name="Picture 2">
            <a:extLst>
              <a:ext uri="{FF2B5EF4-FFF2-40B4-BE49-F238E27FC236}">
                <a16:creationId xmlns:a16="http://schemas.microsoft.com/office/drawing/2014/main" id="{4C76EEAA-BDEA-4011-A99A-15B9982C5B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3479" y="269588"/>
            <a:ext cx="1851236" cy="760700"/>
          </a:xfrm>
          <a:prstGeom prst="rect">
            <a:avLst/>
          </a:prstGeom>
        </p:spPr>
      </p:pic>
      <p:sp>
        <p:nvSpPr>
          <p:cNvPr id="4" name="TextBox 3">
            <a:extLst>
              <a:ext uri="{FF2B5EF4-FFF2-40B4-BE49-F238E27FC236}">
                <a16:creationId xmlns:a16="http://schemas.microsoft.com/office/drawing/2014/main" id="{7993EF26-5339-42C7-90E6-8BA6FD186F0B}"/>
              </a:ext>
            </a:extLst>
          </p:cNvPr>
          <p:cNvSpPr txBox="1"/>
          <p:nvPr/>
        </p:nvSpPr>
        <p:spPr>
          <a:xfrm>
            <a:off x="328505" y="742054"/>
            <a:ext cx="11046901" cy="3060966"/>
          </a:xfrm>
          <a:prstGeom prst="rect">
            <a:avLst/>
          </a:prstGeom>
          <a:noFill/>
        </p:spPr>
        <p:txBody>
          <a:bodyPr wrap="square" rtlCol="0">
            <a:spAutoFit/>
          </a:bodyPr>
          <a:lstStyle/>
          <a:p>
            <a:pPr>
              <a:buClr>
                <a:srgbClr val="FF0000"/>
              </a:buClr>
            </a:pPr>
            <a:r>
              <a:rPr lang="en-GB" sz="2800" dirty="0">
                <a:solidFill>
                  <a:srgbClr val="003264"/>
                </a:solidFill>
                <a:latin typeface="Calibri" panose="020F0502020204030204" pitchFamily="34" charset="0"/>
                <a:ea typeface="Calibri" panose="020F0502020204030204" pitchFamily="34" charset="0"/>
                <a:cs typeface="Calibri" panose="020F0502020204030204" pitchFamily="34" charset="0"/>
              </a:rPr>
              <a:t>Results</a:t>
            </a:r>
          </a:p>
          <a:p>
            <a:pPr>
              <a:buClr>
                <a:srgbClr val="FF0000"/>
              </a:buClr>
            </a:pPr>
            <a:endParaRPr lang="en-GB" sz="2400" b="1" dirty="0">
              <a:solidFill>
                <a:srgbClr val="003264"/>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400"/>
              </a:spcAft>
              <a:buFont typeface="Arial" panose="020B0604020202020204" pitchFamily="34" charset="0"/>
              <a:buChar char="•"/>
            </a:pPr>
            <a:r>
              <a:rPr lang="en-GB" sz="1600" dirty="0">
                <a:solidFill>
                  <a:srgbClr val="003264"/>
                </a:solidFill>
                <a:latin typeface="Calibri" panose="020F0502020204030204" pitchFamily="34" charset="0"/>
                <a:ea typeface="Calibri" panose="020F0502020204030204" pitchFamily="34" charset="0"/>
                <a:cs typeface="Calibri" panose="020F0502020204030204" pitchFamily="34" charset="0"/>
              </a:rPr>
              <a:t>34/96 (35%) individuals isolated one or more classic CF pathogen</a:t>
            </a:r>
          </a:p>
          <a:p>
            <a:pPr marL="285750" indent="-285750">
              <a:lnSpc>
                <a:spcPct val="107000"/>
              </a:lnSpc>
              <a:spcAft>
                <a:spcPts val="400"/>
              </a:spcAft>
              <a:buFont typeface="Arial" panose="020B0604020202020204" pitchFamily="34" charset="0"/>
              <a:buChar char="•"/>
            </a:pPr>
            <a:r>
              <a:rPr lang="en-GB" sz="1600" dirty="0">
                <a:solidFill>
                  <a:srgbClr val="003264"/>
                </a:solidFill>
                <a:latin typeface="Calibri" panose="020F0502020204030204" pitchFamily="34" charset="0"/>
                <a:ea typeface="Calibri" panose="020F0502020204030204" pitchFamily="34" charset="0"/>
                <a:cs typeface="Calibri" panose="020F0502020204030204" pitchFamily="34" charset="0"/>
              </a:rPr>
              <a:t>40 CF pathogens were identified from all sampling combined</a:t>
            </a:r>
          </a:p>
          <a:p>
            <a:pPr>
              <a:buClr>
                <a:srgbClr val="FF0000"/>
              </a:buClr>
            </a:pPr>
            <a:endParaRPr lang="en-GB" sz="2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buClr>
                <a:srgbClr val="FF0000"/>
              </a:buClr>
            </a:pPr>
            <a:endParaRPr lang="en-GB" sz="2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buClr>
                <a:srgbClr val="FF0000"/>
              </a:buClr>
            </a:pPr>
            <a:endParaRPr lang="en-GB" sz="1600" b="1"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FF0000"/>
              </a:buClr>
              <a:buFont typeface="Arial" panose="020B0604020202020204" pitchFamily="34" charset="0"/>
              <a:buChar char="•"/>
            </a:pPr>
            <a:endParaRPr lang="en-GB" sz="1800" dirty="0">
              <a:latin typeface="Calibri" panose="020F0502020204030204" pitchFamily="34" charset="0"/>
              <a:ea typeface="Calibri" panose="020F0502020204030204" pitchFamily="34" charset="0"/>
              <a:cs typeface="Calibri" panose="020F0502020204030204" pitchFamily="34" charset="0"/>
            </a:endParaRPr>
          </a:p>
          <a:p>
            <a:pPr>
              <a:buClr>
                <a:srgbClr val="FF0000"/>
              </a:buClr>
            </a:pPr>
            <a:endParaRPr lang="en-GB" sz="1800" dirty="0">
              <a:latin typeface="Calibri" panose="020F0502020204030204" pitchFamily="34" charset="0"/>
              <a:ea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FA609A50-7BF6-45BD-A7EE-559B4423CF6E}"/>
              </a:ext>
            </a:extLst>
          </p:cNvPr>
          <p:cNvSpPr txBox="1">
            <a:spLocks/>
          </p:cNvSpPr>
          <p:nvPr/>
        </p:nvSpPr>
        <p:spPr>
          <a:xfrm>
            <a:off x="477592" y="340327"/>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2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73F4055F-7ABA-4619-98E3-AEC977F87B14}"/>
              </a:ext>
            </a:extLst>
          </p:cNvPr>
          <p:cNvSpPr txBox="1">
            <a:spLocks/>
          </p:cNvSpPr>
          <p:nvPr/>
        </p:nvSpPr>
        <p:spPr>
          <a:xfrm>
            <a:off x="252973" y="191271"/>
            <a:ext cx="10515600" cy="76070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p:txBody>
      </p:sp>
      <p:graphicFrame>
        <p:nvGraphicFramePr>
          <p:cNvPr id="7" name="Chart 6">
            <a:extLst>
              <a:ext uri="{FF2B5EF4-FFF2-40B4-BE49-F238E27FC236}">
                <a16:creationId xmlns:a16="http://schemas.microsoft.com/office/drawing/2014/main" id="{8EDEE865-0FC2-4E1E-A74C-FAB81D92A18A}"/>
              </a:ext>
            </a:extLst>
          </p:cNvPr>
          <p:cNvGraphicFramePr>
            <a:graphicFrameLocks/>
          </p:cNvGraphicFramePr>
          <p:nvPr>
            <p:extLst>
              <p:ext uri="{D42A27DB-BD31-4B8C-83A1-F6EECF244321}">
                <p14:modId xmlns:p14="http://schemas.microsoft.com/office/powerpoint/2010/main" val="1913562084"/>
              </p:ext>
            </p:extLst>
          </p:nvPr>
        </p:nvGraphicFramePr>
        <p:xfrm>
          <a:off x="6742709" y="658141"/>
          <a:ext cx="4171194" cy="6008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70928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2FD4B5-BD24-4334-B8CC-8734CBFEA738}"/>
              </a:ext>
            </a:extLst>
          </p:cNvPr>
          <p:cNvSpPr/>
          <p:nvPr/>
        </p:nvSpPr>
        <p:spPr>
          <a:xfrm>
            <a:off x="5073937" y="-165100"/>
            <a:ext cx="7365866" cy="728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1">
            <a:extLst>
              <a:ext uri="{FF2B5EF4-FFF2-40B4-BE49-F238E27FC236}">
                <a16:creationId xmlns:a16="http://schemas.microsoft.com/office/drawing/2014/main" id="{DF355D1E-3E29-4E54-A2DE-C1976ECFB8C7}"/>
              </a:ext>
            </a:extLst>
          </p:cNvPr>
          <p:cNvPicPr>
            <a:picLocks noChangeAspect="1"/>
          </p:cNvPicPr>
          <p:nvPr/>
        </p:nvPicPr>
        <p:blipFill rotWithShape="1">
          <a:blip r:embed="rId2"/>
          <a:srcRect t="45759" b="23756"/>
          <a:stretch/>
        </p:blipFill>
        <p:spPr>
          <a:xfrm>
            <a:off x="7622985" y="1047473"/>
            <a:ext cx="1632204" cy="1689653"/>
          </a:xfrm>
          <a:prstGeom prst="rect">
            <a:avLst/>
          </a:prstGeom>
        </p:spPr>
      </p:pic>
      <p:pic>
        <p:nvPicPr>
          <p:cNvPr id="3" name="Picture 2">
            <a:extLst>
              <a:ext uri="{FF2B5EF4-FFF2-40B4-BE49-F238E27FC236}">
                <a16:creationId xmlns:a16="http://schemas.microsoft.com/office/drawing/2014/main" id="{4F2EBC6B-89C0-4CBC-B553-9E746F2EAB8A}"/>
              </a:ext>
            </a:extLst>
          </p:cNvPr>
          <p:cNvPicPr>
            <a:picLocks noChangeAspect="1"/>
          </p:cNvPicPr>
          <p:nvPr/>
        </p:nvPicPr>
        <p:blipFill rotWithShape="1">
          <a:blip r:embed="rId3"/>
          <a:srcRect t="45772" b="23736"/>
          <a:stretch/>
        </p:blipFill>
        <p:spPr>
          <a:xfrm>
            <a:off x="9639764" y="1047473"/>
            <a:ext cx="1652778" cy="1689653"/>
          </a:xfrm>
          <a:prstGeom prst="rect">
            <a:avLst/>
          </a:prstGeom>
        </p:spPr>
      </p:pic>
      <p:pic>
        <p:nvPicPr>
          <p:cNvPr id="4" name="Picture 3">
            <a:extLst>
              <a:ext uri="{FF2B5EF4-FFF2-40B4-BE49-F238E27FC236}">
                <a16:creationId xmlns:a16="http://schemas.microsoft.com/office/drawing/2014/main" id="{E573E9F2-6C58-4BA1-A099-A1E6B12C0200}"/>
              </a:ext>
            </a:extLst>
          </p:cNvPr>
          <p:cNvPicPr>
            <a:picLocks noChangeAspect="1"/>
          </p:cNvPicPr>
          <p:nvPr/>
        </p:nvPicPr>
        <p:blipFill rotWithShape="1">
          <a:blip r:embed="rId4"/>
          <a:srcRect t="45748" b="-1"/>
          <a:stretch/>
        </p:blipFill>
        <p:spPr>
          <a:xfrm>
            <a:off x="7618512" y="3552135"/>
            <a:ext cx="1666494" cy="3003316"/>
          </a:xfrm>
          <a:prstGeom prst="rect">
            <a:avLst/>
          </a:prstGeom>
        </p:spPr>
      </p:pic>
      <p:pic>
        <p:nvPicPr>
          <p:cNvPr id="5" name="Picture 4">
            <a:extLst>
              <a:ext uri="{FF2B5EF4-FFF2-40B4-BE49-F238E27FC236}">
                <a16:creationId xmlns:a16="http://schemas.microsoft.com/office/drawing/2014/main" id="{8096C780-CDF5-4482-AF2B-F1B01F306D3B}"/>
              </a:ext>
            </a:extLst>
          </p:cNvPr>
          <p:cNvPicPr>
            <a:picLocks noChangeAspect="1"/>
          </p:cNvPicPr>
          <p:nvPr/>
        </p:nvPicPr>
        <p:blipFill rotWithShape="1">
          <a:blip r:embed="rId5"/>
          <a:srcRect t="45734" b="-1"/>
          <a:stretch/>
        </p:blipFill>
        <p:spPr>
          <a:xfrm>
            <a:off x="9639764" y="3552135"/>
            <a:ext cx="1757020" cy="3003316"/>
          </a:xfrm>
          <a:prstGeom prst="rect">
            <a:avLst/>
          </a:prstGeom>
        </p:spPr>
      </p:pic>
      <p:sp>
        <p:nvSpPr>
          <p:cNvPr id="6" name="TextBox 5">
            <a:extLst>
              <a:ext uri="{FF2B5EF4-FFF2-40B4-BE49-F238E27FC236}">
                <a16:creationId xmlns:a16="http://schemas.microsoft.com/office/drawing/2014/main" id="{392054A5-51DB-4853-ACE4-72D6C5313C61}"/>
              </a:ext>
            </a:extLst>
          </p:cNvPr>
          <p:cNvSpPr txBox="1"/>
          <p:nvPr/>
        </p:nvSpPr>
        <p:spPr>
          <a:xfrm>
            <a:off x="8167630" y="674922"/>
            <a:ext cx="3229154" cy="307777"/>
          </a:xfrm>
          <a:prstGeom prst="rect">
            <a:avLst/>
          </a:prstGeom>
          <a:noFill/>
        </p:spPr>
        <p:txBody>
          <a:bodyPr wrap="none" rtlCol="0">
            <a:spAutoFit/>
          </a:bodyPr>
          <a:lstStyle/>
          <a:p>
            <a:r>
              <a:rPr lang="en-GB" sz="1400" dirty="0"/>
              <a:t>S. Aureus                                   P. aeruginosa</a:t>
            </a:r>
          </a:p>
        </p:txBody>
      </p:sp>
      <p:sp>
        <p:nvSpPr>
          <p:cNvPr id="7" name="TextBox 6">
            <a:extLst>
              <a:ext uri="{FF2B5EF4-FFF2-40B4-BE49-F238E27FC236}">
                <a16:creationId xmlns:a16="http://schemas.microsoft.com/office/drawing/2014/main" id="{3835066B-C491-4075-B09C-836C1537EE61}"/>
              </a:ext>
            </a:extLst>
          </p:cNvPr>
          <p:cNvSpPr txBox="1"/>
          <p:nvPr/>
        </p:nvSpPr>
        <p:spPr>
          <a:xfrm>
            <a:off x="8129734" y="3219340"/>
            <a:ext cx="3741665" cy="307777"/>
          </a:xfrm>
          <a:prstGeom prst="rect">
            <a:avLst/>
          </a:prstGeom>
          <a:noFill/>
        </p:spPr>
        <p:txBody>
          <a:bodyPr wrap="none" rtlCol="0">
            <a:spAutoFit/>
          </a:bodyPr>
          <a:lstStyle/>
          <a:p>
            <a:r>
              <a:rPr lang="en-GB" sz="1400" dirty="0"/>
              <a:t>H. influenzae                  BCC, NTM, S. maltophilia</a:t>
            </a:r>
          </a:p>
        </p:txBody>
      </p:sp>
      <p:sp>
        <p:nvSpPr>
          <p:cNvPr id="9" name="Title 1">
            <a:extLst>
              <a:ext uri="{FF2B5EF4-FFF2-40B4-BE49-F238E27FC236}">
                <a16:creationId xmlns:a16="http://schemas.microsoft.com/office/drawing/2014/main" id="{8DB294DC-C13E-4D52-89EA-37D09241C5FB}"/>
              </a:ext>
            </a:extLst>
          </p:cNvPr>
          <p:cNvSpPr txBox="1">
            <a:spLocks/>
          </p:cNvSpPr>
          <p:nvPr/>
        </p:nvSpPr>
        <p:spPr>
          <a:xfrm>
            <a:off x="213311" y="195289"/>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a:p>
            <a:r>
              <a:rPr lang="en-GB" sz="2800" dirty="0">
                <a:solidFill>
                  <a:srgbClr val="7E2167"/>
                </a:solidFill>
                <a:latin typeface="Calibri" panose="020F0502020204030204" pitchFamily="34" charset="0"/>
                <a:ea typeface="Calibri" panose="020F0502020204030204" pitchFamily="34" charset="0"/>
                <a:cs typeface="Calibri" panose="020F0502020204030204" pitchFamily="34" charset="0"/>
              </a:rPr>
              <a:t>Primary Outcome</a:t>
            </a:r>
          </a:p>
        </p:txBody>
      </p:sp>
      <p:sp>
        <p:nvSpPr>
          <p:cNvPr id="10" name="TextBox 9">
            <a:extLst>
              <a:ext uri="{FF2B5EF4-FFF2-40B4-BE49-F238E27FC236}">
                <a16:creationId xmlns:a16="http://schemas.microsoft.com/office/drawing/2014/main" id="{6EBBF1E7-16AF-402D-9FD3-061272159EF3}"/>
              </a:ext>
            </a:extLst>
          </p:cNvPr>
          <p:cNvSpPr txBox="1"/>
          <p:nvPr/>
        </p:nvSpPr>
        <p:spPr>
          <a:xfrm>
            <a:off x="213311" y="1198326"/>
            <a:ext cx="4860626" cy="369332"/>
          </a:xfrm>
          <a:prstGeom prst="rect">
            <a:avLst/>
          </a:prstGeom>
          <a:noFill/>
        </p:spPr>
        <p:txBody>
          <a:bodyPr wrap="none" rtlCol="0">
            <a:spAutoFit/>
          </a:bodyPr>
          <a:lstStyle/>
          <a:p>
            <a:r>
              <a:rPr lang="en-GB" dirty="0">
                <a:solidFill>
                  <a:srgbClr val="003264"/>
                </a:solidFill>
              </a:rPr>
              <a:t>Home sputum induction v clinic sputum induction</a:t>
            </a:r>
          </a:p>
        </p:txBody>
      </p:sp>
      <p:sp>
        <p:nvSpPr>
          <p:cNvPr id="11" name="TextBox 10">
            <a:extLst>
              <a:ext uri="{FF2B5EF4-FFF2-40B4-BE49-F238E27FC236}">
                <a16:creationId xmlns:a16="http://schemas.microsoft.com/office/drawing/2014/main" id="{B6C3B9E3-1795-461B-9712-9E556508A6C0}"/>
              </a:ext>
            </a:extLst>
          </p:cNvPr>
          <p:cNvSpPr txBox="1"/>
          <p:nvPr/>
        </p:nvSpPr>
        <p:spPr>
          <a:xfrm rot="16200000">
            <a:off x="4264604" y="2956122"/>
            <a:ext cx="2049139" cy="307777"/>
          </a:xfrm>
          <a:prstGeom prst="rect">
            <a:avLst/>
          </a:prstGeom>
          <a:noFill/>
        </p:spPr>
        <p:txBody>
          <a:bodyPr wrap="square" rtlCol="0">
            <a:spAutoFit/>
          </a:bodyPr>
          <a:lstStyle/>
          <a:p>
            <a:r>
              <a:rPr lang="en-GB" sz="1400" dirty="0">
                <a:solidFill>
                  <a:schemeClr val="tx1">
                    <a:lumMod val="85000"/>
                    <a:lumOff val="15000"/>
                  </a:schemeClr>
                </a:solidFill>
              </a:rPr>
              <a:t>Pathogen detection</a:t>
            </a:r>
          </a:p>
        </p:txBody>
      </p:sp>
      <p:sp>
        <p:nvSpPr>
          <p:cNvPr id="12" name="Rectangle 11">
            <a:extLst>
              <a:ext uri="{FF2B5EF4-FFF2-40B4-BE49-F238E27FC236}">
                <a16:creationId xmlns:a16="http://schemas.microsoft.com/office/drawing/2014/main" id="{37DF1BB7-95A1-41AC-9CB5-CD16212BABD1}"/>
              </a:ext>
            </a:extLst>
          </p:cNvPr>
          <p:cNvSpPr/>
          <p:nvPr/>
        </p:nvSpPr>
        <p:spPr>
          <a:xfrm>
            <a:off x="7610233" y="407726"/>
            <a:ext cx="4494524" cy="650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89FD4EFE-DEF5-4C38-AD3B-A61B79D5F4FD}"/>
              </a:ext>
            </a:extLst>
          </p:cNvPr>
          <p:cNvPicPr>
            <a:picLocks noChangeAspect="1"/>
          </p:cNvPicPr>
          <p:nvPr/>
        </p:nvPicPr>
        <p:blipFill>
          <a:blip r:embed="rId6"/>
          <a:stretch>
            <a:fillRect/>
          </a:stretch>
        </p:blipFill>
        <p:spPr>
          <a:xfrm>
            <a:off x="5677548" y="535222"/>
            <a:ext cx="1813560" cy="6158484"/>
          </a:xfrm>
          <a:prstGeom prst="rect">
            <a:avLst/>
          </a:prstGeom>
        </p:spPr>
      </p:pic>
    </p:spTree>
    <p:extLst>
      <p:ext uri="{BB962C8B-B14F-4D97-AF65-F5344CB8AC3E}">
        <p14:creationId xmlns:p14="http://schemas.microsoft.com/office/powerpoint/2010/main" val="18615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82D5D8-A075-41AB-9E43-B26130CD4C81}"/>
              </a:ext>
            </a:extLst>
          </p:cNvPr>
          <p:cNvPicPr>
            <a:picLocks noChangeAspect="1"/>
          </p:cNvPicPr>
          <p:nvPr/>
        </p:nvPicPr>
        <p:blipFill rotWithShape="1">
          <a:blip r:embed="rId2"/>
          <a:srcRect l="75216" t="60966" r="5535" b="17333"/>
          <a:stretch/>
        </p:blipFill>
        <p:spPr>
          <a:xfrm>
            <a:off x="9160208" y="3999517"/>
            <a:ext cx="2280363" cy="1713904"/>
          </a:xfrm>
          <a:prstGeom prst="rect">
            <a:avLst/>
          </a:prstGeom>
        </p:spPr>
      </p:pic>
      <p:cxnSp>
        <p:nvCxnSpPr>
          <p:cNvPr id="3" name="Straight Connector 2">
            <a:extLst>
              <a:ext uri="{FF2B5EF4-FFF2-40B4-BE49-F238E27FC236}">
                <a16:creationId xmlns:a16="http://schemas.microsoft.com/office/drawing/2014/main" id="{52357E6A-A18A-46B3-A31B-7747F4014E27}"/>
              </a:ext>
            </a:extLst>
          </p:cNvPr>
          <p:cNvCxnSpPr>
            <a:cxnSpLocks/>
          </p:cNvCxnSpPr>
          <p:nvPr/>
        </p:nvCxnSpPr>
        <p:spPr>
          <a:xfrm>
            <a:off x="5470885" y="2899677"/>
            <a:ext cx="0" cy="124025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67B5641-8C50-421F-9839-DC8EEF17F43E}"/>
              </a:ext>
            </a:extLst>
          </p:cNvPr>
          <p:cNvSpPr/>
          <p:nvPr/>
        </p:nvSpPr>
        <p:spPr>
          <a:xfrm>
            <a:off x="4093424" y="4222139"/>
            <a:ext cx="2790178"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NHS Clinical Microbiology</a:t>
            </a:r>
          </a:p>
        </p:txBody>
      </p:sp>
      <p:sp>
        <p:nvSpPr>
          <p:cNvPr id="5" name="Rectangle 4">
            <a:extLst>
              <a:ext uri="{FF2B5EF4-FFF2-40B4-BE49-F238E27FC236}">
                <a16:creationId xmlns:a16="http://schemas.microsoft.com/office/drawing/2014/main" id="{574AD307-B2FB-4C7C-8990-A2F9936622E0}"/>
              </a:ext>
            </a:extLst>
          </p:cNvPr>
          <p:cNvSpPr/>
          <p:nvPr/>
        </p:nvSpPr>
        <p:spPr>
          <a:xfrm>
            <a:off x="4093424" y="5014109"/>
            <a:ext cx="2790178"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Microbiota/ PCR Research</a:t>
            </a:r>
          </a:p>
        </p:txBody>
      </p:sp>
      <p:sp>
        <p:nvSpPr>
          <p:cNvPr id="6" name="Rectangle 5">
            <a:extLst>
              <a:ext uri="{FF2B5EF4-FFF2-40B4-BE49-F238E27FC236}">
                <a16:creationId xmlns:a16="http://schemas.microsoft.com/office/drawing/2014/main" id="{372E0FA4-4027-4DB5-A29F-0C2CB4DA129C}"/>
              </a:ext>
            </a:extLst>
          </p:cNvPr>
          <p:cNvSpPr/>
          <p:nvPr/>
        </p:nvSpPr>
        <p:spPr>
          <a:xfrm>
            <a:off x="4093427" y="5829864"/>
            <a:ext cx="2790175" cy="699312"/>
          </a:xfrm>
          <a:prstGeom prst="rect">
            <a:avLst/>
          </a:prstGeom>
          <a:solidFill>
            <a:srgbClr val="00206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Inflammation</a:t>
            </a:r>
          </a:p>
        </p:txBody>
      </p:sp>
      <p:sp>
        <p:nvSpPr>
          <p:cNvPr id="7" name="Rectangle 6">
            <a:extLst>
              <a:ext uri="{FF2B5EF4-FFF2-40B4-BE49-F238E27FC236}">
                <a16:creationId xmlns:a16="http://schemas.microsoft.com/office/drawing/2014/main" id="{294FC2A0-97F4-4548-ADAE-129848981E68}"/>
              </a:ext>
            </a:extLst>
          </p:cNvPr>
          <p:cNvSpPr/>
          <p:nvPr/>
        </p:nvSpPr>
        <p:spPr>
          <a:xfrm>
            <a:off x="7029156" y="5707686"/>
            <a:ext cx="5176911" cy="1055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latin typeface="Calibri" panose="020F0502020204030204" pitchFamily="34" charset="0"/>
                <a:cs typeface="Calibri" panose="020F0502020204030204" pitchFamily="34" charset="0"/>
              </a:rPr>
              <a:t> </a:t>
            </a:r>
            <a:r>
              <a:rPr lang="en-GB" sz="1000" dirty="0">
                <a:solidFill>
                  <a:schemeClr val="tx1"/>
                </a:solidFill>
                <a:latin typeface="Calibri" panose="020F0502020204030204" pitchFamily="34" charset="0"/>
                <a:cs typeface="Calibri" panose="020F0502020204030204" pitchFamily="34" charset="0"/>
              </a:rPr>
              <a:t>WS13.01 The Cystic Fibrosis Home Sputum-Induction Trial (CF-HomeSpIT - ISRCTN86523335) to evaluate home sputum-induction and early morning saliva sampling in children with cystic fibrosis</a:t>
            </a:r>
          </a:p>
          <a:p>
            <a:pPr algn="ctr"/>
            <a:endParaRPr lang="en-GB" sz="300" dirty="0">
              <a:solidFill>
                <a:schemeClr val="tx1"/>
              </a:solidFill>
              <a:latin typeface="Calibri" panose="020F0502020204030204" pitchFamily="34" charset="0"/>
              <a:cs typeface="Calibri" panose="020F0502020204030204" pitchFamily="34" charset="0"/>
            </a:endParaRPr>
          </a:p>
          <a:p>
            <a:pPr algn="ctr"/>
            <a:r>
              <a:rPr lang="en-GB" sz="1000" dirty="0" err="1">
                <a:solidFill>
                  <a:schemeClr val="tx1"/>
                </a:solidFill>
                <a:latin typeface="Calibri" panose="020F0502020204030204" pitchFamily="34" charset="0"/>
                <a:cs typeface="Calibri" panose="020F0502020204030204" pitchFamily="34" charset="0"/>
              </a:rPr>
              <a:t>Ronchetti</a:t>
            </a:r>
            <a:r>
              <a:rPr lang="en-GB" sz="1000" dirty="0">
                <a:solidFill>
                  <a:schemeClr val="tx1"/>
                </a:solidFill>
                <a:latin typeface="Calibri" panose="020F0502020204030204" pitchFamily="34" charset="0"/>
                <a:cs typeface="Calibri" panose="020F0502020204030204" pitchFamily="34" charset="0"/>
              </a:rPr>
              <a:t>, K; Tame, J-D; Thia, L; </a:t>
            </a:r>
            <a:r>
              <a:rPr lang="en-GB" sz="1000" dirty="0" err="1">
                <a:solidFill>
                  <a:schemeClr val="tx1"/>
                </a:solidFill>
                <a:latin typeface="Calibri" panose="020F0502020204030204" pitchFamily="34" charset="0"/>
                <a:cs typeface="Calibri" panose="020F0502020204030204" pitchFamily="34" charset="0"/>
              </a:rPr>
              <a:t>Aseeri</a:t>
            </a:r>
            <a:r>
              <a:rPr lang="en-GB" sz="1000" dirty="0">
                <a:solidFill>
                  <a:schemeClr val="tx1"/>
                </a:solidFill>
                <a:latin typeface="Calibri" panose="020F0502020204030204" pitchFamily="34" charset="0"/>
                <a:cs typeface="Calibri" panose="020F0502020204030204" pitchFamily="34" charset="0"/>
              </a:rPr>
              <a:t>, A; Weiser, R; Mahenthiralingam, E; Forton, J</a:t>
            </a:r>
          </a:p>
          <a:p>
            <a:pPr algn="ctr"/>
            <a:endParaRPr lang="en-GB" sz="300" dirty="0">
              <a:solidFill>
                <a:schemeClr val="tx1"/>
              </a:solidFill>
              <a:latin typeface="Calibri" panose="020F0502020204030204" pitchFamily="34" charset="0"/>
              <a:cs typeface="Calibri" panose="020F0502020204030204" pitchFamily="34" charset="0"/>
            </a:endParaRPr>
          </a:p>
          <a:p>
            <a:pPr algn="ctr"/>
            <a:r>
              <a:rPr lang="en-GB" sz="1000" dirty="0">
                <a:solidFill>
                  <a:schemeClr val="tx1"/>
                </a:solidFill>
                <a:latin typeface="Calibri" panose="020F0502020204030204" pitchFamily="34" charset="0"/>
                <a:cs typeface="Calibri" panose="020F0502020204030204" pitchFamily="34" charset="0"/>
              </a:rPr>
              <a:t>Journal of Cystic Fibrosis. , 2023, Vol.22, p.S25-S26</a:t>
            </a:r>
          </a:p>
          <a:p>
            <a:pPr algn="ctr"/>
            <a:r>
              <a:rPr lang="en-GB" sz="1000" dirty="0">
                <a:solidFill>
                  <a:schemeClr val="tx1"/>
                </a:solidFill>
                <a:latin typeface="Calibri" panose="020F0502020204030204" pitchFamily="34" charset="0"/>
                <a:cs typeface="Calibri" panose="020F0502020204030204" pitchFamily="34" charset="0"/>
              </a:rPr>
              <a:t>DOI: 10.1016/S1569-1993(23)00259-X</a:t>
            </a:r>
          </a:p>
        </p:txBody>
      </p:sp>
      <p:sp>
        <p:nvSpPr>
          <p:cNvPr id="8" name="Rectangle 7">
            <a:extLst>
              <a:ext uri="{FF2B5EF4-FFF2-40B4-BE49-F238E27FC236}">
                <a16:creationId xmlns:a16="http://schemas.microsoft.com/office/drawing/2014/main" id="{B420E365-0EE2-496C-956D-D02C2F108914}"/>
              </a:ext>
            </a:extLst>
          </p:cNvPr>
          <p:cNvSpPr/>
          <p:nvPr/>
        </p:nvSpPr>
        <p:spPr>
          <a:xfrm>
            <a:off x="5534380" y="3130034"/>
            <a:ext cx="192405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9" name="Rectangle 8">
            <a:extLst>
              <a:ext uri="{FF2B5EF4-FFF2-40B4-BE49-F238E27FC236}">
                <a16:creationId xmlns:a16="http://schemas.microsoft.com/office/drawing/2014/main" id="{5900FF6A-C4AC-472C-962A-831AF8488B0B}"/>
              </a:ext>
            </a:extLst>
          </p:cNvPr>
          <p:cNvSpPr/>
          <p:nvPr/>
        </p:nvSpPr>
        <p:spPr>
          <a:xfrm>
            <a:off x="7572732" y="3130034"/>
            <a:ext cx="1879162"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0" name="Rectangle 9">
            <a:extLst>
              <a:ext uri="{FF2B5EF4-FFF2-40B4-BE49-F238E27FC236}">
                <a16:creationId xmlns:a16="http://schemas.microsoft.com/office/drawing/2014/main" id="{2230A1E2-E57B-44EB-96A4-D366FA69798B}"/>
              </a:ext>
            </a:extLst>
          </p:cNvPr>
          <p:cNvSpPr/>
          <p:nvPr/>
        </p:nvSpPr>
        <p:spPr>
          <a:xfrm>
            <a:off x="9560549" y="3128962"/>
            <a:ext cx="1841187"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1" name="Rectangle 10">
            <a:extLst>
              <a:ext uri="{FF2B5EF4-FFF2-40B4-BE49-F238E27FC236}">
                <a16:creationId xmlns:a16="http://schemas.microsoft.com/office/drawing/2014/main" id="{EF08399C-2F46-46D7-A662-8CDDF3A7F944}"/>
              </a:ext>
            </a:extLst>
          </p:cNvPr>
          <p:cNvSpPr/>
          <p:nvPr/>
        </p:nvSpPr>
        <p:spPr>
          <a:xfrm>
            <a:off x="2934055" y="3130034"/>
            <a:ext cx="2486025"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2" name="Rectangle 11">
            <a:extLst>
              <a:ext uri="{FF2B5EF4-FFF2-40B4-BE49-F238E27FC236}">
                <a16:creationId xmlns:a16="http://schemas.microsoft.com/office/drawing/2014/main" id="{C11ECAD8-650F-4DE8-B7BE-6FB8E78F2C80}"/>
              </a:ext>
            </a:extLst>
          </p:cNvPr>
          <p:cNvSpPr/>
          <p:nvPr/>
        </p:nvSpPr>
        <p:spPr>
          <a:xfrm>
            <a:off x="743306" y="3130034"/>
            <a:ext cx="2076450" cy="600075"/>
          </a:xfrm>
          <a:prstGeom prst="rect">
            <a:avLst/>
          </a:prstGeom>
          <a:solidFill>
            <a:srgbClr val="FF3300"/>
          </a:solidFill>
          <a:ln>
            <a:noFill/>
          </a:ln>
          <a:effectLst>
            <a:outerShdw blurRad="50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pic>
        <p:nvPicPr>
          <p:cNvPr id="13" name="Graphic 12" descr="Lungs">
            <a:extLst>
              <a:ext uri="{FF2B5EF4-FFF2-40B4-BE49-F238E27FC236}">
                <a16:creationId xmlns:a16="http://schemas.microsoft.com/office/drawing/2014/main" id="{0E99E29E-F571-4B97-8D1F-C65D690078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5690" y="2539148"/>
            <a:ext cx="567785" cy="567785"/>
          </a:xfrm>
          <a:prstGeom prst="rect">
            <a:avLst/>
          </a:prstGeom>
        </p:spPr>
      </p:pic>
      <p:pic>
        <p:nvPicPr>
          <p:cNvPr id="14" name="Graphic 13" descr="Wreath">
            <a:extLst>
              <a:ext uri="{FF2B5EF4-FFF2-40B4-BE49-F238E27FC236}">
                <a16:creationId xmlns:a16="http://schemas.microsoft.com/office/drawing/2014/main" id="{71B6206B-B9EE-4080-8B3A-29713F3444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66828" y="2620785"/>
            <a:ext cx="460624" cy="460624"/>
          </a:xfrm>
          <a:prstGeom prst="rect">
            <a:avLst/>
          </a:prstGeom>
        </p:spPr>
      </p:pic>
      <p:pic>
        <p:nvPicPr>
          <p:cNvPr id="15" name="Graphic 14" descr="Star">
            <a:extLst>
              <a:ext uri="{FF2B5EF4-FFF2-40B4-BE49-F238E27FC236}">
                <a16:creationId xmlns:a16="http://schemas.microsoft.com/office/drawing/2014/main" id="{2F4F1185-3C82-4E33-B6F4-823C6030DE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46755" y="2582460"/>
            <a:ext cx="460624" cy="460624"/>
          </a:xfrm>
          <a:prstGeom prst="rect">
            <a:avLst/>
          </a:prstGeom>
        </p:spPr>
      </p:pic>
      <p:pic>
        <p:nvPicPr>
          <p:cNvPr id="16" name="Graphic 15" descr="Star">
            <a:extLst>
              <a:ext uri="{FF2B5EF4-FFF2-40B4-BE49-F238E27FC236}">
                <a16:creationId xmlns:a16="http://schemas.microsoft.com/office/drawing/2014/main" id="{753F8FD2-7925-48CF-B176-7F71737307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20184" y="2570528"/>
            <a:ext cx="460624" cy="460624"/>
          </a:xfrm>
          <a:prstGeom prst="rect">
            <a:avLst/>
          </a:prstGeom>
        </p:spPr>
      </p:pic>
      <p:sp>
        <p:nvSpPr>
          <p:cNvPr id="17" name="TextBox 16">
            <a:extLst>
              <a:ext uri="{FF2B5EF4-FFF2-40B4-BE49-F238E27FC236}">
                <a16:creationId xmlns:a16="http://schemas.microsoft.com/office/drawing/2014/main" id="{725CFD2C-6DBF-4072-9E0D-F33CBD57C16A}"/>
              </a:ext>
            </a:extLst>
          </p:cNvPr>
          <p:cNvSpPr txBox="1"/>
          <p:nvPr/>
        </p:nvSpPr>
        <p:spPr>
          <a:xfrm>
            <a:off x="1003882" y="3104737"/>
            <a:ext cx="1538563" cy="646331"/>
          </a:xfrm>
          <a:prstGeom prst="rect">
            <a:avLst/>
          </a:prstGeom>
          <a:noFill/>
        </p:spPr>
        <p:txBody>
          <a:bodyPr wrap="none" rtlCol="0">
            <a:spAutoFit/>
          </a:bodyPr>
          <a:lstStyle/>
          <a:p>
            <a:pPr algn="ctr"/>
            <a:r>
              <a:rPr lang="en-GB" dirty="0"/>
              <a:t>Early morning </a:t>
            </a:r>
          </a:p>
          <a:p>
            <a:pPr algn="ctr"/>
            <a:r>
              <a:rPr lang="en-GB" dirty="0"/>
              <a:t>Cough Clear</a:t>
            </a:r>
          </a:p>
        </p:txBody>
      </p:sp>
      <p:sp>
        <p:nvSpPr>
          <p:cNvPr id="18" name="TextBox 17">
            <a:extLst>
              <a:ext uri="{FF2B5EF4-FFF2-40B4-BE49-F238E27FC236}">
                <a16:creationId xmlns:a16="http://schemas.microsoft.com/office/drawing/2014/main" id="{BE0241E4-3721-4EEC-8D0A-A4C66FDC0935}"/>
              </a:ext>
            </a:extLst>
          </p:cNvPr>
          <p:cNvSpPr txBox="1"/>
          <p:nvPr/>
        </p:nvSpPr>
        <p:spPr>
          <a:xfrm>
            <a:off x="2919350" y="3105764"/>
            <a:ext cx="2515433" cy="646331"/>
          </a:xfrm>
          <a:prstGeom prst="rect">
            <a:avLst/>
          </a:prstGeom>
          <a:noFill/>
        </p:spPr>
        <p:txBody>
          <a:bodyPr wrap="none" rtlCol="0">
            <a:spAutoFit/>
          </a:bodyPr>
          <a:lstStyle/>
          <a:p>
            <a:pPr algn="ctr"/>
            <a:r>
              <a:rPr lang="en-GB" dirty="0"/>
              <a:t>Early morning </a:t>
            </a:r>
          </a:p>
          <a:p>
            <a:pPr algn="ctr"/>
            <a:r>
              <a:rPr lang="en-GB" dirty="0"/>
              <a:t>Home sputum induction</a:t>
            </a:r>
          </a:p>
        </p:txBody>
      </p:sp>
      <p:sp>
        <p:nvSpPr>
          <p:cNvPr id="19" name="TextBox 18">
            <a:extLst>
              <a:ext uri="{FF2B5EF4-FFF2-40B4-BE49-F238E27FC236}">
                <a16:creationId xmlns:a16="http://schemas.microsoft.com/office/drawing/2014/main" id="{863CF47E-A59B-49D3-A842-D0804E7900CA}"/>
              </a:ext>
            </a:extLst>
          </p:cNvPr>
          <p:cNvSpPr txBox="1"/>
          <p:nvPr/>
        </p:nvSpPr>
        <p:spPr>
          <a:xfrm>
            <a:off x="5827223" y="3104737"/>
            <a:ext cx="1334341" cy="646331"/>
          </a:xfrm>
          <a:prstGeom prst="rect">
            <a:avLst/>
          </a:prstGeom>
          <a:noFill/>
        </p:spPr>
        <p:txBody>
          <a:bodyPr wrap="none" rtlCol="0">
            <a:spAutoFit/>
          </a:bodyPr>
          <a:lstStyle/>
          <a:p>
            <a:pPr algn="ctr"/>
            <a:r>
              <a:rPr lang="en-GB" dirty="0"/>
              <a:t>Clinic</a:t>
            </a:r>
          </a:p>
          <a:p>
            <a:pPr algn="ctr"/>
            <a:r>
              <a:rPr lang="en-GB" dirty="0"/>
              <a:t>Cough Swab</a:t>
            </a:r>
          </a:p>
        </p:txBody>
      </p:sp>
      <p:sp>
        <p:nvSpPr>
          <p:cNvPr id="20" name="TextBox 19">
            <a:extLst>
              <a:ext uri="{FF2B5EF4-FFF2-40B4-BE49-F238E27FC236}">
                <a16:creationId xmlns:a16="http://schemas.microsoft.com/office/drawing/2014/main" id="{D697C32E-AC7D-4563-B39A-FCAC037C1D22}"/>
              </a:ext>
            </a:extLst>
          </p:cNvPr>
          <p:cNvSpPr txBox="1"/>
          <p:nvPr/>
        </p:nvSpPr>
        <p:spPr>
          <a:xfrm>
            <a:off x="7527852" y="3104737"/>
            <a:ext cx="1924042" cy="646331"/>
          </a:xfrm>
          <a:prstGeom prst="rect">
            <a:avLst/>
          </a:prstGeom>
          <a:noFill/>
        </p:spPr>
        <p:txBody>
          <a:bodyPr wrap="square" rtlCol="0">
            <a:spAutoFit/>
          </a:bodyPr>
          <a:lstStyle/>
          <a:p>
            <a:pPr algn="ctr"/>
            <a:r>
              <a:rPr lang="en-GB" dirty="0"/>
              <a:t>Clinic</a:t>
            </a:r>
          </a:p>
          <a:p>
            <a:pPr algn="ctr"/>
            <a:r>
              <a:rPr lang="en-GB" dirty="0"/>
              <a:t>Cough Clear</a:t>
            </a:r>
          </a:p>
        </p:txBody>
      </p:sp>
      <p:sp>
        <p:nvSpPr>
          <p:cNvPr id="21" name="TextBox 20">
            <a:extLst>
              <a:ext uri="{FF2B5EF4-FFF2-40B4-BE49-F238E27FC236}">
                <a16:creationId xmlns:a16="http://schemas.microsoft.com/office/drawing/2014/main" id="{0FCFE86B-0F47-435F-A7B9-CDD668FD74D5}"/>
              </a:ext>
            </a:extLst>
          </p:cNvPr>
          <p:cNvSpPr txBox="1"/>
          <p:nvPr/>
        </p:nvSpPr>
        <p:spPr>
          <a:xfrm>
            <a:off x="9579440" y="3102072"/>
            <a:ext cx="1843773" cy="646331"/>
          </a:xfrm>
          <a:prstGeom prst="rect">
            <a:avLst/>
          </a:prstGeom>
          <a:noFill/>
        </p:spPr>
        <p:txBody>
          <a:bodyPr wrap="none" rtlCol="0">
            <a:spAutoFit/>
          </a:bodyPr>
          <a:lstStyle/>
          <a:p>
            <a:pPr algn="ctr"/>
            <a:r>
              <a:rPr lang="en-GB" dirty="0"/>
              <a:t>Clinic</a:t>
            </a:r>
          </a:p>
          <a:p>
            <a:pPr algn="ctr"/>
            <a:r>
              <a:rPr lang="en-GB" dirty="0"/>
              <a:t>sputum induction</a:t>
            </a:r>
          </a:p>
        </p:txBody>
      </p:sp>
      <p:pic>
        <p:nvPicPr>
          <p:cNvPr id="22" name="Graphic 21" descr="Lungs">
            <a:extLst>
              <a:ext uri="{FF2B5EF4-FFF2-40B4-BE49-F238E27FC236}">
                <a16:creationId xmlns:a16="http://schemas.microsoft.com/office/drawing/2014/main" id="{724B9B6D-1BE5-46D7-BC67-B67F865F7F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6359" y="2532523"/>
            <a:ext cx="567785" cy="567785"/>
          </a:xfrm>
          <a:prstGeom prst="rect">
            <a:avLst/>
          </a:prstGeom>
        </p:spPr>
      </p:pic>
      <p:sp>
        <p:nvSpPr>
          <p:cNvPr id="23" name="Title 1">
            <a:extLst>
              <a:ext uri="{FF2B5EF4-FFF2-40B4-BE49-F238E27FC236}">
                <a16:creationId xmlns:a16="http://schemas.microsoft.com/office/drawing/2014/main" id="{25EAAC25-938B-4840-9CD9-7C651CA376BA}"/>
              </a:ext>
            </a:extLst>
          </p:cNvPr>
          <p:cNvSpPr txBox="1">
            <a:spLocks/>
          </p:cNvSpPr>
          <p:nvPr/>
        </p:nvSpPr>
        <p:spPr>
          <a:xfrm>
            <a:off x="838200" y="365125"/>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p:txBody>
      </p:sp>
      <p:pic>
        <p:nvPicPr>
          <p:cNvPr id="24" name="Picture 2" descr="http://www.cardiff.ac.uk/identity/downloads/universitylogo.jpg">
            <a:extLst>
              <a:ext uri="{FF2B5EF4-FFF2-40B4-BE49-F238E27FC236}">
                <a16:creationId xmlns:a16="http://schemas.microsoft.com/office/drawing/2014/main" id="{3F7CE5B0-7DAB-4116-B3BF-68B32D5F72C2}"/>
              </a:ext>
            </a:extLst>
          </p:cNvPr>
          <p:cNvPicPr>
            <a:picLocks noChangeAspect="1" noChangeArrowheads="1"/>
          </p:cNvPicPr>
          <p:nvPr/>
        </p:nvPicPr>
        <p:blipFill>
          <a:blip r:embed="rId9" cstate="print"/>
          <a:srcRect/>
          <a:stretch>
            <a:fillRect/>
          </a:stretch>
        </p:blipFill>
        <p:spPr bwMode="auto">
          <a:xfrm>
            <a:off x="11072481" y="196197"/>
            <a:ext cx="866546" cy="834091"/>
          </a:xfrm>
          <a:prstGeom prst="rect">
            <a:avLst/>
          </a:prstGeom>
          <a:noFill/>
        </p:spPr>
      </p:pic>
      <p:pic>
        <p:nvPicPr>
          <p:cNvPr id="25" name="Picture 24">
            <a:extLst>
              <a:ext uri="{FF2B5EF4-FFF2-40B4-BE49-F238E27FC236}">
                <a16:creationId xmlns:a16="http://schemas.microsoft.com/office/drawing/2014/main" id="{E2775324-F936-4576-85D9-1A82605F45B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23479" y="269588"/>
            <a:ext cx="1851236" cy="760700"/>
          </a:xfrm>
          <a:prstGeom prst="rect">
            <a:avLst/>
          </a:prstGeom>
        </p:spPr>
      </p:pic>
      <p:sp>
        <p:nvSpPr>
          <p:cNvPr id="26" name="TextBox 25">
            <a:extLst>
              <a:ext uri="{FF2B5EF4-FFF2-40B4-BE49-F238E27FC236}">
                <a16:creationId xmlns:a16="http://schemas.microsoft.com/office/drawing/2014/main" id="{E457C091-7EF7-48D1-855A-C34908F27787}"/>
              </a:ext>
            </a:extLst>
          </p:cNvPr>
          <p:cNvSpPr txBox="1"/>
          <p:nvPr/>
        </p:nvSpPr>
        <p:spPr>
          <a:xfrm>
            <a:off x="893549" y="901049"/>
            <a:ext cx="4745338" cy="677108"/>
          </a:xfrm>
          <a:prstGeom prst="rect">
            <a:avLst/>
          </a:prstGeom>
          <a:noFill/>
        </p:spPr>
        <p:txBody>
          <a:bodyPr wrap="none" rtlCol="0">
            <a:spAutoFit/>
          </a:bodyPr>
          <a:lstStyle/>
          <a:p>
            <a:r>
              <a:rPr lang="en-GB" sz="2400" dirty="0">
                <a:solidFill>
                  <a:srgbClr val="003264"/>
                </a:solidFill>
              </a:rPr>
              <a:t>The CF Home Sputum Induction Trial</a:t>
            </a:r>
          </a:p>
          <a:p>
            <a:r>
              <a:rPr lang="en-GB" sz="1400" dirty="0">
                <a:solidFill>
                  <a:srgbClr val="003264"/>
                </a:solidFill>
              </a:rPr>
              <a:t>ISRCTN86523335</a:t>
            </a:r>
          </a:p>
        </p:txBody>
      </p:sp>
      <p:sp>
        <p:nvSpPr>
          <p:cNvPr id="27" name="Rectangle 26">
            <a:extLst>
              <a:ext uri="{FF2B5EF4-FFF2-40B4-BE49-F238E27FC236}">
                <a16:creationId xmlns:a16="http://schemas.microsoft.com/office/drawing/2014/main" id="{F77158FD-E5D1-4A0E-B6CE-5A3D6902D465}"/>
              </a:ext>
            </a:extLst>
          </p:cNvPr>
          <p:cNvSpPr/>
          <p:nvPr/>
        </p:nvSpPr>
        <p:spPr>
          <a:xfrm>
            <a:off x="177801" y="4001997"/>
            <a:ext cx="12014199" cy="2922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97647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86D9E7-58B9-4DFA-BF95-75221DE801A7}"/>
              </a:ext>
            </a:extLst>
          </p:cNvPr>
          <p:cNvSpPr/>
          <p:nvPr/>
        </p:nvSpPr>
        <p:spPr>
          <a:xfrm>
            <a:off x="-140712" y="-540615"/>
            <a:ext cx="13640812" cy="7576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E9D856A8-C8AE-4C46-B41C-C4BA416730EE}"/>
              </a:ext>
            </a:extLst>
          </p:cNvPr>
          <p:cNvPicPr>
            <a:picLocks noChangeAspect="1"/>
          </p:cNvPicPr>
          <p:nvPr/>
        </p:nvPicPr>
        <p:blipFill>
          <a:blip r:embed="rId2"/>
          <a:stretch>
            <a:fillRect/>
          </a:stretch>
        </p:blipFill>
        <p:spPr>
          <a:xfrm>
            <a:off x="5496780" y="0"/>
            <a:ext cx="6695220" cy="6858000"/>
          </a:xfrm>
          <a:prstGeom prst="rect">
            <a:avLst/>
          </a:prstGeom>
        </p:spPr>
      </p:pic>
      <p:sp>
        <p:nvSpPr>
          <p:cNvPr id="3" name="Title 1">
            <a:extLst>
              <a:ext uri="{FF2B5EF4-FFF2-40B4-BE49-F238E27FC236}">
                <a16:creationId xmlns:a16="http://schemas.microsoft.com/office/drawing/2014/main" id="{C2C632E6-1E74-4A76-AFFC-A21CABFB919F}"/>
              </a:ext>
            </a:extLst>
          </p:cNvPr>
          <p:cNvSpPr txBox="1">
            <a:spLocks/>
          </p:cNvSpPr>
          <p:nvPr/>
        </p:nvSpPr>
        <p:spPr>
          <a:xfrm>
            <a:off x="213311" y="195289"/>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a:p>
            <a:r>
              <a:rPr lang="en-GB" sz="2800" dirty="0">
                <a:solidFill>
                  <a:srgbClr val="7E2167"/>
                </a:solidFill>
                <a:latin typeface="Calibri" panose="020F0502020204030204" pitchFamily="34" charset="0"/>
                <a:ea typeface="Calibri" panose="020F0502020204030204" pitchFamily="34" charset="0"/>
                <a:cs typeface="Calibri" panose="020F0502020204030204" pitchFamily="34" charset="0"/>
              </a:rPr>
              <a:t>All samples</a:t>
            </a:r>
          </a:p>
        </p:txBody>
      </p:sp>
      <p:sp>
        <p:nvSpPr>
          <p:cNvPr id="4" name="TextBox 3">
            <a:extLst>
              <a:ext uri="{FF2B5EF4-FFF2-40B4-BE49-F238E27FC236}">
                <a16:creationId xmlns:a16="http://schemas.microsoft.com/office/drawing/2014/main" id="{240AC03A-9997-489A-9680-24273967239E}"/>
              </a:ext>
            </a:extLst>
          </p:cNvPr>
          <p:cNvSpPr txBox="1"/>
          <p:nvPr/>
        </p:nvSpPr>
        <p:spPr>
          <a:xfrm rot="16200000">
            <a:off x="5662977" y="2849704"/>
            <a:ext cx="2049139" cy="307777"/>
          </a:xfrm>
          <a:prstGeom prst="rect">
            <a:avLst/>
          </a:prstGeom>
          <a:noFill/>
        </p:spPr>
        <p:txBody>
          <a:bodyPr wrap="square" rtlCol="0">
            <a:spAutoFit/>
          </a:bodyPr>
          <a:lstStyle/>
          <a:p>
            <a:r>
              <a:rPr lang="en-GB" sz="1400" dirty="0">
                <a:solidFill>
                  <a:schemeClr val="tx1">
                    <a:lumMod val="85000"/>
                    <a:lumOff val="15000"/>
                  </a:schemeClr>
                </a:solidFill>
              </a:rPr>
              <a:t>Bacterial isolates</a:t>
            </a:r>
          </a:p>
        </p:txBody>
      </p:sp>
      <p:sp>
        <p:nvSpPr>
          <p:cNvPr id="5" name="TextBox 4">
            <a:extLst>
              <a:ext uri="{FF2B5EF4-FFF2-40B4-BE49-F238E27FC236}">
                <a16:creationId xmlns:a16="http://schemas.microsoft.com/office/drawing/2014/main" id="{FF505A0F-60B0-4DD1-A033-9D1093A95ED0}"/>
              </a:ext>
            </a:extLst>
          </p:cNvPr>
          <p:cNvSpPr txBox="1"/>
          <p:nvPr/>
        </p:nvSpPr>
        <p:spPr>
          <a:xfrm>
            <a:off x="213311" y="1396326"/>
            <a:ext cx="6233630" cy="4455900"/>
          </a:xfrm>
          <a:prstGeom prst="rect">
            <a:avLst/>
          </a:prstGeom>
          <a:noFill/>
        </p:spPr>
        <p:txBody>
          <a:bodyPr wrap="none" rtlCol="0">
            <a:spAutoFit/>
          </a:bodyPr>
          <a:lstStyle/>
          <a:p>
            <a:pPr marL="285750" indent="-285750" algn="l">
              <a:buFont typeface="Arial" panose="020B0604020202020204" pitchFamily="34" charset="0"/>
              <a:buChar char="•"/>
            </a:pPr>
            <a:r>
              <a:rPr lang="en-GB" sz="1600" dirty="0">
                <a:solidFill>
                  <a:srgbClr val="003264"/>
                </a:solidFill>
                <a:latin typeface="DejaVuSans"/>
              </a:rPr>
              <a:t>Early morning cough clear	22/40	55%</a:t>
            </a:r>
          </a:p>
          <a:p>
            <a:pPr marL="285750" indent="-285750" algn="l">
              <a:buFont typeface="Arial" panose="020B0604020202020204" pitchFamily="34" charset="0"/>
              <a:buChar char="•"/>
            </a:pPr>
            <a:r>
              <a:rPr lang="en-GB" sz="1600" dirty="0">
                <a:solidFill>
                  <a:srgbClr val="003264"/>
                </a:solidFill>
                <a:latin typeface="DejaVuSans"/>
              </a:rPr>
              <a:t>Home sputum-induction	22/40	55%</a:t>
            </a:r>
          </a:p>
          <a:p>
            <a:pPr marL="285750" indent="-285750" algn="l">
              <a:buFont typeface="Arial" panose="020B0604020202020204" pitchFamily="34" charset="0"/>
              <a:buChar char="•"/>
            </a:pPr>
            <a:r>
              <a:rPr lang="en-GB" sz="1600" dirty="0">
                <a:solidFill>
                  <a:srgbClr val="003264"/>
                </a:solidFill>
                <a:latin typeface="DejaVuSans"/>
              </a:rPr>
              <a:t>Clinic cough swab		10/40	25%</a:t>
            </a:r>
          </a:p>
          <a:p>
            <a:pPr marL="285750" indent="-285750" algn="l">
              <a:buFont typeface="Arial" panose="020B0604020202020204" pitchFamily="34" charset="0"/>
              <a:buChar char="•"/>
            </a:pPr>
            <a:r>
              <a:rPr lang="en-GB" sz="1600" dirty="0">
                <a:solidFill>
                  <a:srgbClr val="003264"/>
                </a:solidFill>
                <a:latin typeface="DejaVuSans"/>
              </a:rPr>
              <a:t>Clinic cough clear		23/40	58%</a:t>
            </a:r>
          </a:p>
          <a:p>
            <a:pPr marL="285750" indent="-285750" algn="l">
              <a:buFont typeface="Arial" panose="020B0604020202020204" pitchFamily="34" charset="0"/>
              <a:buChar char="•"/>
            </a:pPr>
            <a:r>
              <a:rPr lang="en-GB" sz="1600" dirty="0">
                <a:solidFill>
                  <a:srgbClr val="003264"/>
                </a:solidFill>
                <a:latin typeface="DejaVuSans"/>
              </a:rPr>
              <a:t>Clinic sputum-induction	23/40	58%</a:t>
            </a:r>
          </a:p>
          <a:p>
            <a:pPr algn="l"/>
            <a:endParaRPr lang="en-GB" sz="1600" dirty="0">
              <a:solidFill>
                <a:srgbClr val="212529"/>
              </a:solidFill>
              <a:latin typeface="DejaVuSans"/>
            </a:endParaRPr>
          </a:p>
          <a:p>
            <a:pPr marL="285750" indent="-285750">
              <a:lnSpc>
                <a:spcPct val="107000"/>
              </a:lnSpc>
              <a:buFont typeface="Arial" panose="020B0604020202020204" pitchFamily="34" charset="0"/>
              <a:buChar char="•"/>
            </a:pPr>
            <a:endParaRPr lang="en-GB" sz="1600" dirty="0">
              <a:solidFill>
                <a:srgbClr val="212529"/>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endParaRPr lang="en-GB"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endParaRPr lang="en-GB"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endParaRPr lang="en-GB"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endParaRPr lang="en-GB"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pPr>
            <a:r>
              <a:rPr lang="en-GB" sz="2000" dirty="0">
                <a:solidFill>
                  <a:srgbClr val="FF0000"/>
                </a:solidFill>
              </a:rPr>
              <a:t>Combining sampling approaches increases pathogen yield</a:t>
            </a:r>
          </a:p>
          <a:p>
            <a:pPr>
              <a:lnSpc>
                <a:spcPct val="107000"/>
              </a:lnSpc>
            </a:pPr>
            <a:endParaRPr lang="en-GB" sz="2000" dirty="0">
              <a:solidFill>
                <a:srgbClr val="FF0000"/>
              </a:solidFill>
            </a:endParaRPr>
          </a:p>
          <a:p>
            <a:pPr marL="285750" indent="-285750">
              <a:lnSpc>
                <a:spcPct val="107000"/>
              </a:lnSpc>
              <a:buFont typeface="Arial" panose="020B0604020202020204" pitchFamily="34" charset="0"/>
              <a:buChar char="•"/>
            </a:pPr>
            <a:r>
              <a:rPr lang="en-GB" sz="160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28/40 (sensitivity 0.7) were isolated on home samples combined. </a:t>
            </a:r>
          </a:p>
          <a:p>
            <a:pPr marL="285750" indent="-285750">
              <a:lnSpc>
                <a:spcPct val="107000"/>
              </a:lnSpc>
              <a:buFont typeface="Arial" panose="020B0604020202020204" pitchFamily="34" charset="0"/>
              <a:buChar char="•"/>
            </a:pPr>
            <a:r>
              <a:rPr lang="en-GB" sz="1600" dirty="0">
                <a:solidFill>
                  <a:srgbClr val="212529"/>
                </a:solidFill>
                <a:effectLst/>
                <a:latin typeface="Calibri" panose="020F0502020204030204" pitchFamily="34" charset="0"/>
                <a:ea typeface="Calibri" panose="020F0502020204030204" pitchFamily="34" charset="0"/>
                <a:cs typeface="Calibri" panose="020F0502020204030204" pitchFamily="34" charset="0"/>
              </a:rPr>
              <a:t>31/40 (sensitivity 0.77) were isolated on clinic samples combined</a:t>
            </a:r>
          </a:p>
          <a:p>
            <a:pPr marL="285750" indent="-285750">
              <a:lnSpc>
                <a:spcPct val="107000"/>
              </a:lnSpc>
              <a:buFont typeface="Arial" panose="020B0604020202020204" pitchFamily="34" charset="0"/>
              <a:buChar char="•"/>
            </a:pPr>
            <a:r>
              <a:rPr lang="en-GB" sz="1600" dirty="0">
                <a:solidFill>
                  <a:srgbClr val="212529"/>
                </a:solidFill>
                <a:latin typeface="Calibri" panose="020F0502020204030204" pitchFamily="34" charset="0"/>
                <a:ea typeface="Calibri" panose="020F0502020204030204" pitchFamily="34" charset="0"/>
                <a:cs typeface="Calibri" panose="020F0502020204030204" pitchFamily="34" charset="0"/>
              </a:rPr>
              <a:t>35/40 (sensitivity 0.88) isolated on home samples + clinic cough clear</a:t>
            </a:r>
            <a:endParaRPr lang="en-GB" sz="1600" dirty="0">
              <a:solidFill>
                <a:srgbClr val="21252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677C008-E7DB-409B-96DA-7215F9B859F9}"/>
              </a:ext>
            </a:extLst>
          </p:cNvPr>
          <p:cNvSpPr/>
          <p:nvPr/>
        </p:nvSpPr>
        <p:spPr>
          <a:xfrm>
            <a:off x="10467618" y="842011"/>
            <a:ext cx="1056545" cy="73052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9601A5AC-8DC8-4719-8E7B-85C3B944FBEE}"/>
              </a:ext>
            </a:extLst>
          </p:cNvPr>
          <p:cNvSpPr/>
          <p:nvPr/>
        </p:nvSpPr>
        <p:spPr>
          <a:xfrm>
            <a:off x="9737181" y="0"/>
            <a:ext cx="715618" cy="6579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64CD963-46C5-49EB-AAA3-437331E291C5}"/>
              </a:ext>
            </a:extLst>
          </p:cNvPr>
          <p:cNvSpPr/>
          <p:nvPr/>
        </p:nvSpPr>
        <p:spPr>
          <a:xfrm>
            <a:off x="11419883" y="716685"/>
            <a:ext cx="937444" cy="73052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713473A-B614-4B1A-8FE5-47EF70427404}"/>
              </a:ext>
            </a:extLst>
          </p:cNvPr>
          <p:cNvSpPr/>
          <p:nvPr/>
        </p:nvSpPr>
        <p:spPr>
          <a:xfrm>
            <a:off x="213310" y="4353340"/>
            <a:ext cx="6129351" cy="1148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370FB45-1C83-4CDA-BF42-18F67424D375}"/>
              </a:ext>
            </a:extLst>
          </p:cNvPr>
          <p:cNvSpPr/>
          <p:nvPr/>
        </p:nvSpPr>
        <p:spPr>
          <a:xfrm>
            <a:off x="294730" y="5561319"/>
            <a:ext cx="6129351" cy="770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471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E5DE0EC-39F2-498C-856B-E33410A2E49B}"/>
              </a:ext>
            </a:extLst>
          </p:cNvPr>
          <p:cNvGrpSpPr/>
          <p:nvPr/>
        </p:nvGrpSpPr>
        <p:grpSpPr>
          <a:xfrm>
            <a:off x="6162675" y="530125"/>
            <a:ext cx="3899264" cy="7547750"/>
            <a:chOff x="6162675" y="530125"/>
            <a:chExt cx="3899264" cy="7547750"/>
          </a:xfrm>
        </p:grpSpPr>
        <p:pic>
          <p:nvPicPr>
            <p:cNvPr id="2" name="Picture 1" descr="Chart, bar chart&#10;&#10;Description automatically generated">
              <a:extLst>
                <a:ext uri="{FF2B5EF4-FFF2-40B4-BE49-F238E27FC236}">
                  <a16:creationId xmlns:a16="http://schemas.microsoft.com/office/drawing/2014/main" id="{783AFD76-EEA9-4BFC-A75B-3A232CADBA52}"/>
                </a:ext>
              </a:extLst>
            </p:cNvPr>
            <p:cNvPicPr>
              <a:picLocks noChangeAspect="1"/>
            </p:cNvPicPr>
            <p:nvPr/>
          </p:nvPicPr>
          <p:blipFill rotWithShape="1">
            <a:blip r:embed="rId2">
              <a:extLst>
                <a:ext uri="{28A0092B-C50C-407E-A947-70E740481C1C}">
                  <a14:useLocalDpi xmlns:a14="http://schemas.microsoft.com/office/drawing/2010/main" val="0"/>
                </a:ext>
              </a:extLst>
            </a:blip>
            <a:srcRect l="65758" t="9074" r="27758" b="21220"/>
            <a:stretch/>
          </p:blipFill>
          <p:spPr>
            <a:xfrm>
              <a:off x="6162675" y="530125"/>
              <a:ext cx="1466850" cy="5797749"/>
            </a:xfrm>
            <a:prstGeom prst="rect">
              <a:avLst/>
            </a:prstGeom>
          </p:spPr>
        </p:pic>
        <p:pic>
          <p:nvPicPr>
            <p:cNvPr id="3" name="Picture 2" descr="Chart, bar chart&#10;&#10;Description automatically generated">
              <a:extLst>
                <a:ext uri="{FF2B5EF4-FFF2-40B4-BE49-F238E27FC236}">
                  <a16:creationId xmlns:a16="http://schemas.microsoft.com/office/drawing/2014/main" id="{1A8D7B20-1452-4314-97D4-75CB23F758C0}"/>
                </a:ext>
              </a:extLst>
            </p:cNvPr>
            <p:cNvPicPr>
              <a:picLocks noChangeAspect="1"/>
            </p:cNvPicPr>
            <p:nvPr/>
          </p:nvPicPr>
          <p:blipFill rotWithShape="1">
            <a:blip r:embed="rId2">
              <a:extLst>
                <a:ext uri="{28A0092B-C50C-407E-A947-70E740481C1C}">
                  <a14:useLocalDpi xmlns:a14="http://schemas.microsoft.com/office/drawing/2010/main" val="0"/>
                </a:ext>
              </a:extLst>
            </a:blip>
            <a:srcRect l="77987" t="9075" r="4843" b="11026"/>
            <a:stretch/>
          </p:blipFill>
          <p:spPr>
            <a:xfrm>
              <a:off x="7873547" y="4333875"/>
              <a:ext cx="2188392" cy="3744000"/>
            </a:xfrm>
            <a:prstGeom prst="rect">
              <a:avLst/>
            </a:prstGeom>
          </p:spPr>
        </p:pic>
      </p:grpSp>
      <p:sp>
        <p:nvSpPr>
          <p:cNvPr id="4" name="TextBox 3">
            <a:extLst>
              <a:ext uri="{FF2B5EF4-FFF2-40B4-BE49-F238E27FC236}">
                <a16:creationId xmlns:a16="http://schemas.microsoft.com/office/drawing/2014/main" id="{F3DF69ED-1B58-4738-874D-9C899F174EED}"/>
              </a:ext>
            </a:extLst>
          </p:cNvPr>
          <p:cNvSpPr txBox="1"/>
          <p:nvPr/>
        </p:nvSpPr>
        <p:spPr>
          <a:xfrm flipH="1">
            <a:off x="5973808" y="6327874"/>
            <a:ext cx="4021456" cy="246221"/>
          </a:xfrm>
          <a:prstGeom prst="rect">
            <a:avLst/>
          </a:prstGeom>
          <a:noFill/>
        </p:spPr>
        <p:txBody>
          <a:bodyPr wrap="square" rtlCol="0">
            <a:spAutoFit/>
          </a:bodyPr>
          <a:lstStyle/>
          <a:p>
            <a:r>
              <a:rPr lang="en-GB" sz="1000" dirty="0" err="1"/>
              <a:t>emCC</a:t>
            </a:r>
            <a:r>
              <a:rPr lang="en-GB" sz="1000" dirty="0"/>
              <a:t>    </a:t>
            </a:r>
            <a:r>
              <a:rPr lang="en-GB" sz="1000" dirty="0" err="1"/>
              <a:t>hIS</a:t>
            </a:r>
            <a:r>
              <a:rPr lang="en-GB" sz="1000" dirty="0"/>
              <a:t>     </a:t>
            </a:r>
            <a:r>
              <a:rPr lang="en-GB" sz="1000" dirty="0" err="1"/>
              <a:t>cCS</a:t>
            </a:r>
            <a:r>
              <a:rPr lang="en-GB" sz="1000" dirty="0"/>
              <a:t>   </a:t>
            </a:r>
            <a:r>
              <a:rPr lang="en-GB" sz="1000" dirty="0" err="1"/>
              <a:t>cCC</a:t>
            </a:r>
            <a:r>
              <a:rPr lang="en-GB" sz="1000" dirty="0"/>
              <a:t>    </a:t>
            </a:r>
            <a:r>
              <a:rPr lang="en-GB" sz="1000" dirty="0" err="1"/>
              <a:t>cIS</a:t>
            </a:r>
            <a:endParaRPr lang="en-GB" sz="1000" dirty="0"/>
          </a:p>
        </p:txBody>
      </p:sp>
      <p:grpSp>
        <p:nvGrpSpPr>
          <p:cNvPr id="5" name="Group 4">
            <a:extLst>
              <a:ext uri="{FF2B5EF4-FFF2-40B4-BE49-F238E27FC236}">
                <a16:creationId xmlns:a16="http://schemas.microsoft.com/office/drawing/2014/main" id="{09756050-FD23-4C9A-8158-067E632660BD}"/>
              </a:ext>
            </a:extLst>
          </p:cNvPr>
          <p:cNvGrpSpPr/>
          <p:nvPr/>
        </p:nvGrpSpPr>
        <p:grpSpPr>
          <a:xfrm>
            <a:off x="177884" y="3315833"/>
            <a:ext cx="5593794" cy="2881767"/>
            <a:chOff x="177884" y="3315833"/>
            <a:chExt cx="5593794" cy="2881767"/>
          </a:xfrm>
        </p:grpSpPr>
        <p:sp>
          <p:nvSpPr>
            <p:cNvPr id="6" name="Rectangle 5">
              <a:extLst>
                <a:ext uri="{FF2B5EF4-FFF2-40B4-BE49-F238E27FC236}">
                  <a16:creationId xmlns:a16="http://schemas.microsoft.com/office/drawing/2014/main" id="{34858F01-D1A9-4CBD-A050-DEF3A8215621}"/>
                </a:ext>
              </a:extLst>
            </p:cNvPr>
            <p:cNvSpPr/>
            <p:nvPr/>
          </p:nvSpPr>
          <p:spPr>
            <a:xfrm>
              <a:off x="177884" y="3315833"/>
              <a:ext cx="5593794" cy="288176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0dfd3538-eb49-46b9-8668-7f8402bbe60d@GBRP265">
              <a:extLst>
                <a:ext uri="{FF2B5EF4-FFF2-40B4-BE49-F238E27FC236}">
                  <a16:creationId xmlns:a16="http://schemas.microsoft.com/office/drawing/2014/main" id="{6048E70E-2F80-4EB9-AFFC-71FBA5542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26" y="3519034"/>
              <a:ext cx="5321701" cy="255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itle 1">
            <a:extLst>
              <a:ext uri="{FF2B5EF4-FFF2-40B4-BE49-F238E27FC236}">
                <a16:creationId xmlns:a16="http://schemas.microsoft.com/office/drawing/2014/main" id="{64366B89-65D2-4717-A35F-53E0E9C61AB8}"/>
              </a:ext>
            </a:extLst>
          </p:cNvPr>
          <p:cNvSpPr txBox="1">
            <a:spLocks/>
          </p:cNvSpPr>
          <p:nvPr/>
        </p:nvSpPr>
        <p:spPr>
          <a:xfrm>
            <a:off x="213311" y="195289"/>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a:p>
            <a:r>
              <a:rPr lang="en-GB" sz="2800" dirty="0">
                <a:solidFill>
                  <a:srgbClr val="FF0000"/>
                </a:solidFill>
                <a:latin typeface="Calibri" panose="020F0502020204030204" pitchFamily="34" charset="0"/>
                <a:ea typeface="Calibri" panose="020F0502020204030204" pitchFamily="34" charset="0"/>
                <a:cs typeface="Calibri" panose="020F0502020204030204" pitchFamily="34" charset="0"/>
              </a:rPr>
              <a:t>Sample discordance</a:t>
            </a:r>
          </a:p>
          <a:p>
            <a:r>
              <a:rPr lang="en-GB" sz="2800" dirty="0">
                <a:solidFill>
                  <a:srgbClr val="FF0000"/>
                </a:solidFill>
                <a:latin typeface="Calibri" panose="020F0502020204030204" pitchFamily="34" charset="0"/>
                <a:ea typeface="Calibri" panose="020F0502020204030204" pitchFamily="34" charset="0"/>
                <a:cs typeface="Calibri" panose="020F0502020204030204" pitchFamily="34" charset="0"/>
              </a:rPr>
              <a:t>Samples are not equivalent</a:t>
            </a:r>
          </a:p>
        </p:txBody>
      </p:sp>
    </p:spTree>
    <p:extLst>
      <p:ext uri="{BB962C8B-B14F-4D97-AF65-F5344CB8AC3E}">
        <p14:creationId xmlns:p14="http://schemas.microsoft.com/office/powerpoint/2010/main" val="353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0A31C-803F-41D7-8D30-18323BFC132A}"/>
              </a:ext>
            </a:extLst>
          </p:cNvPr>
          <p:cNvSpPr txBox="1"/>
          <p:nvPr/>
        </p:nvSpPr>
        <p:spPr>
          <a:xfrm>
            <a:off x="2110498" y="1582787"/>
            <a:ext cx="9967202" cy="6004144"/>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sz="4000" dirty="0">
                <a:solidFill>
                  <a:srgbClr val="FF0000"/>
                </a:solidFill>
                <a:latin typeface="Calibri" panose="020F0502020204030204" pitchFamily="34" charset="0"/>
                <a:ea typeface="Calibri" panose="020F0502020204030204" pitchFamily="34" charset="0"/>
                <a:cs typeface="Calibri" panose="020F0502020204030204" pitchFamily="34" charset="0"/>
              </a:rPr>
              <a:t>Unsupervised home sputum-induction </a:t>
            </a:r>
          </a:p>
          <a:p>
            <a:pPr marL="355600">
              <a:lnSpc>
                <a:spcPct val="107000"/>
              </a:lnSpc>
              <a:spcAft>
                <a:spcPts val="800"/>
              </a:spcAft>
            </a:pPr>
            <a:r>
              <a:rPr lang="en-GB" sz="1800" dirty="0">
                <a:solidFill>
                  <a:srgbClr val="003264"/>
                </a:solidFill>
                <a:latin typeface="Calibri" panose="020F0502020204030204" pitchFamily="34" charset="0"/>
                <a:ea typeface="Calibri" panose="020F0502020204030204" pitchFamily="34" charset="0"/>
                <a:cs typeface="Calibri" panose="020F0502020204030204" pitchFamily="34" charset="0"/>
              </a:rPr>
              <a:t>using a standardised approach to expectoration is possible, well tolerated, acceptable to families and has comparable pathogen yield to supervised clinic sputum-induction. </a:t>
            </a:r>
          </a:p>
          <a:p>
            <a:pPr marL="285750" indent="-285750">
              <a:lnSpc>
                <a:spcPct val="107000"/>
              </a:lnSpc>
              <a:spcAft>
                <a:spcPts val="800"/>
              </a:spcAft>
              <a:buFont typeface="Arial" panose="020B0604020202020204" pitchFamily="34" charset="0"/>
              <a:buChar char="•"/>
            </a:pPr>
            <a:r>
              <a:rPr lang="en-GB" sz="3600" dirty="0">
                <a:solidFill>
                  <a:srgbClr val="FF0000"/>
                </a:solidFill>
                <a:latin typeface="Calibri" panose="020F0502020204030204" pitchFamily="34" charset="0"/>
                <a:ea typeface="Calibri" panose="020F0502020204030204" pitchFamily="34" charset="0"/>
                <a:cs typeface="Calibri" panose="020F0502020204030204" pitchFamily="34" charset="0"/>
              </a:rPr>
              <a:t>Additional gains from pre-saline cough clear</a:t>
            </a:r>
          </a:p>
          <a:p>
            <a:pPr marL="266700">
              <a:lnSpc>
                <a:spcPct val="107000"/>
              </a:lnSpc>
              <a:spcAft>
                <a:spcPts val="800"/>
              </a:spcAft>
            </a:pPr>
            <a:r>
              <a:rPr lang="en-GB" sz="1800" dirty="0">
                <a:solidFill>
                  <a:srgbClr val="003264"/>
                </a:solidFill>
                <a:latin typeface="Calibri" panose="020F0502020204030204" pitchFamily="34" charset="0"/>
                <a:ea typeface="Calibri" panose="020F0502020204030204" pitchFamily="34" charset="0"/>
                <a:cs typeface="Calibri" panose="020F0502020204030204" pitchFamily="34" charset="0"/>
              </a:rPr>
              <a:t>Additional pathogen detection are obtained from a pre-saline spontaneous </a:t>
            </a:r>
            <a:r>
              <a:rPr lang="en-GB" sz="1800" dirty="0">
                <a:solidFill>
                  <a:srgbClr val="FF0000"/>
                </a:solidFill>
                <a:latin typeface="Calibri" panose="020F0502020204030204" pitchFamily="34" charset="0"/>
                <a:ea typeface="Calibri" panose="020F0502020204030204" pitchFamily="34" charset="0"/>
                <a:cs typeface="Calibri" panose="020F0502020204030204" pitchFamily="34" charset="0"/>
              </a:rPr>
              <a:t>cough-clear</a:t>
            </a:r>
            <a:r>
              <a:rPr lang="en-GB" sz="1800" dirty="0">
                <a:solidFill>
                  <a:srgbClr val="003264"/>
                </a:solidFill>
                <a:latin typeface="Calibri" panose="020F0502020204030204" pitchFamily="34" charset="0"/>
                <a:ea typeface="Calibri" panose="020F0502020204030204" pitchFamily="34" charset="0"/>
                <a:cs typeface="Calibri" panose="020F0502020204030204" pitchFamily="34" charset="0"/>
              </a:rPr>
              <a:t> sample using the same standardised approach to expectoration. These pre-saline undiluted samples may contain higher pathogen titre and should be incorporated into all sputum-induction protocols. </a:t>
            </a:r>
          </a:p>
          <a:p>
            <a:pPr marL="285750" indent="-285750">
              <a:lnSpc>
                <a:spcPct val="107000"/>
              </a:lnSpc>
              <a:spcAft>
                <a:spcPts val="800"/>
              </a:spcAft>
              <a:buFont typeface="Arial" panose="020B0604020202020204" pitchFamily="34" charset="0"/>
              <a:buChar char="•"/>
            </a:pPr>
            <a:r>
              <a:rPr lang="en-GB" sz="3600" dirty="0">
                <a:solidFill>
                  <a:srgbClr val="FF0000"/>
                </a:solidFill>
                <a:latin typeface="Calibri" panose="020F0502020204030204" pitchFamily="34" charset="0"/>
                <a:ea typeface="Calibri" panose="020F0502020204030204" pitchFamily="34" charset="0"/>
                <a:cs typeface="Calibri" panose="020F0502020204030204" pitchFamily="34" charset="0"/>
              </a:rPr>
              <a:t>Stand alone cough-clear samples in clinic</a:t>
            </a:r>
          </a:p>
          <a:p>
            <a:pPr marL="266700">
              <a:lnSpc>
                <a:spcPct val="107000"/>
              </a:lnSpc>
              <a:spcAft>
                <a:spcPts val="800"/>
              </a:spcAft>
            </a:pP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I</a:t>
            </a:r>
            <a:r>
              <a:rPr lang="en-GB" sz="1800" dirty="0">
                <a:solidFill>
                  <a:srgbClr val="002060"/>
                </a:solidFill>
                <a:latin typeface="Calibri" panose="020F0502020204030204" pitchFamily="34" charset="0"/>
                <a:ea typeface="Calibri" panose="020F0502020204030204" pitchFamily="34" charset="0"/>
                <a:cs typeface="Calibri" panose="020F0502020204030204" pitchFamily="34" charset="0"/>
              </a:rPr>
              <a:t>n isolation take 1-2 minutes to carry out, identify greater than twice as many classic CF pathogens as conventional oropharyngeal sampling and present a novel, straightforward addition to pathogen surveillance in clinic</a:t>
            </a:r>
          </a:p>
          <a:p>
            <a:pPr marL="285750" indent="-285750">
              <a:lnSpc>
                <a:spcPct val="107000"/>
              </a:lnSpc>
              <a:spcAft>
                <a:spcPts val="800"/>
              </a:spcAft>
              <a:buFont typeface="Arial" panose="020B0604020202020204" pitchFamily="34" charset="0"/>
              <a:buChar char="•"/>
            </a:pP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dirty="0"/>
          </a:p>
        </p:txBody>
      </p:sp>
      <p:sp>
        <p:nvSpPr>
          <p:cNvPr id="3" name="Title 1">
            <a:extLst>
              <a:ext uri="{FF2B5EF4-FFF2-40B4-BE49-F238E27FC236}">
                <a16:creationId xmlns:a16="http://schemas.microsoft.com/office/drawing/2014/main" id="{680ADEA5-5FCA-43CC-82E1-A59B16A63E3A}"/>
              </a:ext>
            </a:extLst>
          </p:cNvPr>
          <p:cNvSpPr txBox="1">
            <a:spLocks/>
          </p:cNvSpPr>
          <p:nvPr/>
        </p:nvSpPr>
        <p:spPr>
          <a:xfrm>
            <a:off x="213311" y="195289"/>
            <a:ext cx="10515600" cy="10030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7E2167"/>
                </a:solidFill>
                <a:latin typeface="Calibri" panose="020F0502020204030204" pitchFamily="34" charset="0"/>
                <a:ea typeface="Calibri" panose="020F0502020204030204" pitchFamily="34" charset="0"/>
                <a:cs typeface="Calibri" panose="020F0502020204030204" pitchFamily="34" charset="0"/>
              </a:rPr>
              <a:t>CF-HomeSpIT</a:t>
            </a:r>
          </a:p>
          <a:p>
            <a:r>
              <a:rPr lang="en-GB" sz="2800" dirty="0">
                <a:solidFill>
                  <a:srgbClr val="7E2167"/>
                </a:solidFill>
                <a:latin typeface="Calibri" panose="020F0502020204030204" pitchFamily="34" charset="0"/>
                <a:ea typeface="Calibri" panose="020F0502020204030204" pitchFamily="34" charset="0"/>
                <a:cs typeface="Calibri" panose="020F0502020204030204" pitchFamily="34" charset="0"/>
              </a:rPr>
              <a:t>Conclusions</a:t>
            </a:r>
          </a:p>
        </p:txBody>
      </p:sp>
      <p:pic>
        <p:nvPicPr>
          <p:cNvPr id="4" name="Graphic 3" descr="Thumbs up sign">
            <a:extLst>
              <a:ext uri="{FF2B5EF4-FFF2-40B4-BE49-F238E27FC236}">
                <a16:creationId xmlns:a16="http://schemas.microsoft.com/office/drawing/2014/main" id="{8A7EB7DC-3628-45CD-827B-322492D2DD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502" y="1198326"/>
            <a:ext cx="1593499" cy="1593499"/>
          </a:xfrm>
          <a:prstGeom prst="rect">
            <a:avLst/>
          </a:prstGeom>
        </p:spPr>
      </p:pic>
    </p:spTree>
    <p:extLst>
      <p:ext uri="{BB962C8B-B14F-4D97-AF65-F5344CB8AC3E}">
        <p14:creationId xmlns:p14="http://schemas.microsoft.com/office/powerpoint/2010/main" val="35541920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E61421-4707-43E7-9EA2-8324FE6CC08B}"/>
              </a:ext>
            </a:extLst>
          </p:cNvPr>
          <p:cNvPicPr>
            <a:picLocks noChangeAspect="1"/>
          </p:cNvPicPr>
          <p:nvPr/>
        </p:nvPicPr>
        <p:blipFill>
          <a:blip r:embed="rId2"/>
          <a:stretch>
            <a:fillRect/>
          </a:stretch>
        </p:blipFill>
        <p:spPr>
          <a:xfrm>
            <a:off x="4627004" y="608765"/>
            <a:ext cx="6641311" cy="2224942"/>
          </a:xfrm>
          <a:prstGeom prst="rect">
            <a:avLst/>
          </a:prstGeom>
        </p:spPr>
      </p:pic>
      <p:sp>
        <p:nvSpPr>
          <p:cNvPr id="3" name="TextBox 2">
            <a:extLst>
              <a:ext uri="{FF2B5EF4-FFF2-40B4-BE49-F238E27FC236}">
                <a16:creationId xmlns:a16="http://schemas.microsoft.com/office/drawing/2014/main" id="{DD00027B-7A1C-4E38-B2D0-11B573C0B8BE}"/>
              </a:ext>
            </a:extLst>
          </p:cNvPr>
          <p:cNvSpPr txBox="1"/>
          <p:nvPr/>
        </p:nvSpPr>
        <p:spPr>
          <a:xfrm>
            <a:off x="6811457" y="3562629"/>
            <a:ext cx="1474699" cy="461665"/>
          </a:xfrm>
          <a:prstGeom prst="rect">
            <a:avLst/>
          </a:prstGeom>
          <a:noFill/>
        </p:spPr>
        <p:txBody>
          <a:bodyPr wrap="none" rtlCol="0">
            <a:spAutoFit/>
          </a:bodyPr>
          <a:lstStyle/>
          <a:p>
            <a:r>
              <a:rPr lang="en-GB" sz="2400" dirty="0">
                <a:solidFill>
                  <a:srgbClr val="002060"/>
                </a:solidFill>
              </a:rPr>
              <a:t>Thank you</a:t>
            </a:r>
          </a:p>
        </p:txBody>
      </p:sp>
      <p:pic>
        <p:nvPicPr>
          <p:cNvPr id="5" name="Picture 4">
            <a:extLst>
              <a:ext uri="{FF2B5EF4-FFF2-40B4-BE49-F238E27FC236}">
                <a16:creationId xmlns:a16="http://schemas.microsoft.com/office/drawing/2014/main" id="{309CB984-494E-4B69-9157-9B1598902DBE}"/>
              </a:ext>
            </a:extLst>
          </p:cNvPr>
          <p:cNvPicPr>
            <a:picLocks noChangeAspect="1"/>
          </p:cNvPicPr>
          <p:nvPr/>
        </p:nvPicPr>
        <p:blipFill>
          <a:blip r:embed="rId3"/>
          <a:stretch>
            <a:fillRect/>
          </a:stretch>
        </p:blipFill>
        <p:spPr>
          <a:xfrm>
            <a:off x="136543" y="-99060"/>
            <a:ext cx="4283639" cy="6957060"/>
          </a:xfrm>
          <a:prstGeom prst="rect">
            <a:avLst/>
          </a:prstGeom>
        </p:spPr>
      </p:pic>
    </p:spTree>
    <p:extLst>
      <p:ext uri="{BB962C8B-B14F-4D97-AF65-F5344CB8AC3E}">
        <p14:creationId xmlns:p14="http://schemas.microsoft.com/office/powerpoint/2010/main" val="2537475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2B1EDC61-3A06-4892-B9F2-E2214172A56A}"/>
              </a:ext>
            </a:extLst>
          </p:cNvPr>
          <p:cNvPicPr>
            <a:picLocks noGrp="1" noChangeAspect="1"/>
          </p:cNvPicPr>
          <p:nvPr>
            <p:ph type="pic" sz="quarter" idx="14"/>
          </p:nvPr>
        </p:nvPicPr>
        <p:blipFill>
          <a:blip r:embed="rId2"/>
          <a:srcRect l="43587" r="43587"/>
          <a:stretch>
            <a:fillRect/>
          </a:stretch>
        </p:blipFill>
        <p:spPr/>
      </p:pic>
      <p:pic>
        <p:nvPicPr>
          <p:cNvPr id="4" name="Picture 3">
            <a:extLst>
              <a:ext uri="{FF2B5EF4-FFF2-40B4-BE49-F238E27FC236}">
                <a16:creationId xmlns:a16="http://schemas.microsoft.com/office/drawing/2014/main" id="{6A6EBE81-EC1A-4EDE-8D4C-13645A5284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022" b="26254"/>
          <a:stretch/>
        </p:blipFill>
        <p:spPr>
          <a:xfrm>
            <a:off x="0" y="0"/>
            <a:ext cx="12192000" cy="6858000"/>
          </a:xfrm>
          <a:prstGeom prst="rect">
            <a:avLst/>
          </a:prstGeom>
        </p:spPr>
      </p:pic>
      <p:sp>
        <p:nvSpPr>
          <p:cNvPr id="6" name="TextBox 5">
            <a:extLst>
              <a:ext uri="{FF2B5EF4-FFF2-40B4-BE49-F238E27FC236}">
                <a16:creationId xmlns:a16="http://schemas.microsoft.com/office/drawing/2014/main" id="{EF70B9A9-BAFB-4B8C-8702-26C9E3085372}"/>
              </a:ext>
            </a:extLst>
          </p:cNvPr>
          <p:cNvSpPr txBox="1"/>
          <p:nvPr/>
        </p:nvSpPr>
        <p:spPr>
          <a:xfrm>
            <a:off x="276623" y="362610"/>
            <a:ext cx="5953809" cy="5016758"/>
          </a:xfrm>
          <a:prstGeom prst="rect">
            <a:avLst/>
          </a:prstGeom>
          <a:noFill/>
        </p:spPr>
        <p:txBody>
          <a:bodyPr wrap="none" rtlCol="0">
            <a:spAutoFit/>
          </a:bodyPr>
          <a:lstStyle/>
          <a:p>
            <a:r>
              <a:rPr lang="en-GB" sz="4800" dirty="0" err="1">
                <a:solidFill>
                  <a:schemeClr val="bg1">
                    <a:lumMod val="95000"/>
                  </a:schemeClr>
                </a:solidFill>
              </a:rPr>
              <a:t>CF</a:t>
            </a:r>
            <a:r>
              <a:rPr lang="en-GB" sz="4800" dirty="0" err="1">
                <a:solidFill>
                  <a:srgbClr val="FF0000"/>
                </a:solidFill>
              </a:rPr>
              <a:t>SpIT</a:t>
            </a:r>
            <a:r>
              <a:rPr lang="en-GB" sz="4800" dirty="0">
                <a:solidFill>
                  <a:srgbClr val="FF0000"/>
                </a:solidFill>
              </a:rPr>
              <a:t> </a:t>
            </a:r>
            <a:r>
              <a:rPr lang="en-GB" sz="4800" dirty="0">
                <a:solidFill>
                  <a:schemeClr val="bg1"/>
                </a:solidFill>
              </a:rPr>
              <a:t>Research Group</a:t>
            </a:r>
          </a:p>
          <a:p>
            <a:endParaRPr lang="en-GB" sz="2400" dirty="0">
              <a:solidFill>
                <a:schemeClr val="bg1"/>
              </a:solidFill>
            </a:endParaRPr>
          </a:p>
          <a:p>
            <a:r>
              <a:rPr lang="en-GB" sz="2400" dirty="0">
                <a:solidFill>
                  <a:srgbClr val="FF0000"/>
                </a:solidFill>
              </a:rPr>
              <a:t>The Children’s Hospital for Wales</a:t>
            </a:r>
          </a:p>
          <a:p>
            <a:r>
              <a:rPr lang="en-GB" sz="1600" dirty="0">
                <a:solidFill>
                  <a:schemeClr val="bg1"/>
                </a:solidFill>
              </a:rPr>
              <a:t>Prof Julian T. </a:t>
            </a:r>
            <a:r>
              <a:rPr lang="en-GB" sz="1600" dirty="0" err="1">
                <a:solidFill>
                  <a:schemeClr val="bg1"/>
                </a:solidFill>
              </a:rPr>
              <a:t>Forton</a:t>
            </a:r>
            <a:endParaRPr lang="en-GB" sz="1600" dirty="0">
              <a:solidFill>
                <a:schemeClr val="bg1"/>
              </a:solidFill>
            </a:endParaRPr>
          </a:p>
          <a:p>
            <a:r>
              <a:rPr lang="en-GB" sz="1600" dirty="0">
                <a:solidFill>
                  <a:schemeClr val="bg1"/>
                </a:solidFill>
              </a:rPr>
              <a:t>Kath Ronchetti            	Research Physiotherapist</a:t>
            </a:r>
          </a:p>
          <a:p>
            <a:r>
              <a:rPr lang="en-GB" sz="1600" dirty="0">
                <a:solidFill>
                  <a:schemeClr val="bg1"/>
                </a:solidFill>
              </a:rPr>
              <a:t>Hannah Morgan	CF Physiotherapist</a:t>
            </a:r>
          </a:p>
          <a:p>
            <a:r>
              <a:rPr lang="en-GB" sz="1600" dirty="0" err="1">
                <a:solidFill>
                  <a:schemeClr val="bg1"/>
                </a:solidFill>
              </a:rPr>
              <a:t>Jodee</a:t>
            </a:r>
            <a:r>
              <a:rPr lang="en-GB" sz="1600" dirty="0">
                <a:solidFill>
                  <a:schemeClr val="bg1"/>
                </a:solidFill>
              </a:rPr>
              <a:t> Tame                 	CF Physiotherapist</a:t>
            </a:r>
          </a:p>
          <a:p>
            <a:endParaRPr lang="en-GB" sz="1600" dirty="0">
              <a:solidFill>
                <a:schemeClr val="bg1"/>
              </a:solidFill>
            </a:endParaRPr>
          </a:p>
          <a:p>
            <a:r>
              <a:rPr lang="en-GB" sz="2400" dirty="0">
                <a:solidFill>
                  <a:srgbClr val="FF0000"/>
                </a:solidFill>
              </a:rPr>
              <a:t>Department of Biosciences, Cardiff University</a:t>
            </a:r>
          </a:p>
          <a:p>
            <a:r>
              <a:rPr lang="en-GB" sz="1600" dirty="0">
                <a:solidFill>
                  <a:schemeClr val="bg1"/>
                </a:solidFill>
              </a:rPr>
              <a:t>Prof Eshwar Mahenthiralingam</a:t>
            </a:r>
          </a:p>
          <a:p>
            <a:r>
              <a:rPr lang="en-GB" sz="1600" dirty="0">
                <a:solidFill>
                  <a:schemeClr val="bg1"/>
                </a:solidFill>
              </a:rPr>
              <a:t>Dr Rebecca Weiser</a:t>
            </a:r>
          </a:p>
          <a:p>
            <a:r>
              <a:rPr lang="en-GB" sz="1600" dirty="0">
                <a:solidFill>
                  <a:schemeClr val="bg1"/>
                </a:solidFill>
              </a:rPr>
              <a:t>Abdullah Aseeri</a:t>
            </a:r>
          </a:p>
          <a:p>
            <a:endParaRPr lang="en-GB" sz="1600" dirty="0">
              <a:solidFill>
                <a:schemeClr val="bg1"/>
              </a:solidFill>
            </a:endParaRPr>
          </a:p>
          <a:p>
            <a:r>
              <a:rPr lang="en-GB" sz="2400" dirty="0">
                <a:solidFill>
                  <a:srgbClr val="FF0000"/>
                </a:solidFill>
              </a:rPr>
              <a:t>Department of Microbiology, UHW, Cardiff</a:t>
            </a:r>
          </a:p>
          <a:p>
            <a:r>
              <a:rPr lang="en-GB" sz="1600" dirty="0">
                <a:solidFill>
                  <a:schemeClr val="bg1"/>
                </a:solidFill>
              </a:rPr>
              <a:t>Dr Rishi Dhillon</a:t>
            </a:r>
          </a:p>
          <a:p>
            <a:endParaRPr lang="en-GB" sz="1600" dirty="0">
              <a:solidFill>
                <a:schemeClr val="bg1"/>
              </a:solidFill>
            </a:endParaRPr>
          </a:p>
        </p:txBody>
      </p:sp>
      <p:pic>
        <p:nvPicPr>
          <p:cNvPr id="7" name="Picture 6">
            <a:extLst>
              <a:ext uri="{FF2B5EF4-FFF2-40B4-BE49-F238E27FC236}">
                <a16:creationId xmlns:a16="http://schemas.microsoft.com/office/drawing/2014/main" id="{FFE93A34-E95B-4CB1-987F-6BE9A24B50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2818" y="262685"/>
            <a:ext cx="2142330" cy="880315"/>
          </a:xfrm>
          <a:prstGeom prst="rect">
            <a:avLst/>
          </a:prstGeom>
        </p:spPr>
      </p:pic>
      <p:pic>
        <p:nvPicPr>
          <p:cNvPr id="8" name="Picture 2" descr="http://www.cardiff.ac.uk/identity/downloads/universitylogo.jpg">
            <a:extLst>
              <a:ext uri="{FF2B5EF4-FFF2-40B4-BE49-F238E27FC236}">
                <a16:creationId xmlns:a16="http://schemas.microsoft.com/office/drawing/2014/main" id="{F6AA59FD-0A56-4EAB-91C2-1CA429F0BC37}"/>
              </a:ext>
            </a:extLst>
          </p:cNvPr>
          <p:cNvPicPr>
            <a:picLocks noChangeAspect="1" noChangeArrowheads="1"/>
          </p:cNvPicPr>
          <p:nvPr/>
        </p:nvPicPr>
        <p:blipFill>
          <a:blip r:embed="rId5" cstate="print"/>
          <a:srcRect/>
          <a:stretch>
            <a:fillRect/>
          </a:stretch>
        </p:blipFill>
        <p:spPr bwMode="auto">
          <a:xfrm>
            <a:off x="10553548" y="211290"/>
            <a:ext cx="1460937" cy="1406220"/>
          </a:xfrm>
          <a:prstGeom prst="rect">
            <a:avLst/>
          </a:prstGeom>
          <a:noFill/>
        </p:spPr>
      </p:pic>
      <p:pic>
        <p:nvPicPr>
          <p:cNvPr id="16" name="Picture 2" descr="The Wellcome Trust | BAFTA">
            <a:extLst>
              <a:ext uri="{FF2B5EF4-FFF2-40B4-BE49-F238E27FC236}">
                <a16:creationId xmlns:a16="http://schemas.microsoft.com/office/drawing/2014/main" id="{FC2EAD2D-81FD-4058-A2AB-39F61C12BA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576"/>
          <a:stretch/>
        </p:blipFill>
        <p:spPr bwMode="auto">
          <a:xfrm>
            <a:off x="4570380" y="5585882"/>
            <a:ext cx="2335191" cy="10647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0D6B3482-8E10-46D6-B893-AEC5EC97A4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7531" y="5585882"/>
            <a:ext cx="4172902" cy="1064784"/>
          </a:xfrm>
          <a:prstGeom prst="rect">
            <a:avLst/>
          </a:prstGeom>
        </p:spPr>
      </p:pic>
      <p:sp>
        <p:nvSpPr>
          <p:cNvPr id="31" name="Rectangle 30">
            <a:extLst>
              <a:ext uri="{FF2B5EF4-FFF2-40B4-BE49-F238E27FC236}">
                <a16:creationId xmlns:a16="http://schemas.microsoft.com/office/drawing/2014/main" id="{635C53DF-A371-4E61-A154-47BE58BAC78B}"/>
              </a:ext>
            </a:extLst>
          </p:cNvPr>
          <p:cNvSpPr/>
          <p:nvPr/>
        </p:nvSpPr>
        <p:spPr>
          <a:xfrm>
            <a:off x="6929422" y="5584558"/>
            <a:ext cx="1863258" cy="10647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Content Placeholder 27">
            <a:extLst>
              <a:ext uri="{FF2B5EF4-FFF2-40B4-BE49-F238E27FC236}">
                <a16:creationId xmlns:a16="http://schemas.microsoft.com/office/drawing/2014/main" id="{114FBF8E-E4E9-424E-9680-D8E54D5CF6BD}"/>
              </a:ext>
            </a:extLst>
          </p:cNvPr>
          <p:cNvPicPr>
            <a:picLocks noGrp="1" noChangeAspect="1"/>
          </p:cNvPicPr>
          <p:nvPr>
            <p:ph sz="quarter" idx="13"/>
          </p:nvPr>
        </p:nvPicPr>
        <p:blipFill>
          <a:blip r:embed="rId8">
            <a:extLst>
              <a:ext uri="{96DAC541-7B7A-43D3-8B79-37D633B846F1}">
                <asvg:svgBlip xmlns:asvg="http://schemas.microsoft.com/office/drawing/2016/SVG/main" r:embed="rId9"/>
              </a:ext>
            </a:extLst>
          </a:blip>
          <a:stretch>
            <a:fillRect/>
          </a:stretch>
        </p:blipFill>
        <p:spPr>
          <a:xfrm>
            <a:off x="7190085" y="5744154"/>
            <a:ext cx="1437787" cy="754838"/>
          </a:xfrm>
        </p:spPr>
      </p:pic>
      <p:pic>
        <p:nvPicPr>
          <p:cNvPr id="11" name="Picture 10">
            <a:extLst>
              <a:ext uri="{FF2B5EF4-FFF2-40B4-BE49-F238E27FC236}">
                <a16:creationId xmlns:a16="http://schemas.microsoft.com/office/drawing/2014/main" id="{B9223B77-4FC2-4603-BBBB-284E9B464E7E}"/>
              </a:ext>
            </a:extLst>
          </p:cNvPr>
          <p:cNvPicPr>
            <a:picLocks noChangeAspect="1"/>
          </p:cNvPicPr>
          <p:nvPr/>
        </p:nvPicPr>
        <p:blipFill rotWithShape="1">
          <a:blip r:embed="rId10">
            <a:extLst>
              <a:ext uri="{28A0092B-C50C-407E-A947-70E740481C1C}">
                <a14:useLocalDpi xmlns:a14="http://schemas.microsoft.com/office/drawing/2010/main" val="0"/>
              </a:ext>
            </a:extLst>
          </a:blip>
          <a:srcRect l="52956"/>
          <a:stretch/>
        </p:blipFill>
        <p:spPr>
          <a:xfrm>
            <a:off x="8888535" y="5382551"/>
            <a:ext cx="2604173" cy="1482742"/>
          </a:xfrm>
          <a:prstGeom prst="rect">
            <a:avLst/>
          </a:prstGeom>
        </p:spPr>
      </p:pic>
    </p:spTree>
    <p:extLst>
      <p:ext uri="{BB962C8B-B14F-4D97-AF65-F5344CB8AC3E}">
        <p14:creationId xmlns:p14="http://schemas.microsoft.com/office/powerpoint/2010/main" val="4214808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 NACFC Presentation Template" id="{9CC66C9E-E57C-ED4D-A54B-A2205991AA69}" vid="{8A04B0A1-DBA3-0041-BF73-A3717F0E85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6a4f268-9f96-40a5-8281-441987f1b1a8" xsi:nil="true"/>
    <lcf76f155ced4ddcb4097134ff3c332f xmlns="a75a0f16-abb4-4ff6-ba0f-4d6c5972c4ca">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C0ADD389D2654CAC75300682E703F2" ma:contentTypeVersion="20" ma:contentTypeDescription="Create a new document." ma:contentTypeScope="" ma:versionID="80d1b54c63e99ac2ba96b0f46318843d">
  <xsd:schema xmlns:xsd="http://www.w3.org/2001/XMLSchema" xmlns:xs="http://www.w3.org/2001/XMLSchema" xmlns:p="http://schemas.microsoft.com/office/2006/metadata/properties" xmlns:ns1="http://schemas.microsoft.com/sharepoint/v3" xmlns:ns2="a75a0f16-abb4-4ff6-ba0f-4d6c5972c4ca" xmlns:ns3="d6a4f268-9f96-40a5-8281-441987f1b1a8" targetNamespace="http://schemas.microsoft.com/office/2006/metadata/properties" ma:root="true" ma:fieldsID="c4c3e9a2bcfbcd9c91792f6c06ff3778" ns1:_="" ns2:_="" ns3:_="">
    <xsd:import namespace="http://schemas.microsoft.com/sharepoint/v3"/>
    <xsd:import namespace="a75a0f16-abb4-4ff6-ba0f-4d6c5972c4ca"/>
    <xsd:import namespace="d6a4f268-9f96-40a5-8281-441987f1b1a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5a0f16-abb4-4ff6-ba0f-4d6c5972c4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82883b7-6a72-45aa-80b6-a10e730a2d3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a4f268-9f96-40a5-8281-441987f1b1a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2a1090a-0fd0-4a8a-b54e-c72d7576eb40}" ma:internalName="TaxCatchAll" ma:showField="CatchAllData" ma:web="d6a4f268-9f96-40a5-8281-441987f1b1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6F3FDE-AA99-4226-90DC-6BE820FD8AA2}">
  <ds:schemaRefs>
    <ds:schemaRef ds:uri="http://schemas.microsoft.com/sharepoint/v3/contenttype/forms"/>
  </ds:schemaRefs>
</ds:datastoreItem>
</file>

<file path=customXml/itemProps2.xml><?xml version="1.0" encoding="utf-8"?>
<ds:datastoreItem xmlns:ds="http://schemas.openxmlformats.org/officeDocument/2006/customXml" ds:itemID="{632CB0D1-923E-464C-A1EC-7088D2DCDEDF}">
  <ds:schemaRefs>
    <ds:schemaRef ds:uri="http://schemas.microsoft.com/office/2006/documentManagement/types"/>
    <ds:schemaRef ds:uri="http://www.w3.org/XML/1998/namespace"/>
    <ds:schemaRef ds:uri="http://purl.org/dc/dcmitype/"/>
    <ds:schemaRef ds:uri="190bb162-a877-40f6-924b-e230c40e183d"/>
    <ds:schemaRef ds:uri="http://purl.org/dc/elements/1.1/"/>
    <ds:schemaRef ds:uri="http://purl.org/dc/terms/"/>
    <ds:schemaRef ds:uri="25db9ad6-9282-416f-aa06-18cce3ba629a"/>
    <ds:schemaRef ds:uri="http://schemas.microsoft.com/office/infopath/2007/PartnerControls"/>
    <ds:schemaRef ds:uri="http://schemas.openxmlformats.org/package/2006/metadata/core-properties"/>
    <ds:schemaRef ds:uri="http://schemas.microsoft.com/office/2006/metadata/properties"/>
    <ds:schemaRef ds:uri="d6a4f268-9f96-40a5-8281-441987f1b1a8"/>
    <ds:schemaRef ds:uri="a75a0f16-abb4-4ff6-ba0f-4d6c5972c4ca"/>
    <ds:schemaRef ds:uri="http://schemas.microsoft.com/sharepoint/v3"/>
  </ds:schemaRefs>
</ds:datastoreItem>
</file>

<file path=customXml/itemProps3.xml><?xml version="1.0" encoding="utf-8"?>
<ds:datastoreItem xmlns:ds="http://schemas.openxmlformats.org/officeDocument/2006/customXml" ds:itemID="{D82649C3-8595-4786-BF14-A1BDAC106D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75a0f16-abb4-4ff6-ba0f-4d6c5972c4ca"/>
    <ds:schemaRef ds:uri="d6a4f268-9f96-40a5-8281-441987f1b1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354</TotalTime>
  <Words>1520</Words>
  <Application>Microsoft Office PowerPoint</Application>
  <PresentationFormat>Widescreen</PresentationFormat>
  <Paragraphs>307</Paragraphs>
  <Slides>38</Slides>
  <Notes>3</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Aptos</vt:lpstr>
      <vt:lpstr>Aptos Display</vt:lpstr>
      <vt:lpstr>Arial</vt:lpstr>
      <vt:lpstr>Avenir Medium</vt:lpstr>
      <vt:lpstr>Bebas Neue Bold</vt:lpstr>
      <vt:lpstr>Calibri</vt:lpstr>
      <vt:lpstr>DejaVuSans</vt:lpstr>
      <vt:lpstr>OpenSans</vt:lpstr>
      <vt:lpstr>OpenSansRegular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BAL Spatial topography  </vt:lpstr>
      <vt:lpstr>BAL Compartmentalisation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Coll, José</dc:creator>
  <cp:keywords/>
  <dc:description/>
  <cp:lastModifiedBy>Julian Forton</cp:lastModifiedBy>
  <cp:revision>16</cp:revision>
  <dcterms:created xsi:type="dcterms:W3CDTF">2026-04-28T13:12:09Z</dcterms:created>
  <dcterms:modified xsi:type="dcterms:W3CDTF">2026-10-05T10:06:20Z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0x0101006DC0ADD389D2654CAC75300682E703F2</vt:lpwstr>
  </property>
  <property fmtid="{D5CDD505-2E9C-101B-9397-08002B2CF9AE}" pid="3" name="MediaServiceImageTags">
    <vt:lpwstr/>
  </property>
</Properties>
</file>