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62" r:id="rId2"/>
    <p:sldId id="269" r:id="rId3"/>
    <p:sldId id="256" r:id="rId4"/>
    <p:sldId id="257" r:id="rId5"/>
    <p:sldId id="261" r:id="rId6"/>
    <p:sldId id="342" r:id="rId7"/>
    <p:sldId id="354" r:id="rId8"/>
    <p:sldId id="435" r:id="rId9"/>
    <p:sldId id="336" r:id="rId10"/>
    <p:sldId id="367" r:id="rId11"/>
    <p:sldId id="414" r:id="rId12"/>
    <p:sldId id="413" r:id="rId13"/>
    <p:sldId id="338" r:id="rId14"/>
    <p:sldId id="280" r:id="rId15"/>
    <p:sldId id="292" r:id="rId16"/>
    <p:sldId id="287" r:id="rId17"/>
    <p:sldId id="300" r:id="rId18"/>
    <p:sldId id="343" r:id="rId19"/>
    <p:sldId id="416" r:id="rId20"/>
    <p:sldId id="404" r:id="rId21"/>
    <p:sldId id="415" r:id="rId22"/>
    <p:sldId id="417" r:id="rId23"/>
    <p:sldId id="418" r:id="rId24"/>
    <p:sldId id="419" r:id="rId25"/>
    <p:sldId id="377" r:id="rId26"/>
    <p:sldId id="380" r:id="rId27"/>
    <p:sldId id="403" r:id="rId28"/>
    <p:sldId id="402" r:id="rId29"/>
    <p:sldId id="387" r:id="rId30"/>
    <p:sldId id="399" r:id="rId31"/>
    <p:sldId id="400" r:id="rId32"/>
    <p:sldId id="388" r:id="rId33"/>
    <p:sldId id="384" r:id="rId34"/>
    <p:sldId id="396" r:id="rId35"/>
    <p:sldId id="382" r:id="rId36"/>
    <p:sldId id="397" r:id="rId37"/>
    <p:sldId id="420" r:id="rId38"/>
    <p:sldId id="385" r:id="rId39"/>
    <p:sldId id="386" r:id="rId40"/>
    <p:sldId id="392" r:id="rId41"/>
    <p:sldId id="391" r:id="rId42"/>
    <p:sldId id="423" r:id="rId43"/>
    <p:sldId id="424" r:id="rId44"/>
    <p:sldId id="389" r:id="rId45"/>
    <p:sldId id="429" r:id="rId46"/>
    <p:sldId id="428" r:id="rId47"/>
    <p:sldId id="433" r:id="rId48"/>
    <p:sldId id="432" r:id="rId49"/>
    <p:sldId id="434" r:id="rId50"/>
    <p:sldId id="437" r:id="rId51"/>
    <p:sldId id="438" r:id="rId52"/>
    <p:sldId id="439" r:id="rId53"/>
    <p:sldId id="440" r:id="rId54"/>
    <p:sldId id="442" r:id="rId55"/>
    <p:sldId id="441" r:id="rId56"/>
    <p:sldId id="275" r:id="rId57"/>
    <p:sldId id="443" r:id="rId58"/>
    <p:sldId id="444" r:id="rId59"/>
    <p:sldId id="264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n Forton" initials="JF" lastIdx="1" clrIdx="0">
    <p:extLst>
      <p:ext uri="{19B8F6BF-5375-455C-9EA6-DF929625EA0E}">
        <p15:presenceInfo xmlns:p15="http://schemas.microsoft.com/office/powerpoint/2012/main" userId="S::FortonJT@cardiff.ac.uk::14f350b7-d7ab-4931-b9cc-86ed1466abc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73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62" y="1272"/>
      </p:cViewPr>
      <p:guideLst>
        <p:guide orient="horz" pos="2160"/>
        <p:guide pos="3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n forton" userId="2b1ffb0dd98b2a05" providerId="LiveId" clId="{1FC4E99B-8BC9-488A-99CA-9D903685DECB}"/>
    <pc:docChg chg="undo custSel delSld modSld">
      <pc:chgData name="julian forton" userId="2b1ffb0dd98b2a05" providerId="LiveId" clId="{1FC4E99B-8BC9-488A-99CA-9D903685DECB}" dt="2026-05-06T20:33:15.485" v="232" actId="255"/>
      <pc:docMkLst>
        <pc:docMk/>
      </pc:docMkLst>
      <pc:sldChg chg="addSp modSp mod">
        <pc:chgData name="julian forton" userId="2b1ffb0dd98b2a05" providerId="LiveId" clId="{1FC4E99B-8BC9-488A-99CA-9D903685DECB}" dt="2026-05-06T18:27:38.896" v="92" actId="20577"/>
        <pc:sldMkLst>
          <pc:docMk/>
          <pc:sldMk cId="2887676185" sldId="256"/>
        </pc:sldMkLst>
        <pc:spChg chg="add mod">
          <ac:chgData name="julian forton" userId="2b1ffb0dd98b2a05" providerId="LiveId" clId="{1FC4E99B-8BC9-488A-99CA-9D903685DECB}" dt="2026-05-06T18:27:38.896" v="92" actId="20577"/>
          <ac:spMkLst>
            <pc:docMk/>
            <pc:sldMk cId="2887676185" sldId="256"/>
            <ac:spMk id="2" creationId="{70DB21C7-A9FA-4BFE-A984-5EF9B57419B7}"/>
          </ac:spMkLst>
        </pc:spChg>
      </pc:sldChg>
      <pc:sldChg chg="del">
        <pc:chgData name="julian forton" userId="2b1ffb0dd98b2a05" providerId="LiveId" clId="{1FC4E99B-8BC9-488A-99CA-9D903685DECB}" dt="2026-05-06T18:24:19.190" v="1" actId="47"/>
        <pc:sldMkLst>
          <pc:docMk/>
          <pc:sldMk cId="1859776677" sldId="258"/>
        </pc:sldMkLst>
      </pc:sldChg>
      <pc:sldChg chg="del">
        <pc:chgData name="julian forton" userId="2b1ffb0dd98b2a05" providerId="LiveId" clId="{1FC4E99B-8BC9-488A-99CA-9D903685DECB}" dt="2026-05-06T18:24:19.190" v="1" actId="47"/>
        <pc:sldMkLst>
          <pc:docMk/>
          <pc:sldMk cId="4053004575" sldId="259"/>
        </pc:sldMkLst>
      </pc:sldChg>
      <pc:sldChg chg="del">
        <pc:chgData name="julian forton" userId="2b1ffb0dd98b2a05" providerId="LiveId" clId="{1FC4E99B-8BC9-488A-99CA-9D903685DECB}" dt="2026-05-06T18:24:19.190" v="1" actId="47"/>
        <pc:sldMkLst>
          <pc:docMk/>
          <pc:sldMk cId="1314424292" sldId="263"/>
        </pc:sldMkLst>
      </pc:sldChg>
      <pc:sldChg chg="del">
        <pc:chgData name="julian forton" userId="2b1ffb0dd98b2a05" providerId="LiveId" clId="{1FC4E99B-8BC9-488A-99CA-9D903685DECB}" dt="2026-05-06T18:24:19.190" v="1" actId="47"/>
        <pc:sldMkLst>
          <pc:docMk/>
          <pc:sldMk cId="2830652959" sldId="265"/>
        </pc:sldMkLst>
      </pc:sldChg>
      <pc:sldChg chg="del">
        <pc:chgData name="julian forton" userId="2b1ffb0dd98b2a05" providerId="LiveId" clId="{1FC4E99B-8BC9-488A-99CA-9D903685DECB}" dt="2026-05-06T18:24:19.190" v="1" actId="47"/>
        <pc:sldMkLst>
          <pc:docMk/>
          <pc:sldMk cId="453568566" sldId="266"/>
        </pc:sldMkLst>
      </pc:sldChg>
      <pc:sldChg chg="del">
        <pc:chgData name="julian forton" userId="2b1ffb0dd98b2a05" providerId="LiveId" clId="{1FC4E99B-8BC9-488A-99CA-9D903685DECB}" dt="2026-05-06T18:24:19.190" v="1" actId="47"/>
        <pc:sldMkLst>
          <pc:docMk/>
          <pc:sldMk cId="1569262414" sldId="267"/>
        </pc:sldMkLst>
      </pc:sldChg>
      <pc:sldChg chg="del">
        <pc:chgData name="julian forton" userId="2b1ffb0dd98b2a05" providerId="LiveId" clId="{1FC4E99B-8BC9-488A-99CA-9D903685DECB}" dt="2026-05-06T18:24:19.190" v="1" actId="47"/>
        <pc:sldMkLst>
          <pc:docMk/>
          <pc:sldMk cId="962323381" sldId="268"/>
        </pc:sldMkLst>
      </pc:sldChg>
      <pc:sldChg chg="modSp mod">
        <pc:chgData name="julian forton" userId="2b1ffb0dd98b2a05" providerId="LiveId" clId="{1FC4E99B-8BC9-488A-99CA-9D903685DECB}" dt="2026-05-06T20:33:15.485" v="232" actId="255"/>
        <pc:sldMkLst>
          <pc:docMk/>
          <pc:sldMk cId="4239794630" sldId="269"/>
        </pc:sldMkLst>
        <pc:spChg chg="mod">
          <ac:chgData name="julian forton" userId="2b1ffb0dd98b2a05" providerId="LiveId" clId="{1FC4E99B-8BC9-488A-99CA-9D903685DECB}" dt="2026-05-06T20:33:15.485" v="232" actId="255"/>
          <ac:spMkLst>
            <pc:docMk/>
            <pc:sldMk cId="4239794630" sldId="269"/>
            <ac:spMk id="3" creationId="{284FB26F-2967-4F18-9490-5413982285C9}"/>
          </ac:spMkLst>
        </pc:spChg>
      </pc:sldChg>
      <pc:sldChg chg="del">
        <pc:chgData name="julian forton" userId="2b1ffb0dd98b2a05" providerId="LiveId" clId="{1FC4E99B-8BC9-488A-99CA-9D903685DECB}" dt="2026-05-06T18:24:19.190" v="1" actId="47"/>
        <pc:sldMkLst>
          <pc:docMk/>
          <pc:sldMk cId="0" sldId="426"/>
        </pc:sldMkLst>
      </pc:sldChg>
      <pc:sldChg chg="del">
        <pc:chgData name="julian forton" userId="2b1ffb0dd98b2a05" providerId="LiveId" clId="{1FC4E99B-8BC9-488A-99CA-9D903685DECB}" dt="2026-05-06T18:24:14.556" v="0" actId="47"/>
        <pc:sldMkLst>
          <pc:docMk/>
          <pc:sldMk cId="0" sldId="430"/>
        </pc:sldMkLst>
      </pc:sldChg>
      <pc:sldChg chg="modSp mod">
        <pc:chgData name="julian forton" userId="2b1ffb0dd98b2a05" providerId="LiveId" clId="{1FC4E99B-8BC9-488A-99CA-9D903685DECB}" dt="2026-05-06T18:42:20.307" v="165" actId="1037"/>
        <pc:sldMkLst>
          <pc:docMk/>
          <pc:sldMk cId="1240306041" sldId="433"/>
        </pc:sldMkLst>
        <pc:spChg chg="mod">
          <ac:chgData name="julian forton" userId="2b1ffb0dd98b2a05" providerId="LiveId" clId="{1FC4E99B-8BC9-488A-99CA-9D903685DECB}" dt="2026-05-06T18:42:10.883" v="157" actId="6549"/>
          <ac:spMkLst>
            <pc:docMk/>
            <pc:sldMk cId="1240306041" sldId="433"/>
            <ac:spMk id="13" creationId="{6388CD65-E40C-421F-9216-1791F73379A4}"/>
          </ac:spMkLst>
        </pc:spChg>
        <pc:spChg chg="mod">
          <ac:chgData name="julian forton" userId="2b1ffb0dd98b2a05" providerId="LiveId" clId="{1FC4E99B-8BC9-488A-99CA-9D903685DECB}" dt="2026-05-06T18:41:53.713" v="96" actId="1076"/>
          <ac:spMkLst>
            <pc:docMk/>
            <pc:sldMk cId="1240306041" sldId="433"/>
            <ac:spMk id="14" creationId="{8AE7767E-BB4C-496A-83F5-18EE62B84A9E}"/>
          </ac:spMkLst>
        </pc:spChg>
        <pc:spChg chg="mod">
          <ac:chgData name="julian forton" userId="2b1ffb0dd98b2a05" providerId="LiveId" clId="{1FC4E99B-8BC9-488A-99CA-9D903685DECB}" dt="2026-05-06T18:42:20.307" v="165" actId="1037"/>
          <ac:spMkLst>
            <pc:docMk/>
            <pc:sldMk cId="1240306041" sldId="433"/>
            <ac:spMk id="15" creationId="{1D2F3C7B-831A-4114-ACE8-95514DBD2967}"/>
          </ac:spMkLst>
        </pc:spChg>
      </pc:sldChg>
      <pc:sldChg chg="modSp mod">
        <pc:chgData name="julian forton" userId="2b1ffb0dd98b2a05" providerId="LiveId" clId="{1FC4E99B-8BC9-488A-99CA-9D903685DECB}" dt="2026-05-06T18:29:29.748" v="93" actId="20577"/>
        <pc:sldMkLst>
          <pc:docMk/>
          <pc:sldMk cId="856469085" sldId="435"/>
        </pc:sldMkLst>
        <pc:spChg chg="mod">
          <ac:chgData name="julian forton" userId="2b1ffb0dd98b2a05" providerId="LiveId" clId="{1FC4E99B-8BC9-488A-99CA-9D903685DECB}" dt="2026-05-06T18:29:29.748" v="93" actId="20577"/>
          <ac:spMkLst>
            <pc:docMk/>
            <pc:sldMk cId="856469085" sldId="435"/>
            <ac:spMk id="17411" creationId="{0DB7752A-0754-4DC3-AF82-99FB143664C8}"/>
          </ac:spMkLst>
        </pc:spChg>
      </pc:sldChg>
      <pc:sldChg chg="addSp delSp modSp mod modAnim">
        <pc:chgData name="julian forton" userId="2b1ffb0dd98b2a05" providerId="LiveId" clId="{1FC4E99B-8BC9-488A-99CA-9D903685DECB}" dt="2026-05-06T18:50:08.075" v="212"/>
        <pc:sldMkLst>
          <pc:docMk/>
          <pc:sldMk cId="958381738" sldId="437"/>
        </pc:sldMkLst>
        <pc:spChg chg="mod">
          <ac:chgData name="julian forton" userId="2b1ffb0dd98b2a05" providerId="LiveId" clId="{1FC4E99B-8BC9-488A-99CA-9D903685DECB}" dt="2026-05-06T18:46:50.062" v="187" actId="1076"/>
          <ac:spMkLst>
            <pc:docMk/>
            <pc:sldMk cId="958381738" sldId="437"/>
            <ac:spMk id="11" creationId="{E3B547D2-5804-4F35-BC3B-A1F6E21FCC19}"/>
          </ac:spMkLst>
        </pc:spChg>
        <pc:spChg chg="add del mod topLvl">
          <ac:chgData name="julian forton" userId="2b1ffb0dd98b2a05" providerId="LiveId" clId="{1FC4E99B-8BC9-488A-99CA-9D903685DECB}" dt="2026-05-06T18:48:01.797" v="198" actId="164"/>
          <ac:spMkLst>
            <pc:docMk/>
            <pc:sldMk cId="958381738" sldId="437"/>
            <ac:spMk id="12" creationId="{4AB2EBAA-EB47-4519-8E29-FE642CDEF6D5}"/>
          </ac:spMkLst>
        </pc:spChg>
        <pc:spChg chg="mod ord">
          <ac:chgData name="julian forton" userId="2b1ffb0dd98b2a05" providerId="LiveId" clId="{1FC4E99B-8BC9-488A-99CA-9D903685DECB}" dt="2026-05-06T18:48:12.274" v="201" actId="1076"/>
          <ac:spMkLst>
            <pc:docMk/>
            <pc:sldMk cId="958381738" sldId="437"/>
            <ac:spMk id="13" creationId="{428E00DE-3247-407A-A0AF-B3F8090F4591}"/>
          </ac:spMkLst>
        </pc:spChg>
        <pc:spChg chg="mod">
          <ac:chgData name="julian forton" userId="2b1ffb0dd98b2a05" providerId="LiveId" clId="{1FC4E99B-8BC9-488A-99CA-9D903685DECB}" dt="2026-05-06T18:49:22.387" v="209" actId="1076"/>
          <ac:spMkLst>
            <pc:docMk/>
            <pc:sldMk cId="958381738" sldId="437"/>
            <ac:spMk id="16" creationId="{A0B8CE1E-1E5B-4F02-B21C-F2265B09596B}"/>
          </ac:spMkLst>
        </pc:spChg>
        <pc:spChg chg="add del mod topLvl">
          <ac:chgData name="julian forton" userId="2b1ffb0dd98b2a05" providerId="LiveId" clId="{1FC4E99B-8BC9-488A-99CA-9D903685DECB}" dt="2026-05-06T18:48:01.797" v="198" actId="164"/>
          <ac:spMkLst>
            <pc:docMk/>
            <pc:sldMk cId="958381738" sldId="437"/>
            <ac:spMk id="18" creationId="{FAA965F6-724E-422C-B20D-3ECB7BE4647F}"/>
          </ac:spMkLst>
        </pc:spChg>
        <pc:grpChg chg="add del mod">
          <ac:chgData name="julian forton" userId="2b1ffb0dd98b2a05" providerId="LiveId" clId="{1FC4E99B-8BC9-488A-99CA-9D903685DECB}" dt="2026-05-06T18:47:52.914" v="197" actId="165"/>
          <ac:grpSpMkLst>
            <pc:docMk/>
            <pc:sldMk cId="958381738" sldId="437"/>
            <ac:grpSpMk id="19" creationId="{33D1ED99-2943-442D-A6A6-150199E75EDD}"/>
          </ac:grpSpMkLst>
        </pc:grpChg>
        <pc:grpChg chg="add mod">
          <ac:chgData name="julian forton" userId="2b1ffb0dd98b2a05" providerId="LiveId" clId="{1FC4E99B-8BC9-488A-99CA-9D903685DECB}" dt="2026-05-06T18:48:01.797" v="198" actId="164"/>
          <ac:grpSpMkLst>
            <pc:docMk/>
            <pc:sldMk cId="958381738" sldId="437"/>
            <ac:grpSpMk id="20" creationId="{4882CC26-02B3-45BC-8519-70EA89FA99C1}"/>
          </ac:grpSpMkLst>
        </pc:grpChg>
        <pc:picChg chg="add mod">
          <ac:chgData name="julian forton" userId="2b1ffb0dd98b2a05" providerId="LiveId" clId="{1FC4E99B-8BC9-488A-99CA-9D903685DECB}" dt="2026-05-06T18:48:59.524" v="205" actId="207"/>
          <ac:picMkLst>
            <pc:docMk/>
            <pc:sldMk cId="958381738" sldId="437"/>
            <ac:picMk id="17" creationId="{B57A800D-EE30-4B64-B674-866681186050}"/>
          </ac:picMkLst>
        </pc:picChg>
        <pc:cxnChg chg="del">
          <ac:chgData name="julian forton" userId="2b1ffb0dd98b2a05" providerId="LiveId" clId="{1FC4E99B-8BC9-488A-99CA-9D903685DECB}" dt="2026-05-06T18:44:54.156" v="169" actId="478"/>
          <ac:cxnSpMkLst>
            <pc:docMk/>
            <pc:sldMk cId="958381738" sldId="437"/>
            <ac:cxnSpMk id="15" creationId="{41B047F6-72B1-4747-9DE1-BD8B8ABC5C5B}"/>
          </ac:cxnSpMkLst>
        </pc:cxnChg>
      </pc:sldChg>
      <pc:sldChg chg="modSp mod modAnim">
        <pc:chgData name="julian forton" userId="2b1ffb0dd98b2a05" providerId="LiveId" clId="{1FC4E99B-8BC9-488A-99CA-9D903685DECB}" dt="2026-05-06T18:51:42.303" v="216"/>
        <pc:sldMkLst>
          <pc:docMk/>
          <pc:sldMk cId="1241746317" sldId="443"/>
        </pc:sldMkLst>
        <pc:picChg chg="mod">
          <ac:chgData name="julian forton" userId="2b1ffb0dd98b2a05" providerId="LiveId" clId="{1FC4E99B-8BC9-488A-99CA-9D903685DECB}" dt="2026-05-06T18:51:40.043" v="215" actId="207"/>
          <ac:picMkLst>
            <pc:docMk/>
            <pc:sldMk cId="1241746317" sldId="443"/>
            <ac:picMk id="11" creationId="{D8784355-368A-4517-A1EC-68C8DDC1309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8C950-12FB-4F39-82E3-2F31B1EABBAC}" type="datetimeFigureOut">
              <a:rPr lang="en-GB" smtClean="0"/>
              <a:t>04/05/2026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A199A-D0D0-4218-B4B5-D4A738B7DD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176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A65B5BC-75F8-45E9-B281-409FFA433A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D4EDAE-8C31-4A0F-AFF6-F57BE8048AD1}" type="slidenum">
              <a:rPr lang="en-GB" altLang="en-US"/>
              <a:pPr/>
              <a:t>6</a:t>
            </a:fld>
            <a:endParaRPr lang="en-GB" altLang="en-US"/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C2215B4A-AE63-4668-A432-96A0C332A33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EF494819-14D9-415C-9514-B6CECA0E9A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F347AA93-EEB9-4C02-97CE-C5508A7CC7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78A0178-B8F0-4501-A97E-32E6DE0250D0}" type="slidenum">
              <a:rPr lang="en-GB" altLang="en-US" sz="1300"/>
              <a:pPr>
                <a:spcBef>
                  <a:spcPct val="0"/>
                </a:spcBef>
              </a:pPr>
              <a:t>16</a:t>
            </a:fld>
            <a:endParaRPr lang="en-GB" altLang="en-US" sz="13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CA85F9C8-C889-46B9-844C-CBFB7A0D321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25990688-B95C-4723-AD6E-719F862ADC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35156489-80D0-4BD6-85D9-F8927975A1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DC94C14-AFB3-474B-90E6-320935B08978}" type="slidenum">
              <a:rPr lang="en-GB" altLang="en-US" sz="1300"/>
              <a:pPr>
                <a:spcBef>
                  <a:spcPct val="0"/>
                </a:spcBef>
              </a:pPr>
              <a:t>17</a:t>
            </a:fld>
            <a:endParaRPr lang="en-GB" altLang="en-US" sz="13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CAD42824-059D-467B-9433-7FF669E2090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B56F113A-BC6C-41CE-8A3A-B30D2201AE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5B284D2A-4A57-4924-A7FA-3C99139148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640082A-3351-44E0-BAB2-10D009EADE4D}" type="slidenum">
              <a:rPr lang="en-GB" altLang="en-US" sz="1300"/>
              <a:pPr>
                <a:spcBef>
                  <a:spcPct val="0"/>
                </a:spcBef>
              </a:pPr>
              <a:t>18</a:t>
            </a:fld>
            <a:endParaRPr lang="en-GB" altLang="en-US" sz="13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120EF480-9FAB-47FF-8440-34EB07C0FE0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B60A47BE-0361-4E77-B1DA-B4B617F4A6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A204499F-A88E-4569-9644-92CAEAE29B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BC93150-0C28-44FC-9CBA-ADFB2163B017}" type="slidenum">
              <a:rPr lang="en-GB" altLang="en-US" sz="1300"/>
              <a:pPr>
                <a:spcBef>
                  <a:spcPct val="0"/>
                </a:spcBef>
              </a:pPr>
              <a:t>19</a:t>
            </a:fld>
            <a:endParaRPr lang="en-GB" altLang="en-US" sz="13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490B8A84-1B8D-441D-94D3-8FFFC57D460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76364547-4B13-40E4-92E1-FE81149008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>
            <a:extLst>
              <a:ext uri="{FF2B5EF4-FFF2-40B4-BE49-F238E27FC236}">
                <a16:creationId xmlns:a16="http://schemas.microsoft.com/office/drawing/2014/main" id="{17B43C7E-6996-4AE1-AE2D-A78CC7CB89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3980E29B-2F5D-407F-A0CB-BEBABCA51F4C}" type="slidenum">
              <a:rPr lang="en-GB" altLang="en-US">
                <a:latin typeface="Arial" panose="020B0604020202020204" pitchFamily="34" charset="0"/>
              </a:rPr>
              <a:pPr eaLnBrk="1" hangingPunct="1"/>
              <a:t>49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id="{56DEB79E-DE11-47A5-BB72-34346BD2A08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010550EF-D258-4D33-9403-36D7115F9E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073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02EFE1A4-353C-40AA-AF78-26879766EB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548208-D632-4CDE-A85B-5C364BC8F80A}" type="slidenum">
              <a:rPr lang="en-GB" altLang="en-US" sz="1300"/>
              <a:pPr>
                <a:spcBef>
                  <a:spcPct val="0"/>
                </a:spcBef>
              </a:pPr>
              <a:t>7</a:t>
            </a:fld>
            <a:endParaRPr lang="en-GB" altLang="en-US" sz="13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1F4E7709-D3EF-4007-A66C-BB033A88242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FFA15C71-9F2B-407D-BCBD-A4E4462563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02EFE1A4-353C-40AA-AF78-26879766EB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548208-D632-4CDE-A85B-5C364BC8F80A}" type="slidenum">
              <a:rPr lang="en-GB" altLang="en-US" sz="1300"/>
              <a:pPr>
                <a:spcBef>
                  <a:spcPct val="0"/>
                </a:spcBef>
              </a:pPr>
              <a:t>8</a:t>
            </a:fld>
            <a:endParaRPr lang="en-GB" altLang="en-US" sz="13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1F4E7709-D3EF-4007-A66C-BB033A88242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FFA15C71-9F2B-407D-BCBD-A4E4462563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680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ECFFC67E-70B1-4AA3-B5B0-7F651F849B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F40F24-C59F-43F7-9F37-FEC9363509F9}" type="slidenum">
              <a:rPr lang="en-GB" altLang="en-US" sz="1300"/>
              <a:pPr>
                <a:spcBef>
                  <a:spcPct val="0"/>
                </a:spcBef>
              </a:pPr>
              <a:t>9</a:t>
            </a:fld>
            <a:endParaRPr lang="en-GB" altLang="en-US" sz="13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9131B782-EC23-41C3-BCB7-11F061EB796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13F15450-E7E8-4DB4-AB1F-D8CB53659E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96FAE272-635D-49FE-A2A5-36C8939CC6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277CFB-D7AC-43AE-88BB-44F34782D423}" type="slidenum">
              <a:rPr lang="en-GB" altLang="en-US" sz="1300"/>
              <a:pPr>
                <a:spcBef>
                  <a:spcPct val="0"/>
                </a:spcBef>
              </a:pPr>
              <a:t>10</a:t>
            </a:fld>
            <a:endParaRPr lang="en-GB" altLang="en-US" sz="13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E2AC8775-67C8-49D1-9A07-C7EE3E8430A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E916AAA-4D6C-4500-8668-72857F665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2CBD0A59-64E6-4368-BE90-6655AFF6A0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11D4477-0078-4D58-B733-C8655D26D144}" type="slidenum">
              <a:rPr lang="en-GB" altLang="en-US" sz="1300"/>
              <a:pPr>
                <a:spcBef>
                  <a:spcPct val="0"/>
                </a:spcBef>
              </a:pPr>
              <a:t>12</a:t>
            </a:fld>
            <a:endParaRPr lang="en-GB" altLang="en-US" sz="13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1FFC9D8E-A18B-4BA3-A96F-93FF2969070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FB102421-C0B4-46FD-B822-3D6469A629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723A7FA7-D99E-402B-87F8-A6957031AB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3061E11-B4F6-4C51-9507-A10235E260C9}" type="slidenum">
              <a:rPr lang="en-GB" altLang="en-US" sz="1300"/>
              <a:pPr>
                <a:spcBef>
                  <a:spcPct val="0"/>
                </a:spcBef>
              </a:pPr>
              <a:t>13</a:t>
            </a:fld>
            <a:endParaRPr lang="en-GB" altLang="en-US" sz="130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F3B2412E-87E1-4BD1-9B86-6C517BF6C07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510C0C1C-B054-44CB-B7ED-4DC8871B86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AF31FBFA-5D15-4F8D-AE1E-A686426ED4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E5CB6F-D0E5-4395-96FB-F4D99EF57264}" type="slidenum">
              <a:rPr lang="en-GB" altLang="en-US" sz="1300"/>
              <a:pPr>
                <a:spcBef>
                  <a:spcPct val="0"/>
                </a:spcBef>
              </a:pPr>
              <a:t>14</a:t>
            </a:fld>
            <a:endParaRPr lang="en-GB" altLang="en-US" sz="1300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FABD9BBE-7C81-455B-A639-43BC9C82AD7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97102FB2-3BE1-4DA1-8AEC-BB5302706C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29EB3348-8D2A-487A-91C2-95587A66EA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96BE71-15D9-4757-BEB6-4797C2BD1FAD}" type="slidenum">
              <a:rPr lang="en-GB" altLang="en-US" sz="1300"/>
              <a:pPr>
                <a:spcBef>
                  <a:spcPct val="0"/>
                </a:spcBef>
              </a:pPr>
              <a:t>15</a:t>
            </a:fld>
            <a:endParaRPr lang="en-GB" altLang="en-US" sz="13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96B4373F-BCBB-4B65-9F65-94FECFB2C30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DD2A1817-A573-45B1-9BF1-3C5F8B65FD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0B628-B866-4DDE-8605-2C21FEAF3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669A1C-C0F9-4420-AC84-EA05AD5386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A8D16-823A-4150-8A79-74E995D4D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680A-DB72-4F7F-B316-55168DFCFD20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2F9AB-03CB-4F70-B02F-584533673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FFCE3-8865-4CEE-A603-F3ADB4025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66F7-E1E7-46BD-9336-D0B000BEF5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419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658C0-4A99-4799-B72A-41ABAD10C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75763C-77AA-4994-B185-BF09ECCFB1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30C0C-11A4-490E-9F56-02695978D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680A-DB72-4F7F-B316-55168DFCFD20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9B1C3-D8F0-49A4-B3BC-6F9F66F3F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D4AF0-2412-4506-9AFC-6016EB705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66F7-E1E7-46BD-9336-D0B000BEF5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820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D23612-A25C-4B8D-964C-02E1A54522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2662C2-FECD-4FD0-9937-FF835F4626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BA1ED-5353-47B5-A744-21C0C097B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680A-DB72-4F7F-B316-55168DFCFD20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5FCA1-938F-4AE0-AA4C-A1C64E5C8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40E23-9130-47C0-AB9C-8D226947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66F7-E1E7-46BD-9336-D0B000BEF5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976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34A3C-2646-48AB-A083-F5C8B1BF3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5036F-29A4-4635-8C55-C9FE74A49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DB9D2-C5FB-4AD1-AEB7-4D42EBF57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680A-DB72-4F7F-B316-55168DFCFD20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6B44E-7963-4AAC-8401-7AE4E447A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18B60-7F6D-41DE-8534-E56ABC381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66F7-E1E7-46BD-9336-D0B000BEF5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100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6D413-0B37-45D3-A7BB-BAA5CC6D0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EA996-CD90-439E-A6FF-7B3C2ABD6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92DB9-6D96-4681-B5AB-34AA03F67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680A-DB72-4F7F-B316-55168DFCFD20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29D07-5C52-4770-96D7-408DC40A6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DFACE-7EC0-440D-982C-FD6B0EF99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66F7-E1E7-46BD-9336-D0B000BEF5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770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B2DA3-64F5-4983-9E6E-3DC162DFB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8C433-E8E4-4AA2-8EF3-F45D3B5192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B3550-9813-4B0C-92FE-D266605333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87A55A-DA4E-4F73-8410-D84679A29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680A-DB72-4F7F-B316-55168DFCFD20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F4270-AAB6-44E0-A100-C64F2AF9A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AEA8DF-70F1-4840-8B66-E8438C258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66F7-E1E7-46BD-9336-D0B000BEF5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555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E5B7F-4AAE-4E3A-8403-06025992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7256A-788D-412B-A71D-55FD6C7F8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688046-F3DC-428D-A880-23989E7E76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11CB54-36A6-43D1-8FF7-5F1745BD31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DDB682-C297-4AA7-9F09-A2B73E1B9B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34536C-C260-494E-8CEF-CA82709A9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680A-DB72-4F7F-B316-55168DFCFD20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4D311-8BB8-437A-BF25-1DF94947F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669476-CFA5-4211-BF4C-9E4E69772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66F7-E1E7-46BD-9336-D0B000BEF5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437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898CD-2BC7-4E14-B2B8-ADE03466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6E7573-A7EB-4D9E-B934-365C505AA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680A-DB72-4F7F-B316-55168DFCFD20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186047-188A-4621-863B-C570815E1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F54BEA-F77C-4210-8BD5-B432C124C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66F7-E1E7-46BD-9336-D0B000BEF5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628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06BC56-1229-45C1-9740-E1C350FCE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680A-DB72-4F7F-B316-55168DFCFD20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E830BF-2EBF-4D26-BFD2-688B65302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C7DC98-198B-4F24-ACCE-4EBFAB6DB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66F7-E1E7-46BD-9336-D0B000BEF5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563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F4598-30E2-470A-BB59-58E9ECAC7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EA962-3E56-4BBB-AA1D-7E6E31290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6D21FD-171B-4362-9185-25635504F7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F8E7A2-7228-464A-902E-0123CAA11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680A-DB72-4F7F-B316-55168DFCFD20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A70EB-0AF2-4FF3-A422-41FF6D09F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45B56-D80C-4458-A198-55F24CE95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66F7-E1E7-46BD-9336-D0B000BEF5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67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E4240-4D1F-40E8-B406-BD19F957B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90B227-B85A-4A2B-92D6-2CB66D4F8A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1ACBD-7269-4FDF-9FC4-F41E7092E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39C8C6-A1FB-40B0-8748-224D501E8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680A-DB72-4F7F-B316-55168DFCFD20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8870B4-DD34-40DD-9B43-783D96E19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522B7B-0E06-4CF9-AEA8-43A1763AA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66F7-E1E7-46BD-9336-D0B000BEF5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292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BB639C-8614-48EA-89FE-D02EF62BA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7559D-0F9E-4642-AEE8-F6C60CD00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1615F-05AB-4C71-9103-2B4B54C2DB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9680A-DB72-4F7F-B316-55168DFCFD20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172D2-781E-40F6-8EF0-B72DE83BB5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2F049-B4E1-4D09-A37C-E0F1B88E87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D66F7-E1E7-46BD-9336-D0B000BEF5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44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image" Target="../media/image11.jpeg"/><Relationship Id="rId7" Type="http://schemas.openxmlformats.org/officeDocument/2006/relationships/image" Target="../media/image28.jpeg"/><Relationship Id="rId12" Type="http://schemas.openxmlformats.org/officeDocument/2006/relationships/image" Target="../media/image5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58.jpeg"/><Relationship Id="rId5" Type="http://schemas.openxmlformats.org/officeDocument/2006/relationships/image" Target="../media/image53.jpeg"/><Relationship Id="rId10" Type="http://schemas.openxmlformats.org/officeDocument/2006/relationships/image" Target="../media/image57.png"/><Relationship Id="rId4" Type="http://schemas.openxmlformats.org/officeDocument/2006/relationships/image" Target="../media/image12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emf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4F1A636-7DB3-4FE8-88D5-2D224BDD3CB8}"/>
              </a:ext>
            </a:extLst>
          </p:cNvPr>
          <p:cNvSpPr txBox="1"/>
          <p:nvPr/>
        </p:nvSpPr>
        <p:spPr>
          <a:xfrm>
            <a:off x="1372399" y="2070100"/>
            <a:ext cx="9447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The place of respiratory support in palliative conditions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8B1950-8E59-4942-BD61-86BA4F616B5E}"/>
              </a:ext>
            </a:extLst>
          </p:cNvPr>
          <p:cNvSpPr txBox="1"/>
          <p:nvPr/>
        </p:nvSpPr>
        <p:spPr>
          <a:xfrm>
            <a:off x="1460500" y="4229100"/>
            <a:ext cx="44567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Prof Julian Forton</a:t>
            </a:r>
          </a:p>
          <a:p>
            <a:r>
              <a:rPr lang="en-GB" dirty="0"/>
              <a:t>Consultant in Paediatric Respiratory Medicine</a:t>
            </a:r>
          </a:p>
          <a:p>
            <a:r>
              <a:rPr lang="en-GB" dirty="0"/>
              <a:t>The Children’s Hospital for Wales, Cardiff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20163120-B54C-47EC-9B17-477553661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2">
            <a:extLst>
              <a:ext uri="{FF2B5EF4-FFF2-40B4-BE49-F238E27FC236}">
                <a16:creationId xmlns:a16="http://schemas.microsoft.com/office/drawing/2014/main" id="{9988B84D-B6CF-490E-959D-246C01A9DE61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2398" y="2754313"/>
            <a:ext cx="9587701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8335AC-19C8-45CC-A4F1-26866A546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241" y="3813531"/>
            <a:ext cx="1872359" cy="228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05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>
            <a:extLst>
              <a:ext uri="{FF2B5EF4-FFF2-40B4-BE49-F238E27FC236}">
                <a16:creationId xmlns:a16="http://schemas.microsoft.com/office/drawing/2014/main" id="{BC495FFC-1BA3-4128-8662-458F2F870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2143125"/>
            <a:ext cx="81867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Calibri" panose="020F0502020204030204" pitchFamily="34" charset="0"/>
              </a:rPr>
              <a:t>Ventilator                               accessories                               interface with patient</a:t>
            </a:r>
            <a:endParaRPr lang="en-US" altLang="en-US" sz="2000">
              <a:latin typeface="Calibri" panose="020F0502020204030204" pitchFamily="34" charset="0"/>
            </a:endParaRPr>
          </a:p>
        </p:txBody>
      </p:sp>
      <p:pic>
        <p:nvPicPr>
          <p:cNvPr id="21508" name="Picture 4" descr="38_big">
            <a:extLst>
              <a:ext uri="{FF2B5EF4-FFF2-40B4-BE49-F238E27FC236}">
                <a16:creationId xmlns:a16="http://schemas.microsoft.com/office/drawing/2014/main" id="{D1A085AB-4204-4130-9AD6-5150B81C5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513" y="2751138"/>
            <a:ext cx="2147887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079202">
            <a:extLst>
              <a:ext uri="{FF2B5EF4-FFF2-40B4-BE49-F238E27FC236}">
                <a16:creationId xmlns:a16="http://schemas.microsoft.com/office/drawing/2014/main" id="{7FB5F6B0-06CF-4833-80CE-06A6EBC4A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8" y="3059113"/>
            <a:ext cx="382905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3_big">
            <a:extLst>
              <a:ext uri="{FF2B5EF4-FFF2-40B4-BE49-F238E27FC236}">
                <a16:creationId xmlns:a16="http://schemas.microsoft.com/office/drawing/2014/main" id="{B48EAB42-1857-4A7D-AE26-8C1709DB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3670300"/>
            <a:ext cx="1871663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3">
            <a:extLst>
              <a:ext uri="{FF2B5EF4-FFF2-40B4-BE49-F238E27FC236}">
                <a16:creationId xmlns:a16="http://schemas.microsoft.com/office/drawing/2014/main" id="{DF49CC52-19B5-4A2A-8BA1-AF44A19B4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" y="325438"/>
            <a:ext cx="8713788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latin typeface="Calibri" panose="020F0502020204030204" pitchFamily="34" charset="0"/>
              </a:rPr>
              <a:t>Home ventilation </a:t>
            </a:r>
            <a:r>
              <a:rPr lang="en-GB" altLang="en-US">
                <a:solidFill>
                  <a:srgbClr val="FF0000"/>
                </a:solidFill>
                <a:latin typeface="Calibri" panose="020F0502020204030204" pitchFamily="34" charset="0"/>
              </a:rPr>
              <a:t>non-invasive via mask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FF3300"/>
              </a:solidFill>
              <a:latin typeface="Calibri" panose="020F0502020204030204" pitchFamily="34" charset="0"/>
            </a:endParaRPr>
          </a:p>
        </p:txBody>
      </p:sp>
      <p:sp>
        <p:nvSpPr>
          <p:cNvPr id="21512" name="Line 2">
            <a:extLst>
              <a:ext uri="{FF2B5EF4-FFF2-40B4-BE49-F238E27FC236}">
                <a16:creationId xmlns:a16="http://schemas.microsoft.com/office/drawing/2014/main" id="{8B23306A-D105-4D36-8496-83BD19B4121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425" y="989013"/>
            <a:ext cx="770413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9" name="Picture 4" descr="BREAS Nippy 4 plus buy on Bimedis - United Kingdom">
            <a:extLst>
              <a:ext uri="{FF2B5EF4-FFF2-40B4-BE49-F238E27FC236}">
                <a16:creationId xmlns:a16="http://schemas.microsoft.com/office/drawing/2014/main" id="{125ADC36-3A27-40EA-900B-6ABD1503C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2485571"/>
            <a:ext cx="3696493" cy="369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0DD43F57-ABE5-49A8-9AE2-B15EA3424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>
            <a:extLst>
              <a:ext uri="{FF2B5EF4-FFF2-40B4-BE49-F238E27FC236}">
                <a16:creationId xmlns:a16="http://schemas.microsoft.com/office/drawing/2014/main" id="{3120271D-81E9-45EF-8942-8A4513839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1085850"/>
            <a:ext cx="4143375" cy="552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>
            <a:extLst>
              <a:ext uri="{FF2B5EF4-FFF2-40B4-BE49-F238E27FC236}">
                <a16:creationId xmlns:a16="http://schemas.microsoft.com/office/drawing/2014/main" id="{D43F7054-7285-43FE-955B-26153D5EB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" y="325438"/>
            <a:ext cx="8713788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latin typeface="Calibri" panose="020F0502020204030204" pitchFamily="34" charset="0"/>
              </a:rPr>
              <a:t>Home ventilation </a:t>
            </a:r>
            <a:r>
              <a:rPr lang="en-GB" altLang="en-US">
                <a:solidFill>
                  <a:srgbClr val="FF0000"/>
                </a:solidFill>
                <a:latin typeface="Calibri" panose="020F0502020204030204" pitchFamily="34" charset="0"/>
              </a:rPr>
              <a:t>non-invasive via mask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FF3300"/>
              </a:solidFill>
              <a:latin typeface="Calibri" panose="020F0502020204030204" pitchFamily="34" charset="0"/>
            </a:endParaRPr>
          </a:p>
        </p:txBody>
      </p:sp>
      <p:sp>
        <p:nvSpPr>
          <p:cNvPr id="23556" name="Line 2">
            <a:extLst>
              <a:ext uri="{FF2B5EF4-FFF2-40B4-BE49-F238E27FC236}">
                <a16:creationId xmlns:a16="http://schemas.microsoft.com/office/drawing/2014/main" id="{C7A9EA2A-262A-4C2C-98DB-AD8A77D100B6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425" y="989013"/>
            <a:ext cx="770413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822C787E-C803-44B6-B976-94EE0F239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Content Placeholder 3" descr="mhtml:file://C:\Documents%20and%20Settings\Dave\My%20Documents\My%20Pictures\ResMed%20-%20Mirage%20Micro™%20for%20Kids%20-%20Image%20Gallery.mht!http://www.resmed.com/us/assets/images/product/mirage_micro_for_kids/row/gallery/07-l.jpg">
            <a:extLst>
              <a:ext uri="{FF2B5EF4-FFF2-40B4-BE49-F238E27FC236}">
                <a16:creationId xmlns:a16="http://schemas.microsoft.com/office/drawing/2014/main" id="{BF6014DE-710E-441D-BDE0-0A44299B5230}"/>
              </a:ext>
            </a:extLst>
          </p:cNvPr>
          <p:cNvPicPr>
            <a:picLocks noGrp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0" r="21329" b="9311"/>
          <a:stretch>
            <a:fillRect/>
          </a:stretch>
        </p:blipFill>
        <p:spPr>
          <a:xfrm>
            <a:off x="147638" y="2476500"/>
            <a:ext cx="2576512" cy="2443163"/>
          </a:xfrm>
        </p:spPr>
      </p:pic>
      <p:sp>
        <p:nvSpPr>
          <p:cNvPr id="24579" name="AutoShape 2" descr="mhtml:file://C:\Documents%20and%20Settings\Dave\My%20Documents\My%20Pictures\Respironics%20Small%20Child%20Profile%20Lite%20CPAP%20Mask%20and%20Headgear%20-%20CPAPSupplyUSA_com.mht!http://www.cpapsupplyusa.com/Images/Respironics-CPAP-Mask-Parts/1008829-Respironics-Profile-Lite-Small-Child-3.jpg">
            <a:extLst>
              <a:ext uri="{FF2B5EF4-FFF2-40B4-BE49-F238E27FC236}">
                <a16:creationId xmlns:a16="http://schemas.microsoft.com/office/drawing/2014/main" id="{6961E388-FDD9-4307-90F0-1EB8B4AAD7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2286000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580" name="Picture 8" descr="mask 7">
            <a:extLst>
              <a:ext uri="{FF2B5EF4-FFF2-40B4-BE49-F238E27FC236}">
                <a16:creationId xmlns:a16="http://schemas.microsoft.com/office/drawing/2014/main" id="{FB2552E3-1034-41C2-B518-76DD85C11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74"/>
          <a:stretch>
            <a:fillRect/>
          </a:stretch>
        </p:blipFill>
        <p:spPr bwMode="auto">
          <a:xfrm>
            <a:off x="7486650" y="2379663"/>
            <a:ext cx="2055813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11">
            <a:extLst>
              <a:ext uri="{FF2B5EF4-FFF2-40B4-BE49-F238E27FC236}">
                <a16:creationId xmlns:a16="http://schemas.microsoft.com/office/drawing/2014/main" id="{C492BCBC-F815-40D9-90BA-18F803EFD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1003300"/>
            <a:ext cx="59563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alibri" panose="020F0502020204030204" pitchFamily="34" charset="0"/>
              </a:rPr>
              <a:t>Many mask interfaces for many different faces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alibri" panose="020F0502020204030204" pitchFamily="34" charset="0"/>
              </a:rPr>
              <a:t>			</a:t>
            </a:r>
          </a:p>
        </p:txBody>
      </p:sp>
      <p:pic>
        <p:nvPicPr>
          <p:cNvPr id="24582" name="Picture 2">
            <a:extLst>
              <a:ext uri="{FF2B5EF4-FFF2-40B4-BE49-F238E27FC236}">
                <a16:creationId xmlns:a16="http://schemas.microsoft.com/office/drawing/2014/main" id="{05DDC759-7294-4EAC-A534-9EC2A5CBD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9" b="2"/>
          <a:stretch>
            <a:fillRect/>
          </a:stretch>
        </p:blipFill>
        <p:spPr bwMode="auto">
          <a:xfrm>
            <a:off x="9596438" y="2379663"/>
            <a:ext cx="26543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3">
            <a:extLst>
              <a:ext uri="{FF2B5EF4-FFF2-40B4-BE49-F238E27FC236}">
                <a16:creationId xmlns:a16="http://schemas.microsoft.com/office/drawing/2014/main" id="{350DF4C7-E7EA-46C9-B04C-1B2A754FA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3" y="2178050"/>
            <a:ext cx="2927350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4">
            <a:extLst>
              <a:ext uri="{FF2B5EF4-FFF2-40B4-BE49-F238E27FC236}">
                <a16:creationId xmlns:a16="http://schemas.microsoft.com/office/drawing/2014/main" id="{88A06964-E01A-4553-8252-75A986D9B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1"/>
          <a:stretch>
            <a:fillRect/>
          </a:stretch>
        </p:blipFill>
        <p:spPr bwMode="auto">
          <a:xfrm>
            <a:off x="4900613" y="2384425"/>
            <a:ext cx="2505075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Text Box 3">
            <a:extLst>
              <a:ext uri="{FF2B5EF4-FFF2-40B4-BE49-F238E27FC236}">
                <a16:creationId xmlns:a16="http://schemas.microsoft.com/office/drawing/2014/main" id="{A908AC13-1871-4808-8FCB-7F2271727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" y="325438"/>
            <a:ext cx="8713788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latin typeface="Calibri" panose="020F0502020204030204" pitchFamily="34" charset="0"/>
              </a:rPr>
              <a:t>Home ventilation </a:t>
            </a:r>
            <a:r>
              <a:rPr lang="en-GB" altLang="en-US">
                <a:solidFill>
                  <a:srgbClr val="FF0000"/>
                </a:solidFill>
                <a:latin typeface="Calibri" panose="020F0502020204030204" pitchFamily="34" charset="0"/>
              </a:rPr>
              <a:t>non-invasive via mask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FF3300"/>
              </a:solidFill>
              <a:latin typeface="Calibri" panose="020F0502020204030204" pitchFamily="34" charset="0"/>
            </a:endParaRPr>
          </a:p>
        </p:txBody>
      </p:sp>
      <p:sp>
        <p:nvSpPr>
          <p:cNvPr id="24586" name="Line 2">
            <a:extLst>
              <a:ext uri="{FF2B5EF4-FFF2-40B4-BE49-F238E27FC236}">
                <a16:creationId xmlns:a16="http://schemas.microsoft.com/office/drawing/2014/main" id="{4FB99D09-AD8D-4D26-868C-5ECC2F99CA54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425" y="989013"/>
            <a:ext cx="770413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83C8E53B-8F76-43D2-A39C-9C888304F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5">
            <a:extLst>
              <a:ext uri="{FF2B5EF4-FFF2-40B4-BE49-F238E27FC236}">
                <a16:creationId xmlns:a16="http://schemas.microsoft.com/office/drawing/2014/main" id="{A37A4A52-3AB1-440A-80D4-19DF8036C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25" y="989013"/>
            <a:ext cx="10979604" cy="587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latin typeface="Calibri" panose="020F0502020204030204" pitchFamily="34" charset="0"/>
              </a:rPr>
              <a:t>Central breathing disorders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latin typeface="Calibri" panose="020F0502020204030204" pitchFamily="34" charset="0"/>
              </a:rPr>
              <a:t>Neuromuscular weakness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latin typeface="Calibri" panose="020F0502020204030204" pitchFamily="34" charset="0"/>
              </a:rPr>
              <a:t>Severe airways obstruction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en-US" dirty="0">
                <a:latin typeface="Calibri" panose="020F0502020204030204" pitchFamily="34" charset="0"/>
              </a:rPr>
              <a:t>Neurodisability - Chest hygiene, secretions, infections </a:t>
            </a:r>
          </a:p>
          <a:p>
            <a:pPr>
              <a:spcBef>
                <a:spcPct val="0"/>
              </a:spcBef>
              <a:buNone/>
            </a:pPr>
            <a:endParaRPr lang="en-GB" altLang="en-US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n-GB" altLang="en-US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FF3300"/>
                </a:solidFill>
                <a:latin typeface="Calibri" panose="020F0502020204030204" pitchFamily="34" charset="0"/>
              </a:rPr>
              <a:t>Breathing problems manifest first in sleep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dirty="0">
              <a:solidFill>
                <a:srgbClr val="FF33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>
              <a:solidFill>
                <a:srgbClr val="FF3300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Text Box 3">
            <a:extLst>
              <a:ext uri="{FF2B5EF4-FFF2-40B4-BE49-F238E27FC236}">
                <a16:creationId xmlns:a16="http://schemas.microsoft.com/office/drawing/2014/main" id="{51F4959A-A7F7-4F72-BDA2-89671870B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" y="325438"/>
            <a:ext cx="8713788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latin typeface="Calibri" panose="020F0502020204030204" pitchFamily="34" charset="0"/>
              </a:rPr>
              <a:t>Home ventilation </a:t>
            </a:r>
            <a:r>
              <a:rPr lang="en-GB" altLang="en-US">
                <a:solidFill>
                  <a:srgbClr val="FF0000"/>
                </a:solidFill>
                <a:latin typeface="Calibri" panose="020F0502020204030204" pitchFamily="34" charset="0"/>
              </a:rPr>
              <a:t>who gets ventilated at home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FF3300"/>
              </a:solidFill>
              <a:latin typeface="Calibri" panose="020F0502020204030204" pitchFamily="34" charset="0"/>
            </a:endParaRPr>
          </a:p>
        </p:txBody>
      </p:sp>
      <p:sp>
        <p:nvSpPr>
          <p:cNvPr id="26629" name="Line 2">
            <a:extLst>
              <a:ext uri="{FF2B5EF4-FFF2-40B4-BE49-F238E27FC236}">
                <a16:creationId xmlns:a16="http://schemas.microsoft.com/office/drawing/2014/main" id="{9A43E431-F397-4BBA-8688-2D918FE4F0B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425" y="989013"/>
            <a:ext cx="770413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C7C62267-5295-40CF-883B-A934F06C7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4BCC14-43BD-407E-9412-0A8C491615B0}"/>
              </a:ext>
            </a:extLst>
          </p:cNvPr>
          <p:cNvSpPr/>
          <p:nvPr/>
        </p:nvSpPr>
        <p:spPr>
          <a:xfrm>
            <a:off x="522514" y="3341795"/>
            <a:ext cx="11146971" cy="1065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80765343-4112-40D2-AE1C-CA1F20535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" y="5336380"/>
            <a:ext cx="9561513" cy="1065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DB470BF6-2AAA-442B-B253-34BCA8C66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2513013"/>
            <a:ext cx="62865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6">
            <a:extLst>
              <a:ext uri="{FF2B5EF4-FFF2-40B4-BE49-F238E27FC236}">
                <a16:creationId xmlns:a16="http://schemas.microsoft.com/office/drawing/2014/main" id="{6162389D-9467-4496-9DC6-63D0795FD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38" y="2016125"/>
            <a:ext cx="7505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Active sleep asynchrony, absent nasal flow, desaturation, arousal and recovery</a:t>
            </a:r>
          </a:p>
        </p:txBody>
      </p:sp>
      <p:sp>
        <p:nvSpPr>
          <p:cNvPr id="29701" name="Text Box 3">
            <a:extLst>
              <a:ext uri="{FF2B5EF4-FFF2-40B4-BE49-F238E27FC236}">
                <a16:creationId xmlns:a16="http://schemas.microsoft.com/office/drawing/2014/main" id="{4FF1990F-0676-43F4-A484-4E94419A9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" y="325438"/>
            <a:ext cx="6429375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latin typeface="Calibri" panose="020F0502020204030204" pitchFamily="34" charset="0"/>
              </a:rPr>
              <a:t>Obstructive sleep apneoa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FF3300"/>
              </a:solidFill>
              <a:latin typeface="Calibri" panose="020F0502020204030204" pitchFamily="34" charset="0"/>
            </a:endParaRPr>
          </a:p>
        </p:txBody>
      </p:sp>
      <p:sp>
        <p:nvSpPr>
          <p:cNvPr id="29702" name="Line 2">
            <a:extLst>
              <a:ext uri="{FF2B5EF4-FFF2-40B4-BE49-F238E27FC236}">
                <a16:creationId xmlns:a16="http://schemas.microsoft.com/office/drawing/2014/main" id="{64E3F9D8-38FA-4043-9FDB-77A1DB8FA879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425" y="989013"/>
            <a:ext cx="770413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3579F66-4814-49CF-B2A2-7B84F2AFC6EC}"/>
              </a:ext>
            </a:extLst>
          </p:cNvPr>
          <p:cNvCxnSpPr>
            <a:cxnSpLocks/>
          </p:cNvCxnSpPr>
          <p:nvPr/>
        </p:nvCxnSpPr>
        <p:spPr>
          <a:xfrm flipV="1">
            <a:off x="4140200" y="3058886"/>
            <a:ext cx="0" cy="3367314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AA5BBC-72A2-4CE9-A307-324BD7AFDFEA}"/>
              </a:ext>
            </a:extLst>
          </p:cNvPr>
          <p:cNvCxnSpPr>
            <a:cxnSpLocks/>
          </p:cNvCxnSpPr>
          <p:nvPr/>
        </p:nvCxnSpPr>
        <p:spPr>
          <a:xfrm flipV="1">
            <a:off x="4699000" y="3058886"/>
            <a:ext cx="0" cy="3367314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7">
            <a:extLst>
              <a:ext uri="{FF2B5EF4-FFF2-40B4-BE49-F238E27FC236}">
                <a16:creationId xmlns:a16="http://schemas.microsoft.com/office/drawing/2014/main" id="{1F22EA33-93E3-4414-9239-85967B290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6">
            <a:extLst>
              <a:ext uri="{FF2B5EF4-FFF2-40B4-BE49-F238E27FC236}">
                <a16:creationId xmlns:a16="http://schemas.microsoft.com/office/drawing/2014/main" id="{DF0DCDA1-4189-4122-A86B-3FDBBE575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25" y="1203325"/>
            <a:ext cx="2616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Periodic breathing - infant</a:t>
            </a:r>
          </a:p>
        </p:txBody>
      </p:sp>
      <p:pic>
        <p:nvPicPr>
          <p:cNvPr id="31747" name="Picture 7">
            <a:extLst>
              <a:ext uri="{FF2B5EF4-FFF2-40B4-BE49-F238E27FC236}">
                <a16:creationId xmlns:a16="http://schemas.microsoft.com/office/drawing/2014/main" id="{426F0950-1FCE-4397-9C91-92168C05E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2517775"/>
            <a:ext cx="6278563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9" name="Text Box 3">
            <a:extLst>
              <a:ext uri="{FF2B5EF4-FFF2-40B4-BE49-F238E27FC236}">
                <a16:creationId xmlns:a16="http://schemas.microsoft.com/office/drawing/2014/main" id="{0CFD5EC9-9B81-4B9F-8760-1B7920FAD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" y="325438"/>
            <a:ext cx="6429375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latin typeface="Calibri" panose="020F0502020204030204" pitchFamily="34" charset="0"/>
              </a:rPr>
              <a:t>Central breathing disorders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FF3300"/>
              </a:solidFill>
              <a:latin typeface="Calibri" panose="020F0502020204030204" pitchFamily="34" charset="0"/>
            </a:endParaRPr>
          </a:p>
        </p:txBody>
      </p:sp>
      <p:sp>
        <p:nvSpPr>
          <p:cNvPr id="31750" name="Line 2">
            <a:extLst>
              <a:ext uri="{FF2B5EF4-FFF2-40B4-BE49-F238E27FC236}">
                <a16:creationId xmlns:a16="http://schemas.microsoft.com/office/drawing/2014/main" id="{B9CB9DAD-5955-4AD9-B54E-947EFD2B9D5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425" y="989013"/>
            <a:ext cx="770413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AC7E3470-2878-4FBD-A8EE-CF07924DD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>
            <a:extLst>
              <a:ext uri="{FF2B5EF4-FFF2-40B4-BE49-F238E27FC236}">
                <a16:creationId xmlns:a16="http://schemas.microsoft.com/office/drawing/2014/main" id="{975E6EC0-89A2-408B-AF29-C2AAB4184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2517775"/>
            <a:ext cx="6278563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6">
            <a:extLst>
              <a:ext uri="{FF2B5EF4-FFF2-40B4-BE49-F238E27FC236}">
                <a16:creationId xmlns:a16="http://schemas.microsoft.com/office/drawing/2014/main" id="{A3313046-96AC-4961-B43E-487D156A8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25" y="1200150"/>
            <a:ext cx="18923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Brainstem tumour</a:t>
            </a:r>
          </a:p>
        </p:txBody>
      </p:sp>
      <p:sp>
        <p:nvSpPr>
          <p:cNvPr id="33797" name="Text Box 3">
            <a:extLst>
              <a:ext uri="{FF2B5EF4-FFF2-40B4-BE49-F238E27FC236}">
                <a16:creationId xmlns:a16="http://schemas.microsoft.com/office/drawing/2014/main" id="{DC41F752-8CD9-4D29-8378-8104757E9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" y="325438"/>
            <a:ext cx="6429375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latin typeface="Calibri" panose="020F0502020204030204" pitchFamily="34" charset="0"/>
              </a:rPr>
              <a:t>Central breathing disorders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FF3300"/>
              </a:solidFill>
              <a:latin typeface="Calibri" panose="020F0502020204030204" pitchFamily="34" charset="0"/>
            </a:endParaRPr>
          </a:p>
        </p:txBody>
      </p:sp>
      <p:sp>
        <p:nvSpPr>
          <p:cNvPr id="33798" name="Line 2">
            <a:extLst>
              <a:ext uri="{FF2B5EF4-FFF2-40B4-BE49-F238E27FC236}">
                <a16:creationId xmlns:a16="http://schemas.microsoft.com/office/drawing/2014/main" id="{DB8FFB84-1F18-4B98-9E9E-8B3B74EA4A1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425" y="989013"/>
            <a:ext cx="770413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84A80B73-D800-4021-908E-6B4C8DE1D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5">
            <a:extLst>
              <a:ext uri="{FF2B5EF4-FFF2-40B4-BE49-F238E27FC236}">
                <a16:creationId xmlns:a16="http://schemas.microsoft.com/office/drawing/2014/main" id="{BB23DC7C-1386-45FE-90AE-606383154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25" y="1214438"/>
            <a:ext cx="55054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Cyclical hypopnea - early signs of respiratory insufficiency</a:t>
            </a:r>
          </a:p>
        </p:txBody>
      </p:sp>
      <p:pic>
        <p:nvPicPr>
          <p:cNvPr id="35843" name="Picture 7">
            <a:extLst>
              <a:ext uri="{FF2B5EF4-FFF2-40B4-BE49-F238E27FC236}">
                <a16:creationId xmlns:a16="http://schemas.microsoft.com/office/drawing/2014/main" id="{C3D41B4E-8298-4112-B8C4-8419E0C52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2517775"/>
            <a:ext cx="6278563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5" name="Text Box 3">
            <a:extLst>
              <a:ext uri="{FF2B5EF4-FFF2-40B4-BE49-F238E27FC236}">
                <a16:creationId xmlns:a16="http://schemas.microsoft.com/office/drawing/2014/main" id="{937F75E8-1F4D-4EC7-B028-7AB4FDE5D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" y="325438"/>
            <a:ext cx="6429375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latin typeface="Calibri" panose="020F0502020204030204" pitchFamily="34" charset="0"/>
              </a:rPr>
              <a:t>Muscle weakness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FF3300"/>
              </a:solidFill>
              <a:latin typeface="Calibri" panose="020F0502020204030204" pitchFamily="34" charset="0"/>
            </a:endParaRPr>
          </a:p>
        </p:txBody>
      </p:sp>
      <p:sp>
        <p:nvSpPr>
          <p:cNvPr id="35846" name="Line 2">
            <a:extLst>
              <a:ext uri="{FF2B5EF4-FFF2-40B4-BE49-F238E27FC236}">
                <a16:creationId xmlns:a16="http://schemas.microsoft.com/office/drawing/2014/main" id="{15AD7252-DDAE-4258-9B80-A4C76FB62C6D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425" y="989013"/>
            <a:ext cx="770413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6A023AE9-6F18-4F23-A7DB-A83745650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33">
            <a:extLst>
              <a:ext uri="{FF2B5EF4-FFF2-40B4-BE49-F238E27FC236}">
                <a16:creationId xmlns:a16="http://schemas.microsoft.com/office/drawing/2014/main" id="{000390B0-B1F1-4F9D-B6C8-CC64C0BA24AD}"/>
              </a:ext>
            </a:extLst>
          </p:cNvPr>
          <p:cNvSpPr>
            <a:spLocks/>
          </p:cNvSpPr>
          <p:nvPr/>
        </p:nvSpPr>
        <p:spPr bwMode="auto">
          <a:xfrm rot="17177942" flipH="1">
            <a:off x="3937000" y="1398588"/>
            <a:ext cx="2676525" cy="6096000"/>
          </a:xfrm>
          <a:custGeom>
            <a:avLst/>
            <a:gdLst>
              <a:gd name="T0" fmla="*/ 2147483646 w 630"/>
              <a:gd name="T1" fmla="*/ 0 h 1728"/>
              <a:gd name="T2" fmla="*/ 2147483646 w 630"/>
              <a:gd name="T3" fmla="*/ 2147483646 h 1728"/>
              <a:gd name="T4" fmla="*/ 2147483646 w 630"/>
              <a:gd name="T5" fmla="*/ 2147483646 h 17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30" h="1728">
                <a:moveTo>
                  <a:pt x="90" y="0"/>
                </a:moveTo>
                <a:cubicBezTo>
                  <a:pt x="45" y="408"/>
                  <a:pt x="0" y="816"/>
                  <a:pt x="90" y="1104"/>
                </a:cubicBezTo>
                <a:cubicBezTo>
                  <a:pt x="180" y="1392"/>
                  <a:pt x="405" y="1560"/>
                  <a:pt x="630" y="1728"/>
                </a:cubicBezTo>
              </a:path>
            </a:pathLst>
          </a:cu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63" name="Freeform 33">
            <a:extLst>
              <a:ext uri="{FF2B5EF4-FFF2-40B4-BE49-F238E27FC236}">
                <a16:creationId xmlns:a16="http://schemas.microsoft.com/office/drawing/2014/main" id="{2CD0BDF5-DC3F-43D3-A203-0DB09831C874}"/>
              </a:ext>
            </a:extLst>
          </p:cNvPr>
          <p:cNvSpPr>
            <a:spLocks/>
          </p:cNvSpPr>
          <p:nvPr/>
        </p:nvSpPr>
        <p:spPr bwMode="auto">
          <a:xfrm rot="650748">
            <a:off x="6208713" y="2309813"/>
            <a:ext cx="1565275" cy="3457575"/>
          </a:xfrm>
          <a:custGeom>
            <a:avLst/>
            <a:gdLst>
              <a:gd name="T0" fmla="*/ 2147483646 w 630"/>
              <a:gd name="T1" fmla="*/ 0 h 1728"/>
              <a:gd name="T2" fmla="*/ 2147483646 w 630"/>
              <a:gd name="T3" fmla="*/ 2147483646 h 1728"/>
              <a:gd name="T4" fmla="*/ 2147483646 w 630"/>
              <a:gd name="T5" fmla="*/ 2147483646 h 17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30" h="1728">
                <a:moveTo>
                  <a:pt x="90" y="0"/>
                </a:moveTo>
                <a:cubicBezTo>
                  <a:pt x="45" y="408"/>
                  <a:pt x="0" y="816"/>
                  <a:pt x="90" y="1104"/>
                </a:cubicBezTo>
                <a:cubicBezTo>
                  <a:pt x="180" y="1392"/>
                  <a:pt x="405" y="1560"/>
                  <a:pt x="630" y="1728"/>
                </a:cubicBezTo>
              </a:path>
            </a:pathLst>
          </a:cu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5364" name="Group 4">
            <a:extLst>
              <a:ext uri="{FF2B5EF4-FFF2-40B4-BE49-F238E27FC236}">
                <a16:creationId xmlns:a16="http://schemas.microsoft.com/office/drawing/2014/main" id="{03B19E44-1120-4F59-BFF0-906ACE6DDFFA}"/>
              </a:ext>
            </a:extLst>
          </p:cNvPr>
          <p:cNvGrpSpPr>
            <a:grpSpLocks/>
          </p:cNvGrpSpPr>
          <p:nvPr/>
        </p:nvGrpSpPr>
        <p:grpSpPr bwMode="auto">
          <a:xfrm>
            <a:off x="4295776" y="5357813"/>
            <a:ext cx="914400" cy="914400"/>
            <a:chOff x="1856" y="2792"/>
            <a:chExt cx="576" cy="576"/>
          </a:xfrm>
        </p:grpSpPr>
        <p:sp>
          <p:nvSpPr>
            <p:cNvPr id="15386" name="Oval 5">
              <a:extLst>
                <a:ext uri="{FF2B5EF4-FFF2-40B4-BE49-F238E27FC236}">
                  <a16:creationId xmlns:a16="http://schemas.microsoft.com/office/drawing/2014/main" id="{DAC9F4B6-5FB8-4AC2-87EE-B01010AD46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6" y="2792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5387" name="Text Box 6">
              <a:extLst>
                <a:ext uri="{FF2B5EF4-FFF2-40B4-BE49-F238E27FC236}">
                  <a16:creationId xmlns:a16="http://schemas.microsoft.com/office/drawing/2014/main" id="{904B9239-1D3C-4D8F-8674-147EFB1D51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4" y="2885"/>
              <a:ext cx="434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>
                  <a:latin typeface="Calibri" panose="020F0502020204030204" pitchFamily="34" charset="0"/>
                </a:rPr>
                <a:t>Trach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>
                  <a:latin typeface="Calibri" panose="020F0502020204030204" pitchFamily="34" charset="0"/>
                </a:rPr>
                <a:t>Vent</a:t>
              </a:r>
            </a:p>
          </p:txBody>
        </p:sp>
      </p:grpSp>
      <p:sp>
        <p:nvSpPr>
          <p:cNvPr id="15365" name="Text Box 7">
            <a:extLst>
              <a:ext uri="{FF2B5EF4-FFF2-40B4-BE49-F238E27FC236}">
                <a16:creationId xmlns:a16="http://schemas.microsoft.com/office/drawing/2014/main" id="{62830182-6D7F-4AD7-BD27-CCD415FA7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3888" y="1871663"/>
            <a:ext cx="13970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Calibri" panose="020F0502020204030204" pitchFamily="34" charset="0"/>
              </a:rPr>
              <a:t>Craniofacial and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Calibri" panose="020F0502020204030204" pitchFamily="34" charset="0"/>
              </a:rPr>
              <a:t>Cleft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Calibri" panose="020F0502020204030204" pitchFamily="34" charset="0"/>
              </a:rPr>
              <a:t>services</a:t>
            </a:r>
          </a:p>
        </p:txBody>
      </p:sp>
      <p:sp>
        <p:nvSpPr>
          <p:cNvPr id="15366" name="Oval 8">
            <a:extLst>
              <a:ext uri="{FF2B5EF4-FFF2-40B4-BE49-F238E27FC236}">
                <a16:creationId xmlns:a16="http://schemas.microsoft.com/office/drawing/2014/main" id="{EAA33585-7FC5-46FF-AA07-E00CD8D6B4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90875" y="1430338"/>
            <a:ext cx="1377950" cy="13779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Calibri" panose="020F0502020204030204" pitchFamily="34" charset="0"/>
            </a:endParaRPr>
          </a:p>
        </p:txBody>
      </p:sp>
      <p:grpSp>
        <p:nvGrpSpPr>
          <p:cNvPr id="15367" name="Group 9">
            <a:extLst>
              <a:ext uri="{FF2B5EF4-FFF2-40B4-BE49-F238E27FC236}">
                <a16:creationId xmlns:a16="http://schemas.microsoft.com/office/drawing/2014/main" id="{1D750EEA-5D08-43FF-B44B-BE407AFD70C1}"/>
              </a:ext>
            </a:extLst>
          </p:cNvPr>
          <p:cNvGrpSpPr>
            <a:grpSpLocks/>
          </p:cNvGrpSpPr>
          <p:nvPr/>
        </p:nvGrpSpPr>
        <p:grpSpPr bwMode="auto">
          <a:xfrm>
            <a:off x="5521325" y="3667125"/>
            <a:ext cx="914400" cy="914400"/>
            <a:chOff x="2586" y="2004"/>
            <a:chExt cx="576" cy="576"/>
          </a:xfrm>
        </p:grpSpPr>
        <p:sp>
          <p:nvSpPr>
            <p:cNvPr id="15384" name="Oval 10">
              <a:extLst>
                <a:ext uri="{FF2B5EF4-FFF2-40B4-BE49-F238E27FC236}">
                  <a16:creationId xmlns:a16="http://schemas.microsoft.com/office/drawing/2014/main" id="{E1D6779A-B914-4854-A8B0-69BCE812C1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6" y="2004"/>
              <a:ext cx="576" cy="576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5385" name="Text Box 11">
              <a:extLst>
                <a:ext uri="{FF2B5EF4-FFF2-40B4-BE49-F238E27FC236}">
                  <a16:creationId xmlns:a16="http://schemas.microsoft.com/office/drawing/2014/main" id="{84BCE26E-40DE-4691-A8EE-6D24822631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8" y="2164"/>
              <a:ext cx="4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latin typeface="Calibri" panose="020F0502020204030204" pitchFamily="34" charset="0"/>
                </a:rPr>
                <a:t>sleep</a:t>
              </a:r>
            </a:p>
          </p:txBody>
        </p:sp>
      </p:grpSp>
      <p:grpSp>
        <p:nvGrpSpPr>
          <p:cNvPr id="15368" name="Group 12">
            <a:extLst>
              <a:ext uri="{FF2B5EF4-FFF2-40B4-BE49-F238E27FC236}">
                <a16:creationId xmlns:a16="http://schemas.microsoft.com/office/drawing/2014/main" id="{CF12AC16-ED37-4018-A1E3-4B956874B4FF}"/>
              </a:ext>
            </a:extLst>
          </p:cNvPr>
          <p:cNvGrpSpPr>
            <a:grpSpLocks/>
          </p:cNvGrpSpPr>
          <p:nvPr/>
        </p:nvGrpSpPr>
        <p:grpSpPr bwMode="auto">
          <a:xfrm>
            <a:off x="6784975" y="5357813"/>
            <a:ext cx="914400" cy="914400"/>
            <a:chOff x="3328" y="2848"/>
            <a:chExt cx="576" cy="576"/>
          </a:xfrm>
        </p:grpSpPr>
        <p:sp>
          <p:nvSpPr>
            <p:cNvPr id="15382" name="Oval 13">
              <a:extLst>
                <a:ext uri="{FF2B5EF4-FFF2-40B4-BE49-F238E27FC236}">
                  <a16:creationId xmlns:a16="http://schemas.microsoft.com/office/drawing/2014/main" id="{AE2906CB-AB0C-4CC4-A398-983B491500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8" y="2848"/>
              <a:ext cx="576" cy="576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5383" name="Text Box 14">
              <a:extLst>
                <a:ext uri="{FF2B5EF4-FFF2-40B4-BE49-F238E27FC236}">
                  <a16:creationId xmlns:a16="http://schemas.microsoft.com/office/drawing/2014/main" id="{1590311D-8E26-4CB9-83DF-E8148364AC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0" y="3006"/>
              <a:ext cx="32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latin typeface="Calibri" panose="020F0502020204030204" pitchFamily="34" charset="0"/>
                </a:rPr>
                <a:t>NIV</a:t>
              </a:r>
            </a:p>
          </p:txBody>
        </p:sp>
      </p:grpSp>
      <p:sp>
        <p:nvSpPr>
          <p:cNvPr id="15369" name="Oval 22">
            <a:extLst>
              <a:ext uri="{FF2B5EF4-FFF2-40B4-BE49-F238E27FC236}">
                <a16:creationId xmlns:a16="http://schemas.microsoft.com/office/drawing/2014/main" id="{BECCABD5-18D6-45B8-BC8D-E18ACFF39F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32500" y="1430338"/>
            <a:ext cx="1377950" cy="13779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Calibri" panose="020F0502020204030204" pitchFamily="34" charset="0"/>
            </a:endParaRPr>
          </a:p>
        </p:txBody>
      </p:sp>
      <p:sp>
        <p:nvSpPr>
          <p:cNvPr id="15370" name="Text Box 23">
            <a:extLst>
              <a:ext uri="{FF2B5EF4-FFF2-40B4-BE49-F238E27FC236}">
                <a16:creationId xmlns:a16="http://schemas.microsoft.com/office/drawing/2014/main" id="{33B50C0D-32A6-4948-94D1-72C784C7C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8538" y="1871663"/>
            <a:ext cx="13477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Calibri" panose="020F0502020204030204" pitchFamily="34" charset="0"/>
              </a:rPr>
              <a:t>Neuromuscular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Calibri" panose="020F0502020204030204" pitchFamily="34" charset="0"/>
              </a:rPr>
              <a:t>services</a:t>
            </a:r>
          </a:p>
        </p:txBody>
      </p:sp>
      <p:sp>
        <p:nvSpPr>
          <p:cNvPr id="15371" name="Text Box 24">
            <a:extLst>
              <a:ext uri="{FF2B5EF4-FFF2-40B4-BE49-F238E27FC236}">
                <a16:creationId xmlns:a16="http://schemas.microsoft.com/office/drawing/2014/main" id="{878D86C8-C24B-40DC-BA77-589097915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9775" y="1871663"/>
            <a:ext cx="936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Calibri" panose="020F0502020204030204" pitchFamily="34" charset="0"/>
              </a:rPr>
              <a:t>Neurology</a:t>
            </a:r>
          </a:p>
        </p:txBody>
      </p:sp>
      <p:sp>
        <p:nvSpPr>
          <p:cNvPr id="15372" name="Oval 25">
            <a:extLst>
              <a:ext uri="{FF2B5EF4-FFF2-40B4-BE49-F238E27FC236}">
                <a16:creationId xmlns:a16="http://schemas.microsoft.com/office/drawing/2014/main" id="{C8727D8D-05B6-4AAF-9500-1D1217C187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8000" y="1430338"/>
            <a:ext cx="1377950" cy="13779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Calibri" panose="020F0502020204030204" pitchFamily="34" charset="0"/>
            </a:endParaRPr>
          </a:p>
        </p:txBody>
      </p:sp>
      <p:sp>
        <p:nvSpPr>
          <p:cNvPr id="15373" name="Oval 26">
            <a:extLst>
              <a:ext uri="{FF2B5EF4-FFF2-40B4-BE49-F238E27FC236}">
                <a16:creationId xmlns:a16="http://schemas.microsoft.com/office/drawing/2014/main" id="{E3E54E37-A757-4271-B198-78734BD5FF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67600" y="1430338"/>
            <a:ext cx="1377950" cy="13779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Calibri" panose="020F0502020204030204" pitchFamily="34" charset="0"/>
            </a:endParaRPr>
          </a:p>
        </p:txBody>
      </p:sp>
      <p:sp>
        <p:nvSpPr>
          <p:cNvPr id="15374" name="Text Box 27">
            <a:extLst>
              <a:ext uri="{FF2B5EF4-FFF2-40B4-BE49-F238E27FC236}">
                <a16:creationId xmlns:a16="http://schemas.microsoft.com/office/drawing/2014/main" id="{C54A5013-BB10-4090-B9EB-800C42237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7150" y="1871663"/>
            <a:ext cx="9620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Calibri" panose="020F0502020204030204" pitchFamily="34" charset="0"/>
              </a:rPr>
              <a:t>Metabolic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Calibri" panose="020F0502020204030204" pitchFamily="34" charset="0"/>
              </a:rPr>
              <a:t>Disease</a:t>
            </a:r>
          </a:p>
        </p:txBody>
      </p:sp>
      <p:sp>
        <p:nvSpPr>
          <p:cNvPr id="15375" name="Oval 28">
            <a:extLst>
              <a:ext uri="{FF2B5EF4-FFF2-40B4-BE49-F238E27FC236}">
                <a16:creationId xmlns:a16="http://schemas.microsoft.com/office/drawing/2014/main" id="{7DE88328-0DCE-405D-AF39-C15803BF6D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97400" y="1430338"/>
            <a:ext cx="1377950" cy="13779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Calibri" panose="020F0502020204030204" pitchFamily="34" charset="0"/>
            </a:endParaRPr>
          </a:p>
        </p:txBody>
      </p:sp>
      <p:sp>
        <p:nvSpPr>
          <p:cNvPr id="15376" name="Text Box 29">
            <a:extLst>
              <a:ext uri="{FF2B5EF4-FFF2-40B4-BE49-F238E27FC236}">
                <a16:creationId xmlns:a16="http://schemas.microsoft.com/office/drawing/2014/main" id="{DB69146F-13DE-4164-A17D-DC309967F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3963" y="1871663"/>
            <a:ext cx="473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Calibri" panose="020F0502020204030204" pitchFamily="34" charset="0"/>
              </a:rPr>
              <a:t>ENT</a:t>
            </a:r>
          </a:p>
        </p:txBody>
      </p:sp>
      <p:sp>
        <p:nvSpPr>
          <p:cNvPr id="15377" name="Oval 30">
            <a:extLst>
              <a:ext uri="{FF2B5EF4-FFF2-40B4-BE49-F238E27FC236}">
                <a16:creationId xmlns:a16="http://schemas.microsoft.com/office/drawing/2014/main" id="{D7EA112A-250C-4589-8919-BCAD67A90D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890000" y="1430338"/>
            <a:ext cx="1377950" cy="13779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Calibri" panose="020F0502020204030204" pitchFamily="34" charset="0"/>
            </a:endParaRPr>
          </a:p>
        </p:txBody>
      </p:sp>
      <p:sp>
        <p:nvSpPr>
          <p:cNvPr id="15378" name="Text Box 31">
            <a:extLst>
              <a:ext uri="{FF2B5EF4-FFF2-40B4-BE49-F238E27FC236}">
                <a16:creationId xmlns:a16="http://schemas.microsoft.com/office/drawing/2014/main" id="{694B01B8-F0E1-4461-9A44-2522FEFC4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8625" y="1657350"/>
            <a:ext cx="909638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Calibri" panose="020F0502020204030204" pitchFamily="34" charset="0"/>
              </a:rPr>
              <a:t>NICU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Calibri" panose="020F0502020204030204" pitchFamily="34" charset="0"/>
              </a:rPr>
              <a:t>PICU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Calibri" panose="020F0502020204030204" pitchFamily="34" charset="0"/>
              </a:rPr>
              <a:t>Spinal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Calibri" panose="020F0502020204030204" pitchFamily="34" charset="0"/>
              </a:rPr>
              <a:t>Oncology </a:t>
            </a:r>
          </a:p>
        </p:txBody>
      </p:sp>
      <p:sp>
        <p:nvSpPr>
          <p:cNvPr id="15379" name="Text Box 3">
            <a:extLst>
              <a:ext uri="{FF2B5EF4-FFF2-40B4-BE49-F238E27FC236}">
                <a16:creationId xmlns:a16="http://schemas.microsoft.com/office/drawing/2014/main" id="{052AD273-E9CA-45CC-BBE8-C2B1FFFAD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" y="325438"/>
            <a:ext cx="6429375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latin typeface="Calibri" panose="020F0502020204030204" pitchFamily="34" charset="0"/>
              </a:rPr>
              <a:t>Home ventilation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FF3300"/>
              </a:solidFill>
              <a:latin typeface="Calibri" panose="020F0502020204030204" pitchFamily="34" charset="0"/>
            </a:endParaRPr>
          </a:p>
        </p:txBody>
      </p:sp>
      <p:sp>
        <p:nvSpPr>
          <p:cNvPr id="15380" name="Line 2">
            <a:extLst>
              <a:ext uri="{FF2B5EF4-FFF2-40B4-BE49-F238E27FC236}">
                <a16:creationId xmlns:a16="http://schemas.microsoft.com/office/drawing/2014/main" id="{41D32B5B-537A-4DF6-95A0-ABBB3D8DE12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425" y="989013"/>
            <a:ext cx="770413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2F5853D-CED6-43B1-A46A-2012F4606C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67"/>
          <a:stretch/>
        </p:blipFill>
        <p:spPr>
          <a:xfrm>
            <a:off x="72419" y="3921124"/>
            <a:ext cx="3743366" cy="2888963"/>
          </a:xfrm>
          <a:prstGeom prst="rect">
            <a:avLst/>
          </a:prstGeom>
        </p:spPr>
      </p:pic>
      <p:pic>
        <p:nvPicPr>
          <p:cNvPr id="29" name="Picture 7">
            <a:extLst>
              <a:ext uri="{FF2B5EF4-FFF2-40B4-BE49-F238E27FC236}">
                <a16:creationId xmlns:a16="http://schemas.microsoft.com/office/drawing/2014/main" id="{715B4FC4-863E-485A-8C69-3F5B3AF8D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558DF54-B3F6-4A2A-8F82-E1BE38FA6B12}"/>
              </a:ext>
            </a:extLst>
          </p:cNvPr>
          <p:cNvSpPr/>
          <p:nvPr/>
        </p:nvSpPr>
        <p:spPr>
          <a:xfrm>
            <a:off x="2588888" y="3660751"/>
            <a:ext cx="2431531" cy="303899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11D00C-E949-4BDE-B442-FB245BDC121C}"/>
              </a:ext>
            </a:extLst>
          </p:cNvPr>
          <p:cNvSpPr/>
          <p:nvPr/>
        </p:nvSpPr>
        <p:spPr>
          <a:xfrm>
            <a:off x="174705" y="3649663"/>
            <a:ext cx="2273058" cy="3025213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986" name="Freeform 33">
            <a:extLst>
              <a:ext uri="{FF2B5EF4-FFF2-40B4-BE49-F238E27FC236}">
                <a16:creationId xmlns:a16="http://schemas.microsoft.com/office/drawing/2014/main" id="{74D42D8A-4043-4F88-9E31-CE7BFCCDD676}"/>
              </a:ext>
            </a:extLst>
          </p:cNvPr>
          <p:cNvSpPr>
            <a:spLocks/>
          </p:cNvSpPr>
          <p:nvPr/>
        </p:nvSpPr>
        <p:spPr bwMode="auto">
          <a:xfrm rot="17177942" flipH="1">
            <a:off x="3937000" y="1398588"/>
            <a:ext cx="2676525" cy="6096000"/>
          </a:xfrm>
          <a:custGeom>
            <a:avLst/>
            <a:gdLst>
              <a:gd name="T0" fmla="*/ 2147483646 w 630"/>
              <a:gd name="T1" fmla="*/ 0 h 1728"/>
              <a:gd name="T2" fmla="*/ 2147483646 w 630"/>
              <a:gd name="T3" fmla="*/ 2147483646 h 1728"/>
              <a:gd name="T4" fmla="*/ 2147483646 w 630"/>
              <a:gd name="T5" fmla="*/ 2147483646 h 17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30" h="1728">
                <a:moveTo>
                  <a:pt x="90" y="0"/>
                </a:moveTo>
                <a:cubicBezTo>
                  <a:pt x="45" y="408"/>
                  <a:pt x="0" y="816"/>
                  <a:pt x="90" y="1104"/>
                </a:cubicBezTo>
                <a:cubicBezTo>
                  <a:pt x="180" y="1392"/>
                  <a:pt x="405" y="1560"/>
                  <a:pt x="630" y="1728"/>
                </a:cubicBezTo>
              </a:path>
            </a:pathLst>
          </a:cu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987" name="Freeform 33">
            <a:extLst>
              <a:ext uri="{FF2B5EF4-FFF2-40B4-BE49-F238E27FC236}">
                <a16:creationId xmlns:a16="http://schemas.microsoft.com/office/drawing/2014/main" id="{81DD0FAC-9E3B-45FE-B360-9B1E28D97F47}"/>
              </a:ext>
            </a:extLst>
          </p:cNvPr>
          <p:cNvSpPr>
            <a:spLocks/>
          </p:cNvSpPr>
          <p:nvPr/>
        </p:nvSpPr>
        <p:spPr bwMode="auto">
          <a:xfrm rot="650748">
            <a:off x="6208713" y="2309813"/>
            <a:ext cx="1565275" cy="3457575"/>
          </a:xfrm>
          <a:custGeom>
            <a:avLst/>
            <a:gdLst>
              <a:gd name="T0" fmla="*/ 2147483646 w 630"/>
              <a:gd name="T1" fmla="*/ 0 h 1728"/>
              <a:gd name="T2" fmla="*/ 2147483646 w 630"/>
              <a:gd name="T3" fmla="*/ 2147483646 h 1728"/>
              <a:gd name="T4" fmla="*/ 2147483646 w 630"/>
              <a:gd name="T5" fmla="*/ 2147483646 h 17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30" h="1728">
                <a:moveTo>
                  <a:pt x="90" y="0"/>
                </a:moveTo>
                <a:cubicBezTo>
                  <a:pt x="45" y="408"/>
                  <a:pt x="0" y="816"/>
                  <a:pt x="90" y="1104"/>
                </a:cubicBezTo>
                <a:cubicBezTo>
                  <a:pt x="180" y="1392"/>
                  <a:pt x="405" y="1560"/>
                  <a:pt x="630" y="1728"/>
                </a:cubicBezTo>
              </a:path>
            </a:pathLst>
          </a:cu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41988" name="Group 9">
            <a:extLst>
              <a:ext uri="{FF2B5EF4-FFF2-40B4-BE49-F238E27FC236}">
                <a16:creationId xmlns:a16="http://schemas.microsoft.com/office/drawing/2014/main" id="{A2C9A7D3-E5B3-4040-8B49-8C260E75529A}"/>
              </a:ext>
            </a:extLst>
          </p:cNvPr>
          <p:cNvGrpSpPr>
            <a:grpSpLocks/>
          </p:cNvGrpSpPr>
          <p:nvPr/>
        </p:nvGrpSpPr>
        <p:grpSpPr bwMode="auto">
          <a:xfrm>
            <a:off x="5521325" y="3667125"/>
            <a:ext cx="914400" cy="914400"/>
            <a:chOff x="2586" y="2004"/>
            <a:chExt cx="576" cy="576"/>
          </a:xfrm>
        </p:grpSpPr>
        <p:sp>
          <p:nvSpPr>
            <p:cNvPr id="42004" name="Oval 10">
              <a:extLst>
                <a:ext uri="{FF2B5EF4-FFF2-40B4-BE49-F238E27FC236}">
                  <a16:creationId xmlns:a16="http://schemas.microsoft.com/office/drawing/2014/main" id="{044AD7A6-19D6-4EBE-8112-4F38D1932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6" y="2004"/>
              <a:ext cx="576" cy="576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42005" name="Text Box 11">
              <a:extLst>
                <a:ext uri="{FF2B5EF4-FFF2-40B4-BE49-F238E27FC236}">
                  <a16:creationId xmlns:a16="http://schemas.microsoft.com/office/drawing/2014/main" id="{468A20D9-85D1-4766-BAF1-60EE269759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8" y="2164"/>
              <a:ext cx="4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latin typeface="Calibri" panose="020F0502020204030204" pitchFamily="34" charset="0"/>
                </a:rPr>
                <a:t>sleep</a:t>
              </a:r>
            </a:p>
          </p:txBody>
        </p:sp>
      </p:grpSp>
      <p:grpSp>
        <p:nvGrpSpPr>
          <p:cNvPr id="41989" name="Group 12">
            <a:extLst>
              <a:ext uri="{FF2B5EF4-FFF2-40B4-BE49-F238E27FC236}">
                <a16:creationId xmlns:a16="http://schemas.microsoft.com/office/drawing/2014/main" id="{303383EC-42B9-4667-8C01-710638A00C2C}"/>
              </a:ext>
            </a:extLst>
          </p:cNvPr>
          <p:cNvGrpSpPr>
            <a:grpSpLocks/>
          </p:cNvGrpSpPr>
          <p:nvPr/>
        </p:nvGrpSpPr>
        <p:grpSpPr bwMode="auto">
          <a:xfrm>
            <a:off x="6784975" y="5357813"/>
            <a:ext cx="914400" cy="914400"/>
            <a:chOff x="3328" y="2848"/>
            <a:chExt cx="576" cy="576"/>
          </a:xfrm>
        </p:grpSpPr>
        <p:sp>
          <p:nvSpPr>
            <p:cNvPr id="42002" name="Oval 13">
              <a:extLst>
                <a:ext uri="{FF2B5EF4-FFF2-40B4-BE49-F238E27FC236}">
                  <a16:creationId xmlns:a16="http://schemas.microsoft.com/office/drawing/2014/main" id="{D2DE9BFC-F1AB-4E0A-BBC7-E5328DB64E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8" y="2848"/>
              <a:ext cx="576" cy="576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42003" name="Text Box 14">
              <a:extLst>
                <a:ext uri="{FF2B5EF4-FFF2-40B4-BE49-F238E27FC236}">
                  <a16:creationId xmlns:a16="http://schemas.microsoft.com/office/drawing/2014/main" id="{AE8A0365-E990-48EB-B96A-FB195A9C7F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0" y="3006"/>
              <a:ext cx="32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latin typeface="Calibri" panose="020F0502020204030204" pitchFamily="34" charset="0"/>
                </a:rPr>
                <a:t>NIV</a:t>
              </a:r>
            </a:p>
          </p:txBody>
        </p:sp>
      </p:grpSp>
      <p:sp>
        <p:nvSpPr>
          <p:cNvPr id="41990" name="Oval 22">
            <a:extLst>
              <a:ext uri="{FF2B5EF4-FFF2-40B4-BE49-F238E27FC236}">
                <a16:creationId xmlns:a16="http://schemas.microsoft.com/office/drawing/2014/main" id="{2D217FB4-CCEF-4D1A-8727-FEDF454F18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32500" y="1430338"/>
            <a:ext cx="1377950" cy="13779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Calibri" panose="020F0502020204030204" pitchFamily="34" charset="0"/>
            </a:endParaRPr>
          </a:p>
        </p:txBody>
      </p:sp>
      <p:sp>
        <p:nvSpPr>
          <p:cNvPr id="41991" name="Text Box 23">
            <a:extLst>
              <a:ext uri="{FF2B5EF4-FFF2-40B4-BE49-F238E27FC236}">
                <a16:creationId xmlns:a16="http://schemas.microsoft.com/office/drawing/2014/main" id="{E3946EE7-9C86-4BD8-AFB4-E0D2EE886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8538" y="1871663"/>
            <a:ext cx="13477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Calibri" panose="020F0502020204030204" pitchFamily="34" charset="0"/>
              </a:rPr>
              <a:t>Neuromuscular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Calibri" panose="020F0502020204030204" pitchFamily="34" charset="0"/>
              </a:rPr>
              <a:t>services</a:t>
            </a:r>
          </a:p>
        </p:txBody>
      </p:sp>
      <p:sp>
        <p:nvSpPr>
          <p:cNvPr id="41992" name="Text Box 24">
            <a:extLst>
              <a:ext uri="{FF2B5EF4-FFF2-40B4-BE49-F238E27FC236}">
                <a16:creationId xmlns:a16="http://schemas.microsoft.com/office/drawing/2014/main" id="{5DDE257F-2DE6-43EA-8D36-0676034B1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9775" y="1871663"/>
            <a:ext cx="936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Calibri" panose="020F0502020204030204" pitchFamily="34" charset="0"/>
              </a:rPr>
              <a:t>Neurology</a:t>
            </a:r>
          </a:p>
        </p:txBody>
      </p:sp>
      <p:sp>
        <p:nvSpPr>
          <p:cNvPr id="41993" name="Oval 25">
            <a:extLst>
              <a:ext uri="{FF2B5EF4-FFF2-40B4-BE49-F238E27FC236}">
                <a16:creationId xmlns:a16="http://schemas.microsoft.com/office/drawing/2014/main" id="{9EFC6984-8613-420A-BF96-25D4854803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8000" y="1430338"/>
            <a:ext cx="1377950" cy="13779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Calibri" panose="020F0502020204030204" pitchFamily="34" charset="0"/>
            </a:endParaRPr>
          </a:p>
        </p:txBody>
      </p:sp>
      <p:sp>
        <p:nvSpPr>
          <p:cNvPr id="41994" name="Text Box 3">
            <a:extLst>
              <a:ext uri="{FF2B5EF4-FFF2-40B4-BE49-F238E27FC236}">
                <a16:creationId xmlns:a16="http://schemas.microsoft.com/office/drawing/2014/main" id="{B0453B8E-CD48-4649-A6D2-E372F16C5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" y="325438"/>
            <a:ext cx="6429375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latin typeface="Calibri" panose="020F0502020204030204" pitchFamily="34" charset="0"/>
              </a:rPr>
              <a:t>Home ventilation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FF3300"/>
              </a:solidFill>
              <a:latin typeface="Calibri" panose="020F0502020204030204" pitchFamily="34" charset="0"/>
            </a:endParaRPr>
          </a:p>
        </p:txBody>
      </p:sp>
      <p:sp>
        <p:nvSpPr>
          <p:cNvPr id="41995" name="Line 2">
            <a:extLst>
              <a:ext uri="{FF2B5EF4-FFF2-40B4-BE49-F238E27FC236}">
                <a16:creationId xmlns:a16="http://schemas.microsoft.com/office/drawing/2014/main" id="{ED223D87-8B62-4B1D-8BAF-725A69F67541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425" y="989013"/>
            <a:ext cx="770413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996" name="Text Box 13">
            <a:extLst>
              <a:ext uri="{FF2B5EF4-FFF2-40B4-BE49-F238E27FC236}">
                <a16:creationId xmlns:a16="http://schemas.microsoft.com/office/drawing/2014/main" id="{84256E3B-98E3-4B62-8F7C-DF2321081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705" y="4114592"/>
            <a:ext cx="232499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Ventilatory failure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Poor secretion clearance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Weak respiratory muscles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Weak cough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Aspiration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Scoliosis</a:t>
            </a:r>
            <a:endParaRPr lang="en-US" alt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1997" name="Text Box 17">
            <a:extLst>
              <a:ext uri="{FF2B5EF4-FFF2-40B4-BE49-F238E27FC236}">
                <a16:creationId xmlns:a16="http://schemas.microsoft.com/office/drawing/2014/main" id="{58B898EF-2C64-4AC3-AFFD-726B13CDD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023" y="3746550"/>
            <a:ext cx="43018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panose="020F0502020204030204" pitchFamily="34" charset="0"/>
              </a:rPr>
              <a:t>    Muscle weakness                Neurodisability</a:t>
            </a:r>
          </a:p>
        </p:txBody>
      </p:sp>
      <p:grpSp>
        <p:nvGrpSpPr>
          <p:cNvPr id="41999" name="Group 1">
            <a:extLst>
              <a:ext uri="{FF2B5EF4-FFF2-40B4-BE49-F238E27FC236}">
                <a16:creationId xmlns:a16="http://schemas.microsoft.com/office/drawing/2014/main" id="{58297715-9E2A-4178-BE12-4CB55BC63C21}"/>
              </a:ext>
            </a:extLst>
          </p:cNvPr>
          <p:cNvGrpSpPr>
            <a:grpSpLocks/>
          </p:cNvGrpSpPr>
          <p:nvPr/>
        </p:nvGrpSpPr>
        <p:grpSpPr bwMode="auto">
          <a:xfrm>
            <a:off x="7435850" y="3340100"/>
            <a:ext cx="1727200" cy="1703388"/>
            <a:chOff x="7436202" y="3339725"/>
            <a:chExt cx="1727200" cy="1703388"/>
          </a:xfrm>
          <a:solidFill>
            <a:srgbClr val="FF0000"/>
          </a:solidFill>
        </p:grpSpPr>
        <p:sp>
          <p:nvSpPr>
            <p:cNvPr id="42000" name="Oval 14">
              <a:extLst>
                <a:ext uri="{FF2B5EF4-FFF2-40B4-BE49-F238E27FC236}">
                  <a16:creationId xmlns:a16="http://schemas.microsoft.com/office/drawing/2014/main" id="{F0DDE2DA-D7FD-4872-A030-FFFBB26715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202" y="3339725"/>
              <a:ext cx="1727200" cy="17033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42001" name="Text Box 15">
              <a:extLst>
                <a:ext uri="{FF2B5EF4-FFF2-40B4-BE49-F238E27FC236}">
                  <a16:creationId xmlns:a16="http://schemas.microsoft.com/office/drawing/2014/main" id="{4B1BE25F-DBF0-4A6A-A135-D5F82CA2BE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3677" y="3846138"/>
              <a:ext cx="1514475" cy="64135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latin typeface="Calibri" panose="020F0502020204030204" pitchFamily="34" charset="0"/>
                </a:rPr>
                <a:t>Specialist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latin typeface="Calibri" panose="020F0502020204030204" pitchFamily="34" charset="0"/>
                </a:rPr>
                <a:t>physiotherapy</a:t>
              </a:r>
            </a:p>
          </p:txBody>
        </p:sp>
      </p:grpSp>
      <p:sp>
        <p:nvSpPr>
          <p:cNvPr id="23" name="Text Box 13">
            <a:extLst>
              <a:ext uri="{FF2B5EF4-FFF2-40B4-BE49-F238E27FC236}">
                <a16:creationId xmlns:a16="http://schemas.microsoft.com/office/drawing/2014/main" id="{EA2986A6-94ED-4416-914F-6420B6D94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9688" y="4120331"/>
            <a:ext cx="2237216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Poor secretion clearance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Ventilatory failure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Poor cough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Aspiration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Scoliosis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Limited cognition</a:t>
            </a:r>
          </a:p>
          <a:p>
            <a:pPr>
              <a:spcBef>
                <a:spcPct val="0"/>
              </a:spcBef>
              <a:buNone/>
            </a:pPr>
            <a:r>
              <a:rPr lang="en-GB" alt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Sedative medication</a:t>
            </a:r>
          </a:p>
          <a:p>
            <a:pPr>
              <a:spcBef>
                <a:spcPct val="0"/>
              </a:spcBef>
              <a:buNone/>
            </a:pPr>
            <a:r>
              <a:rPr lang="en-GB" alt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Dystonia</a:t>
            </a:r>
          </a:p>
          <a:p>
            <a:pPr>
              <a:spcBef>
                <a:spcPct val="0"/>
              </a:spcBef>
              <a:buNone/>
            </a:pPr>
            <a:endParaRPr lang="en-US" altLang="en-US" sz="16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600" dirty="0">
              <a:latin typeface="Calibri" panose="020F0502020204030204" pitchFamily="34" charset="0"/>
            </a:endParaRPr>
          </a:p>
        </p:txBody>
      </p:sp>
      <p:pic>
        <p:nvPicPr>
          <p:cNvPr id="26" name="Picture 7">
            <a:extLst>
              <a:ext uri="{FF2B5EF4-FFF2-40B4-BE49-F238E27FC236}">
                <a16:creationId xmlns:a16="http://schemas.microsoft.com/office/drawing/2014/main" id="{4B4E4670-CE9B-4FC7-B22C-A71DA71D4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D2D8F2-8098-4CAE-AD7C-1DAF4C9D7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41" y="168631"/>
            <a:ext cx="1872359" cy="22822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4FB26F-2967-4F18-9490-5413982285C9}"/>
              </a:ext>
            </a:extLst>
          </p:cNvPr>
          <p:cNvSpPr txBox="1"/>
          <p:nvPr/>
        </p:nvSpPr>
        <p:spPr>
          <a:xfrm>
            <a:off x="648499" y="2534385"/>
            <a:ext cx="10684015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Palliative conditions  - who, when and where?</a:t>
            </a:r>
          </a:p>
          <a:p>
            <a:endParaRPr lang="en-GB" sz="4400" dirty="0"/>
          </a:p>
          <a:p>
            <a:r>
              <a:rPr lang="en-GB" sz="3200" dirty="0"/>
              <a:t>Which patients are palliative?</a:t>
            </a:r>
          </a:p>
          <a:p>
            <a:r>
              <a:rPr lang="en-GB" sz="3200" dirty="0"/>
              <a:t>What else do we do apart from ventilation? </a:t>
            </a:r>
          </a:p>
          <a:p>
            <a:r>
              <a:rPr lang="en-GB" sz="3200" dirty="0"/>
              <a:t>What situations should we discuss?</a:t>
            </a:r>
          </a:p>
          <a:p>
            <a:r>
              <a:rPr lang="en-GB" sz="3200" dirty="0"/>
              <a:t>Why are decisions difficult</a:t>
            </a:r>
          </a:p>
          <a:p>
            <a:endParaRPr lang="en-GB" sz="4400" dirty="0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BC1C2C12-1CAA-4082-810E-AFD842FB7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794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val 7">
            <a:extLst>
              <a:ext uri="{FF2B5EF4-FFF2-40B4-BE49-F238E27FC236}">
                <a16:creationId xmlns:a16="http://schemas.microsoft.com/office/drawing/2014/main" id="{E4782F57-3E6A-43E8-BCCA-6E12D45CC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2701925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Sleep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medicine</a:t>
            </a:r>
          </a:p>
        </p:txBody>
      </p:sp>
      <p:sp>
        <p:nvSpPr>
          <p:cNvPr id="5123" name="Oval 8">
            <a:extLst>
              <a:ext uri="{FF2B5EF4-FFF2-40B4-BE49-F238E27FC236}">
                <a16:creationId xmlns:a16="http://schemas.microsoft.com/office/drawing/2014/main" id="{EF6B13B9-50B5-4E8F-87CD-5A151B6D2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1125" y="4251325"/>
            <a:ext cx="1660525" cy="16351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Home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mechanical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ventilation</a:t>
            </a:r>
          </a:p>
        </p:txBody>
      </p:sp>
      <p:sp>
        <p:nvSpPr>
          <p:cNvPr id="5124" name="Oval 9">
            <a:extLst>
              <a:ext uri="{FF2B5EF4-FFF2-40B4-BE49-F238E27FC236}">
                <a16:creationId xmlns:a16="http://schemas.microsoft.com/office/drawing/2014/main" id="{EC9F714B-3156-4E18-91D7-0385B924C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4188" y="3468688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Specialist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physiotherapy</a:t>
            </a:r>
          </a:p>
        </p:txBody>
      </p:sp>
      <p:sp>
        <p:nvSpPr>
          <p:cNvPr id="5125" name="Oval 10">
            <a:extLst>
              <a:ext uri="{FF2B5EF4-FFF2-40B4-BE49-F238E27FC236}">
                <a16:creationId xmlns:a16="http://schemas.microsoft.com/office/drawing/2014/main" id="{A910A985-76FD-459D-AA13-AAABC7944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9800" y="1941513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Cystic Fibrosis</a:t>
            </a:r>
          </a:p>
        </p:txBody>
      </p:sp>
      <p:sp>
        <p:nvSpPr>
          <p:cNvPr id="5126" name="Oval 11">
            <a:extLst>
              <a:ext uri="{FF2B5EF4-FFF2-40B4-BE49-F238E27FC236}">
                <a16:creationId xmlns:a16="http://schemas.microsoft.com/office/drawing/2014/main" id="{69D6F7ED-E84F-4FC1-B727-7514ED519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75" y="1903413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PICU</a:t>
            </a:r>
          </a:p>
        </p:txBody>
      </p:sp>
      <p:sp>
        <p:nvSpPr>
          <p:cNvPr id="5127" name="Oval 12">
            <a:extLst>
              <a:ext uri="{FF2B5EF4-FFF2-40B4-BE49-F238E27FC236}">
                <a16:creationId xmlns:a16="http://schemas.microsoft.com/office/drawing/2014/main" id="{47EEC3EA-79F4-413E-9DA7-8892B6AA1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2775" y="1720850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ILD</a:t>
            </a:r>
          </a:p>
        </p:txBody>
      </p:sp>
      <p:sp>
        <p:nvSpPr>
          <p:cNvPr id="5128" name="Oval 13">
            <a:extLst>
              <a:ext uri="{FF2B5EF4-FFF2-40B4-BE49-F238E27FC236}">
                <a16:creationId xmlns:a16="http://schemas.microsoft.com/office/drawing/2014/main" id="{2635AEC7-4806-441E-B341-26E5F1441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3127375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Vascular rings</a:t>
            </a:r>
          </a:p>
        </p:txBody>
      </p:sp>
      <p:sp>
        <p:nvSpPr>
          <p:cNvPr id="5129" name="Oval 14">
            <a:extLst>
              <a:ext uri="{FF2B5EF4-FFF2-40B4-BE49-F238E27FC236}">
                <a16:creationId xmlns:a16="http://schemas.microsoft.com/office/drawing/2014/main" id="{DFC7444E-F15E-4F3C-A597-C004ECA9F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3405188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Empyema</a:t>
            </a:r>
          </a:p>
        </p:txBody>
      </p:sp>
      <p:sp>
        <p:nvSpPr>
          <p:cNvPr id="5130" name="Oval 15">
            <a:extLst>
              <a:ext uri="{FF2B5EF4-FFF2-40B4-BE49-F238E27FC236}">
                <a16:creationId xmlns:a16="http://schemas.microsoft.com/office/drawing/2014/main" id="{D087ABEB-48BA-4BBA-9942-68F6B4920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350" y="3714750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Muscle disease</a:t>
            </a:r>
          </a:p>
        </p:txBody>
      </p:sp>
      <p:sp>
        <p:nvSpPr>
          <p:cNvPr id="5131" name="Oval 16">
            <a:extLst>
              <a:ext uri="{FF2B5EF4-FFF2-40B4-BE49-F238E27FC236}">
                <a16:creationId xmlns:a16="http://schemas.microsoft.com/office/drawing/2014/main" id="{9E12A984-0162-47A5-AF52-518EFA2F8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0138" y="4811713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NICU</a:t>
            </a:r>
          </a:p>
        </p:txBody>
      </p:sp>
      <p:sp>
        <p:nvSpPr>
          <p:cNvPr id="5132" name="Oval 17">
            <a:extLst>
              <a:ext uri="{FF2B5EF4-FFF2-40B4-BE49-F238E27FC236}">
                <a16:creationId xmlns:a16="http://schemas.microsoft.com/office/drawing/2014/main" id="{28A4AB1F-1E1A-47C3-B0F1-334E04079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538" y="1955800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Bronchoscopy</a:t>
            </a:r>
          </a:p>
        </p:txBody>
      </p:sp>
      <p:sp>
        <p:nvSpPr>
          <p:cNvPr id="5133" name="Oval 18">
            <a:extLst>
              <a:ext uri="{FF2B5EF4-FFF2-40B4-BE49-F238E27FC236}">
                <a16:creationId xmlns:a16="http://schemas.microsoft.com/office/drawing/2014/main" id="{12FCB7C4-18F0-4EFB-A670-E690165F2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663" y="5183188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Immune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deficiency</a:t>
            </a:r>
          </a:p>
        </p:txBody>
      </p:sp>
      <p:sp>
        <p:nvSpPr>
          <p:cNvPr id="5134" name="Oval 19">
            <a:extLst>
              <a:ext uri="{FF2B5EF4-FFF2-40B4-BE49-F238E27FC236}">
                <a16:creationId xmlns:a16="http://schemas.microsoft.com/office/drawing/2014/main" id="{E0D85D2C-6B3F-4E0C-9948-D645D7746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6388" y="4843463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Thoracic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malformations</a:t>
            </a:r>
          </a:p>
        </p:txBody>
      </p:sp>
      <p:sp>
        <p:nvSpPr>
          <p:cNvPr id="5135" name="Oval 15">
            <a:extLst>
              <a:ext uri="{FF2B5EF4-FFF2-40B4-BE49-F238E27FC236}">
                <a16:creationId xmlns:a16="http://schemas.microsoft.com/office/drawing/2014/main" id="{BB505F9E-1891-4230-99D7-72798869B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4879975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Neurodisability</a:t>
            </a:r>
          </a:p>
        </p:txBody>
      </p:sp>
      <p:sp>
        <p:nvSpPr>
          <p:cNvPr id="5136" name="Text Box 3">
            <a:extLst>
              <a:ext uri="{FF2B5EF4-FFF2-40B4-BE49-F238E27FC236}">
                <a16:creationId xmlns:a16="http://schemas.microsoft.com/office/drawing/2014/main" id="{5EE23C1E-CD14-4B12-9639-F9FC5A5D4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" y="325438"/>
            <a:ext cx="6429375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latin typeface="Calibri" panose="020F0502020204030204" pitchFamily="34" charset="0"/>
              </a:rPr>
              <a:t>Paediatric Respiratory Medicine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>
              <a:solidFill>
                <a:srgbClr val="FF33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FF3300"/>
              </a:solidFill>
              <a:latin typeface="Calibri" panose="020F0502020204030204" pitchFamily="34" charset="0"/>
            </a:endParaRPr>
          </a:p>
        </p:txBody>
      </p:sp>
      <p:sp>
        <p:nvSpPr>
          <p:cNvPr id="5137" name="Line 2">
            <a:extLst>
              <a:ext uri="{FF2B5EF4-FFF2-40B4-BE49-F238E27FC236}">
                <a16:creationId xmlns:a16="http://schemas.microsoft.com/office/drawing/2014/main" id="{2F4DECA1-365F-4B77-A41E-9888399AFFE8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425" y="989013"/>
            <a:ext cx="770413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415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val 7">
            <a:extLst>
              <a:ext uri="{FF2B5EF4-FFF2-40B4-BE49-F238E27FC236}">
                <a16:creationId xmlns:a16="http://schemas.microsoft.com/office/drawing/2014/main" id="{E4782F57-3E6A-43E8-BCCA-6E12D45CC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2701925"/>
            <a:ext cx="1660525" cy="16351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Sleep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medicine</a:t>
            </a:r>
          </a:p>
        </p:txBody>
      </p:sp>
      <p:sp>
        <p:nvSpPr>
          <p:cNvPr id="5123" name="Oval 8">
            <a:extLst>
              <a:ext uri="{FF2B5EF4-FFF2-40B4-BE49-F238E27FC236}">
                <a16:creationId xmlns:a16="http://schemas.microsoft.com/office/drawing/2014/main" id="{EF6B13B9-50B5-4E8F-87CD-5A151B6D2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1125" y="4251325"/>
            <a:ext cx="1660525" cy="16351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Home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mechanical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ventilation</a:t>
            </a:r>
          </a:p>
        </p:txBody>
      </p:sp>
      <p:sp>
        <p:nvSpPr>
          <p:cNvPr id="5124" name="Oval 9">
            <a:extLst>
              <a:ext uri="{FF2B5EF4-FFF2-40B4-BE49-F238E27FC236}">
                <a16:creationId xmlns:a16="http://schemas.microsoft.com/office/drawing/2014/main" id="{EC9F714B-3156-4E18-91D7-0385B924C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4188" y="3468688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Specialist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physiotherapy</a:t>
            </a:r>
          </a:p>
        </p:txBody>
      </p:sp>
      <p:sp>
        <p:nvSpPr>
          <p:cNvPr id="5125" name="Oval 10">
            <a:extLst>
              <a:ext uri="{FF2B5EF4-FFF2-40B4-BE49-F238E27FC236}">
                <a16:creationId xmlns:a16="http://schemas.microsoft.com/office/drawing/2014/main" id="{A910A985-76FD-459D-AA13-AAABC7944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9800" y="1941513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Cystic Fibrosis</a:t>
            </a:r>
          </a:p>
        </p:txBody>
      </p:sp>
      <p:sp>
        <p:nvSpPr>
          <p:cNvPr id="5126" name="Oval 11">
            <a:extLst>
              <a:ext uri="{FF2B5EF4-FFF2-40B4-BE49-F238E27FC236}">
                <a16:creationId xmlns:a16="http://schemas.microsoft.com/office/drawing/2014/main" id="{69D6F7ED-E84F-4FC1-B727-7514ED519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75" y="1903413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PICU</a:t>
            </a:r>
          </a:p>
        </p:txBody>
      </p:sp>
      <p:sp>
        <p:nvSpPr>
          <p:cNvPr id="5127" name="Oval 12">
            <a:extLst>
              <a:ext uri="{FF2B5EF4-FFF2-40B4-BE49-F238E27FC236}">
                <a16:creationId xmlns:a16="http://schemas.microsoft.com/office/drawing/2014/main" id="{47EEC3EA-79F4-413E-9DA7-8892B6AA1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2775" y="1720850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ILD</a:t>
            </a:r>
          </a:p>
        </p:txBody>
      </p:sp>
      <p:sp>
        <p:nvSpPr>
          <p:cNvPr id="5128" name="Oval 13">
            <a:extLst>
              <a:ext uri="{FF2B5EF4-FFF2-40B4-BE49-F238E27FC236}">
                <a16:creationId xmlns:a16="http://schemas.microsoft.com/office/drawing/2014/main" id="{2635AEC7-4806-441E-B341-26E5F1441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3127375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Vascular rings</a:t>
            </a:r>
          </a:p>
        </p:txBody>
      </p:sp>
      <p:sp>
        <p:nvSpPr>
          <p:cNvPr id="5129" name="Oval 14">
            <a:extLst>
              <a:ext uri="{FF2B5EF4-FFF2-40B4-BE49-F238E27FC236}">
                <a16:creationId xmlns:a16="http://schemas.microsoft.com/office/drawing/2014/main" id="{DFC7444E-F15E-4F3C-A597-C004ECA9F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3405188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Empyema</a:t>
            </a:r>
          </a:p>
        </p:txBody>
      </p:sp>
      <p:sp>
        <p:nvSpPr>
          <p:cNvPr id="5130" name="Oval 15">
            <a:extLst>
              <a:ext uri="{FF2B5EF4-FFF2-40B4-BE49-F238E27FC236}">
                <a16:creationId xmlns:a16="http://schemas.microsoft.com/office/drawing/2014/main" id="{D087ABEB-48BA-4BBA-9942-68F6B4920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350" y="3714750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Muscle disease</a:t>
            </a:r>
          </a:p>
        </p:txBody>
      </p:sp>
      <p:sp>
        <p:nvSpPr>
          <p:cNvPr id="5131" name="Oval 16">
            <a:extLst>
              <a:ext uri="{FF2B5EF4-FFF2-40B4-BE49-F238E27FC236}">
                <a16:creationId xmlns:a16="http://schemas.microsoft.com/office/drawing/2014/main" id="{9E12A984-0162-47A5-AF52-518EFA2F8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0138" y="4811713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panose="020F0502020204030204" pitchFamily="34" charset="0"/>
              </a:rPr>
              <a:t>NICU</a:t>
            </a:r>
          </a:p>
        </p:txBody>
      </p:sp>
      <p:sp>
        <p:nvSpPr>
          <p:cNvPr id="5132" name="Oval 17">
            <a:extLst>
              <a:ext uri="{FF2B5EF4-FFF2-40B4-BE49-F238E27FC236}">
                <a16:creationId xmlns:a16="http://schemas.microsoft.com/office/drawing/2014/main" id="{28A4AB1F-1E1A-47C3-B0F1-334E04079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538" y="1955800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Bronchoscopy</a:t>
            </a:r>
          </a:p>
        </p:txBody>
      </p:sp>
      <p:sp>
        <p:nvSpPr>
          <p:cNvPr id="5133" name="Oval 18">
            <a:extLst>
              <a:ext uri="{FF2B5EF4-FFF2-40B4-BE49-F238E27FC236}">
                <a16:creationId xmlns:a16="http://schemas.microsoft.com/office/drawing/2014/main" id="{12FCB7C4-18F0-4EFB-A670-E690165F2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663" y="5183188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Immune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deficiency</a:t>
            </a:r>
          </a:p>
        </p:txBody>
      </p:sp>
      <p:sp>
        <p:nvSpPr>
          <p:cNvPr id="5134" name="Oval 19">
            <a:extLst>
              <a:ext uri="{FF2B5EF4-FFF2-40B4-BE49-F238E27FC236}">
                <a16:creationId xmlns:a16="http://schemas.microsoft.com/office/drawing/2014/main" id="{E0D85D2C-6B3F-4E0C-9948-D645D7746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6388" y="4843463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panose="020F0502020204030204" pitchFamily="34" charset="0"/>
              </a:rPr>
              <a:t>Thoracic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panose="020F0502020204030204" pitchFamily="34" charset="0"/>
              </a:rPr>
              <a:t>malformations</a:t>
            </a:r>
          </a:p>
        </p:txBody>
      </p:sp>
      <p:sp>
        <p:nvSpPr>
          <p:cNvPr id="5135" name="Oval 15">
            <a:extLst>
              <a:ext uri="{FF2B5EF4-FFF2-40B4-BE49-F238E27FC236}">
                <a16:creationId xmlns:a16="http://schemas.microsoft.com/office/drawing/2014/main" id="{BB505F9E-1891-4230-99D7-72798869B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4879975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Neurodisability</a:t>
            </a:r>
          </a:p>
        </p:txBody>
      </p:sp>
      <p:sp>
        <p:nvSpPr>
          <p:cNvPr id="5136" name="Text Box 3">
            <a:extLst>
              <a:ext uri="{FF2B5EF4-FFF2-40B4-BE49-F238E27FC236}">
                <a16:creationId xmlns:a16="http://schemas.microsoft.com/office/drawing/2014/main" id="{5EE23C1E-CD14-4B12-9639-F9FC5A5D4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" y="325438"/>
            <a:ext cx="6429375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latin typeface="Calibri" panose="020F0502020204030204" pitchFamily="34" charset="0"/>
              </a:rPr>
              <a:t>Paediatric Respiratory Medicine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>
              <a:solidFill>
                <a:srgbClr val="FF33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FF3300"/>
              </a:solidFill>
              <a:latin typeface="Calibri" panose="020F0502020204030204" pitchFamily="34" charset="0"/>
            </a:endParaRPr>
          </a:p>
        </p:txBody>
      </p:sp>
      <p:sp>
        <p:nvSpPr>
          <p:cNvPr id="5137" name="Line 2">
            <a:extLst>
              <a:ext uri="{FF2B5EF4-FFF2-40B4-BE49-F238E27FC236}">
                <a16:creationId xmlns:a16="http://schemas.microsoft.com/office/drawing/2014/main" id="{2F4DECA1-365F-4B77-A41E-9888399AFFE8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425" y="989013"/>
            <a:ext cx="770413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5C1D6255-386B-446B-BD62-7224F869F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414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val 7">
            <a:extLst>
              <a:ext uri="{FF2B5EF4-FFF2-40B4-BE49-F238E27FC236}">
                <a16:creationId xmlns:a16="http://schemas.microsoft.com/office/drawing/2014/main" id="{E4782F57-3E6A-43E8-BCCA-6E12D45CC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2701925"/>
            <a:ext cx="1660525" cy="16351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Sleep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medicine</a:t>
            </a:r>
          </a:p>
        </p:txBody>
      </p:sp>
      <p:sp>
        <p:nvSpPr>
          <p:cNvPr id="5123" name="Oval 8">
            <a:extLst>
              <a:ext uri="{FF2B5EF4-FFF2-40B4-BE49-F238E27FC236}">
                <a16:creationId xmlns:a16="http://schemas.microsoft.com/office/drawing/2014/main" id="{EF6B13B9-50B5-4E8F-87CD-5A151B6D2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1125" y="4251325"/>
            <a:ext cx="1660525" cy="16351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Home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mechanical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ventilation</a:t>
            </a:r>
          </a:p>
        </p:txBody>
      </p:sp>
      <p:sp>
        <p:nvSpPr>
          <p:cNvPr id="5124" name="Oval 9">
            <a:extLst>
              <a:ext uri="{FF2B5EF4-FFF2-40B4-BE49-F238E27FC236}">
                <a16:creationId xmlns:a16="http://schemas.microsoft.com/office/drawing/2014/main" id="{EC9F714B-3156-4E18-91D7-0385B924C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4188" y="3468688"/>
            <a:ext cx="1660525" cy="16351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Specialist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physiotherapy</a:t>
            </a:r>
          </a:p>
        </p:txBody>
      </p:sp>
      <p:sp>
        <p:nvSpPr>
          <p:cNvPr id="5125" name="Oval 10">
            <a:extLst>
              <a:ext uri="{FF2B5EF4-FFF2-40B4-BE49-F238E27FC236}">
                <a16:creationId xmlns:a16="http://schemas.microsoft.com/office/drawing/2014/main" id="{A910A985-76FD-459D-AA13-AAABC7944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9800" y="1941513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Cystic Fibrosis</a:t>
            </a:r>
          </a:p>
        </p:txBody>
      </p:sp>
      <p:sp>
        <p:nvSpPr>
          <p:cNvPr id="5126" name="Oval 11">
            <a:extLst>
              <a:ext uri="{FF2B5EF4-FFF2-40B4-BE49-F238E27FC236}">
                <a16:creationId xmlns:a16="http://schemas.microsoft.com/office/drawing/2014/main" id="{69D6F7ED-E84F-4FC1-B727-7514ED519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75" y="1903413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PICU</a:t>
            </a:r>
          </a:p>
        </p:txBody>
      </p:sp>
      <p:sp>
        <p:nvSpPr>
          <p:cNvPr id="5127" name="Oval 12">
            <a:extLst>
              <a:ext uri="{FF2B5EF4-FFF2-40B4-BE49-F238E27FC236}">
                <a16:creationId xmlns:a16="http://schemas.microsoft.com/office/drawing/2014/main" id="{47EEC3EA-79F4-413E-9DA7-8892B6AA1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2775" y="1720850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ILD</a:t>
            </a:r>
          </a:p>
        </p:txBody>
      </p:sp>
      <p:sp>
        <p:nvSpPr>
          <p:cNvPr id="5128" name="Oval 13">
            <a:extLst>
              <a:ext uri="{FF2B5EF4-FFF2-40B4-BE49-F238E27FC236}">
                <a16:creationId xmlns:a16="http://schemas.microsoft.com/office/drawing/2014/main" id="{2635AEC7-4806-441E-B341-26E5F1441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3127375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Vascular rings</a:t>
            </a:r>
          </a:p>
        </p:txBody>
      </p:sp>
      <p:sp>
        <p:nvSpPr>
          <p:cNvPr id="5129" name="Oval 14">
            <a:extLst>
              <a:ext uri="{FF2B5EF4-FFF2-40B4-BE49-F238E27FC236}">
                <a16:creationId xmlns:a16="http://schemas.microsoft.com/office/drawing/2014/main" id="{DFC7444E-F15E-4F3C-A597-C004ECA9F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3405188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Empyema</a:t>
            </a:r>
          </a:p>
        </p:txBody>
      </p:sp>
      <p:sp>
        <p:nvSpPr>
          <p:cNvPr id="5130" name="Oval 15">
            <a:extLst>
              <a:ext uri="{FF2B5EF4-FFF2-40B4-BE49-F238E27FC236}">
                <a16:creationId xmlns:a16="http://schemas.microsoft.com/office/drawing/2014/main" id="{D087ABEB-48BA-4BBA-9942-68F6B4920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350" y="3714750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Muscle disease</a:t>
            </a:r>
          </a:p>
        </p:txBody>
      </p:sp>
      <p:sp>
        <p:nvSpPr>
          <p:cNvPr id="5131" name="Oval 16">
            <a:extLst>
              <a:ext uri="{FF2B5EF4-FFF2-40B4-BE49-F238E27FC236}">
                <a16:creationId xmlns:a16="http://schemas.microsoft.com/office/drawing/2014/main" id="{9E12A984-0162-47A5-AF52-518EFA2F8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0138" y="4811713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panose="020F0502020204030204" pitchFamily="34" charset="0"/>
              </a:rPr>
              <a:t>NICU</a:t>
            </a:r>
          </a:p>
        </p:txBody>
      </p:sp>
      <p:sp>
        <p:nvSpPr>
          <p:cNvPr id="5132" name="Oval 17">
            <a:extLst>
              <a:ext uri="{FF2B5EF4-FFF2-40B4-BE49-F238E27FC236}">
                <a16:creationId xmlns:a16="http://schemas.microsoft.com/office/drawing/2014/main" id="{28A4AB1F-1E1A-47C3-B0F1-334E04079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538" y="1955800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Bronchoscopy</a:t>
            </a:r>
          </a:p>
        </p:txBody>
      </p:sp>
      <p:sp>
        <p:nvSpPr>
          <p:cNvPr id="5133" name="Oval 18">
            <a:extLst>
              <a:ext uri="{FF2B5EF4-FFF2-40B4-BE49-F238E27FC236}">
                <a16:creationId xmlns:a16="http://schemas.microsoft.com/office/drawing/2014/main" id="{12FCB7C4-18F0-4EFB-A670-E690165F2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663" y="5183188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Immune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deficiency</a:t>
            </a:r>
          </a:p>
        </p:txBody>
      </p:sp>
      <p:sp>
        <p:nvSpPr>
          <p:cNvPr id="5134" name="Oval 19">
            <a:extLst>
              <a:ext uri="{FF2B5EF4-FFF2-40B4-BE49-F238E27FC236}">
                <a16:creationId xmlns:a16="http://schemas.microsoft.com/office/drawing/2014/main" id="{E0D85D2C-6B3F-4E0C-9948-D645D7746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6388" y="4843463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panose="020F0502020204030204" pitchFamily="34" charset="0"/>
              </a:rPr>
              <a:t>Thoracic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panose="020F0502020204030204" pitchFamily="34" charset="0"/>
              </a:rPr>
              <a:t>malformations</a:t>
            </a:r>
          </a:p>
        </p:txBody>
      </p:sp>
      <p:sp>
        <p:nvSpPr>
          <p:cNvPr id="5135" name="Oval 15">
            <a:extLst>
              <a:ext uri="{FF2B5EF4-FFF2-40B4-BE49-F238E27FC236}">
                <a16:creationId xmlns:a16="http://schemas.microsoft.com/office/drawing/2014/main" id="{BB505F9E-1891-4230-99D7-72798869B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4879975"/>
            <a:ext cx="1660525" cy="16351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</a:rPr>
              <a:t>Neurodisability</a:t>
            </a:r>
          </a:p>
        </p:txBody>
      </p:sp>
      <p:sp>
        <p:nvSpPr>
          <p:cNvPr id="5136" name="Text Box 3">
            <a:extLst>
              <a:ext uri="{FF2B5EF4-FFF2-40B4-BE49-F238E27FC236}">
                <a16:creationId xmlns:a16="http://schemas.microsoft.com/office/drawing/2014/main" id="{5EE23C1E-CD14-4B12-9639-F9FC5A5D4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" y="325438"/>
            <a:ext cx="6429375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latin typeface="Calibri" panose="020F0502020204030204" pitchFamily="34" charset="0"/>
              </a:rPr>
              <a:t>Paediatric Respiratory Medicine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>
              <a:solidFill>
                <a:srgbClr val="FF33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FF3300"/>
              </a:solidFill>
              <a:latin typeface="Calibri" panose="020F0502020204030204" pitchFamily="34" charset="0"/>
            </a:endParaRPr>
          </a:p>
        </p:txBody>
      </p:sp>
      <p:sp>
        <p:nvSpPr>
          <p:cNvPr id="5137" name="Line 2">
            <a:extLst>
              <a:ext uri="{FF2B5EF4-FFF2-40B4-BE49-F238E27FC236}">
                <a16:creationId xmlns:a16="http://schemas.microsoft.com/office/drawing/2014/main" id="{2F4DECA1-365F-4B77-A41E-9888399AFFE8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425" y="989013"/>
            <a:ext cx="770413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5C1D6255-386B-446B-BD62-7224F869F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872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2" descr="Related image">
            <a:extLst>
              <a:ext uri="{FF2B5EF4-FFF2-40B4-BE49-F238E27FC236}">
                <a16:creationId xmlns:a16="http://schemas.microsoft.com/office/drawing/2014/main" id="{850EBF89-02FA-4361-8780-AB8C6F7FAA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pic>
        <p:nvPicPr>
          <p:cNvPr id="45059" name="Picture 3">
            <a:extLst>
              <a:ext uri="{FF2B5EF4-FFF2-40B4-BE49-F238E27FC236}">
                <a16:creationId xmlns:a16="http://schemas.microsoft.com/office/drawing/2014/main" id="{20D41B1F-3C06-49DE-8A90-5D060BCAB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1143000"/>
            <a:ext cx="5284788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>
            <a:extLst>
              <a:ext uri="{FF2B5EF4-FFF2-40B4-BE49-F238E27FC236}">
                <a16:creationId xmlns:a16="http://schemas.microsoft.com/office/drawing/2014/main" id="{9108ABCD-709A-4A72-9E5C-C146EF82E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38" y="1143000"/>
            <a:ext cx="3513137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1F862482-FE4D-49A4-B081-CB4D81E14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FEE0B07-4C6B-4E02-8FD8-29B3684A465B}"/>
              </a:ext>
            </a:extLst>
          </p:cNvPr>
          <p:cNvCxnSpPr/>
          <p:nvPr/>
        </p:nvCxnSpPr>
        <p:spPr>
          <a:xfrm>
            <a:off x="5722938" y="3676650"/>
            <a:ext cx="1676400" cy="0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3">
            <a:extLst>
              <a:ext uri="{FF2B5EF4-FFF2-40B4-BE49-F238E27FC236}">
                <a16:creationId xmlns:a16="http://schemas.microsoft.com/office/drawing/2014/main" id="{293AC489-DC46-4CB3-AC98-75E7BC8AF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" y="325438"/>
            <a:ext cx="82931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latin typeface="Calibri" panose="020F0502020204030204" pitchFamily="34" charset="0"/>
              </a:rPr>
              <a:t>Advances in secretion clearance + Physiotherapy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>
              <a:solidFill>
                <a:srgbClr val="FF3300"/>
              </a:solidFill>
              <a:latin typeface="Calibri" panose="020F0502020204030204" pitchFamily="34" charset="0"/>
            </a:endParaRPr>
          </a:p>
        </p:txBody>
      </p:sp>
      <p:sp>
        <p:nvSpPr>
          <p:cNvPr id="46083" name="Line 2">
            <a:extLst>
              <a:ext uri="{FF2B5EF4-FFF2-40B4-BE49-F238E27FC236}">
                <a16:creationId xmlns:a16="http://schemas.microsoft.com/office/drawing/2014/main" id="{F02D8E3F-023D-47A8-9DC9-FDC09CB1F2F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425" y="989013"/>
            <a:ext cx="770413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46084" name="Picture 4" descr="coughAssist275">
            <a:extLst>
              <a:ext uri="{FF2B5EF4-FFF2-40B4-BE49-F238E27FC236}">
                <a16:creationId xmlns:a16="http://schemas.microsoft.com/office/drawing/2014/main" id="{F6654FDF-E4FF-4F65-9300-32764D09D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3130550"/>
            <a:ext cx="316865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6">
            <a:extLst>
              <a:ext uri="{FF2B5EF4-FFF2-40B4-BE49-F238E27FC236}">
                <a16:creationId xmlns:a16="http://schemas.microsoft.com/office/drawing/2014/main" id="{235B919D-F8BB-4249-BBB9-65F86B310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3130550"/>
            <a:ext cx="3563938" cy="28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6" name="Picture 3">
            <a:extLst>
              <a:ext uri="{FF2B5EF4-FFF2-40B4-BE49-F238E27FC236}">
                <a16:creationId xmlns:a16="http://schemas.microsoft.com/office/drawing/2014/main" id="{607315A3-B7EB-4822-90A5-E35DF7398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3130550"/>
            <a:ext cx="2811463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081D2E4-8810-4643-9043-944D736902F4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-463550" y="1106488"/>
            <a:ext cx="8404225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altLang="en-US" sz="3200" kern="0" dirty="0">
                <a:solidFill>
                  <a:schemeClr val="tx1"/>
                </a:solidFill>
                <a:latin typeface="Calibri" panose="020F0502020204030204" pitchFamily="34" charset="0"/>
              </a:rPr>
              <a:t>Mechanical Insufflation/Exsufflation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52B72A-524B-4FC3-A8E2-E6C4CF855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951E9921-4C90-45E0-8C9B-C6124A346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1812925"/>
            <a:ext cx="5918200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3">
            <a:extLst>
              <a:ext uri="{FF2B5EF4-FFF2-40B4-BE49-F238E27FC236}">
                <a16:creationId xmlns:a16="http://schemas.microsoft.com/office/drawing/2014/main" id="{34E1D9CD-6C65-4C26-9323-9E8497745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" y="325438"/>
            <a:ext cx="95678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latin typeface="Calibri" panose="020F0502020204030204" pitchFamily="34" charset="0"/>
              </a:rPr>
              <a:t>Advances in secretion clearance + </a:t>
            </a:r>
            <a:r>
              <a:rPr lang="en-GB" altLang="en-US" dirty="0" err="1">
                <a:latin typeface="Calibri" panose="020F0502020204030204" pitchFamily="34" charset="0"/>
              </a:rPr>
              <a:t>physiotherpy</a:t>
            </a:r>
            <a:endParaRPr lang="en-GB" altLang="en-US" sz="2400" dirty="0">
              <a:solidFill>
                <a:srgbClr val="FF33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B64E2D1-D2EE-4198-A1B9-6996BE542AF6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-463550" y="1068388"/>
            <a:ext cx="8404225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altLang="en-US" sz="3200" kern="0" dirty="0">
                <a:solidFill>
                  <a:schemeClr val="tx1"/>
                </a:solidFill>
                <a:latin typeface="Calibri" panose="020F0502020204030204" pitchFamily="34" charset="0"/>
              </a:rPr>
              <a:t>Mechanical Insufflation/Exsufflation</a:t>
            </a:r>
          </a:p>
        </p:txBody>
      </p:sp>
      <p:sp>
        <p:nvSpPr>
          <p:cNvPr id="47109" name="Line 2">
            <a:extLst>
              <a:ext uri="{FF2B5EF4-FFF2-40B4-BE49-F238E27FC236}">
                <a16:creationId xmlns:a16="http://schemas.microsoft.com/office/drawing/2014/main" id="{CC60AD65-A419-4860-ACE4-4C62DA207284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425" y="989013"/>
            <a:ext cx="770413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8180A2FC-5032-4E65-989A-17ED8B2CC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>
            <a:extLst>
              <a:ext uri="{FF2B5EF4-FFF2-40B4-BE49-F238E27FC236}">
                <a16:creationId xmlns:a16="http://schemas.microsoft.com/office/drawing/2014/main" id="{B8ECBE4F-92E7-432C-A75C-403BD556E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3" y="0"/>
            <a:ext cx="6886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Box 1">
            <a:extLst>
              <a:ext uri="{FF2B5EF4-FFF2-40B4-BE49-F238E27FC236}">
                <a16:creationId xmlns:a16="http://schemas.microsoft.com/office/drawing/2014/main" id="{748D5452-6044-4B06-A50D-F3E2B732E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" y="338138"/>
            <a:ext cx="125571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FF0000"/>
                </a:solidFill>
                <a:latin typeface="Calibri" panose="020F0502020204030204" pitchFamily="34" charset="0"/>
              </a:rPr>
              <a:t>Polio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>
                <a:latin typeface="Calibri" panose="020F0502020204030204" pitchFamily="34" charset="0"/>
              </a:rPr>
              <a:t>1950’s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EF6DAFFB-6C66-4A95-BCD6-9FDD4B03F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>
            <a:extLst>
              <a:ext uri="{FF2B5EF4-FFF2-40B4-BE49-F238E27FC236}">
                <a16:creationId xmlns:a16="http://schemas.microsoft.com/office/drawing/2014/main" id="{9D0B06DF-2293-4EDD-960E-1B613435F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38" y="0"/>
            <a:ext cx="7381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3">
            <a:extLst>
              <a:ext uri="{FF2B5EF4-FFF2-40B4-BE49-F238E27FC236}">
                <a16:creationId xmlns:a16="http://schemas.microsoft.com/office/drawing/2014/main" id="{201F97F5-7BA6-4BC4-85F7-8F537536EBD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19075" y="249238"/>
            <a:ext cx="63293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FF0000"/>
                </a:solidFill>
                <a:latin typeface="Calibri" panose="020F0502020204030204" pitchFamily="34" charset="0"/>
              </a:rPr>
              <a:t>Drinker and Shaw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>
                <a:latin typeface="Calibri" panose="020F0502020204030204" pitchFamily="34" charset="0"/>
              </a:rPr>
              <a:t>respirator 1929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>
            <a:extLst>
              <a:ext uri="{FF2B5EF4-FFF2-40B4-BE49-F238E27FC236}">
                <a16:creationId xmlns:a16="http://schemas.microsoft.com/office/drawing/2014/main" id="{8FDE62C6-2004-4CA9-8B6E-F5E230639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513" y="-57150"/>
            <a:ext cx="8699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2">
            <a:extLst>
              <a:ext uri="{FF2B5EF4-FFF2-40B4-BE49-F238E27FC236}">
                <a16:creationId xmlns:a16="http://schemas.microsoft.com/office/drawing/2014/main" id="{1194FA02-E557-457B-B288-747609507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" y="231775"/>
            <a:ext cx="26447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FF0000"/>
                </a:solidFill>
                <a:latin typeface="Calibri" panose="020F0502020204030204" pitchFamily="34" charset="0"/>
              </a:rPr>
              <a:t>Emerson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>
                <a:latin typeface="Calibri" panose="020F0502020204030204" pitchFamily="34" charset="0"/>
              </a:rPr>
              <a:t>Iron lung 1931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>
            <a:extLst>
              <a:ext uri="{FF2B5EF4-FFF2-40B4-BE49-F238E27FC236}">
                <a16:creationId xmlns:a16="http://schemas.microsoft.com/office/drawing/2014/main" id="{A90C74ED-1C1E-4B6B-856C-CBE5AF1D3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3" y="0"/>
            <a:ext cx="836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2">
            <a:extLst>
              <a:ext uri="{FF2B5EF4-FFF2-40B4-BE49-F238E27FC236}">
                <a16:creationId xmlns:a16="http://schemas.microsoft.com/office/drawing/2014/main" id="{BBAA8836-FC06-4A0A-BD27-32D710838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" y="231775"/>
            <a:ext cx="28400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FF0000"/>
                </a:solidFill>
                <a:latin typeface="Calibri" panose="020F0502020204030204" pitchFamily="34" charset="0"/>
              </a:rPr>
              <a:t>Emerson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>
                <a:latin typeface="Calibri" panose="020F0502020204030204" pitchFamily="34" charset="0"/>
              </a:rPr>
              <a:t>Iron lung 1950s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6F3A0A-42B5-4849-AEA3-BD624F6C7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0" y="1825548"/>
            <a:ext cx="6604622" cy="46175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11F9735-91F6-4A9E-B9A9-38CC789325B2}"/>
              </a:ext>
            </a:extLst>
          </p:cNvPr>
          <p:cNvGrpSpPr/>
          <p:nvPr/>
        </p:nvGrpSpPr>
        <p:grpSpPr>
          <a:xfrm>
            <a:off x="114300" y="114300"/>
            <a:ext cx="1625600" cy="2362200"/>
            <a:chOff x="431800" y="215900"/>
            <a:chExt cx="2298700" cy="3302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9260CD6-EC7E-436D-AE2F-EE71A0683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359" y="241663"/>
              <a:ext cx="2283146" cy="32512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0DE961E-28E6-49CA-A571-686F6316E8ED}"/>
                </a:ext>
              </a:extLst>
            </p:cNvPr>
            <p:cNvSpPr/>
            <p:nvPr/>
          </p:nvSpPr>
          <p:spPr>
            <a:xfrm>
              <a:off x="431800" y="215900"/>
              <a:ext cx="2298700" cy="3302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" name="Picture 7">
            <a:extLst>
              <a:ext uri="{FF2B5EF4-FFF2-40B4-BE49-F238E27FC236}">
                <a16:creationId xmlns:a16="http://schemas.microsoft.com/office/drawing/2014/main" id="{AA36D4B8-B005-460F-97BB-3FAD97BE3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21C7-A9FA-4BFE-A984-5EF9B57419B7}"/>
              </a:ext>
            </a:extLst>
          </p:cNvPr>
          <p:cNvSpPr txBox="1"/>
          <p:nvPr/>
        </p:nvSpPr>
        <p:spPr>
          <a:xfrm>
            <a:off x="9042400" y="2743200"/>
            <a:ext cx="162845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Cancer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Neuromuscular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Metabolic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Cerebral Palsy</a:t>
            </a:r>
          </a:p>
        </p:txBody>
      </p:sp>
    </p:spTree>
    <p:extLst>
      <p:ext uri="{BB962C8B-B14F-4D97-AF65-F5344CB8AC3E}">
        <p14:creationId xmlns:p14="http://schemas.microsoft.com/office/powerpoint/2010/main" val="28876761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>
            <a:extLst>
              <a:ext uri="{FF2B5EF4-FFF2-40B4-BE49-F238E27FC236}">
                <a16:creationId xmlns:a16="http://schemas.microsoft.com/office/drawing/2014/main" id="{13E45856-5A52-4767-8651-077AE80A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85813"/>
            <a:ext cx="76200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1873401D-C636-4D56-B070-D4DDE5CE0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>
            <a:extLst>
              <a:ext uri="{FF2B5EF4-FFF2-40B4-BE49-F238E27FC236}">
                <a16:creationId xmlns:a16="http://schemas.microsoft.com/office/drawing/2014/main" id="{48543038-55C5-4D2C-A8C0-0683BE029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588" y="0"/>
            <a:ext cx="4822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CF6535FF-6328-4463-B663-D1C222C09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>
            <a:extLst>
              <a:ext uri="{FF2B5EF4-FFF2-40B4-BE49-F238E27FC236}">
                <a16:creationId xmlns:a16="http://schemas.microsoft.com/office/drawing/2014/main" id="{0B0BAB44-000F-4B24-BDC1-F0F98E542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7988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>
            <a:extLst>
              <a:ext uri="{FF2B5EF4-FFF2-40B4-BE49-F238E27FC236}">
                <a16:creationId xmlns:a16="http://schemas.microsoft.com/office/drawing/2014/main" id="{892C22D7-2C4B-40A7-88ED-60CDC4095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196975"/>
            <a:ext cx="553402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1">
            <a:extLst>
              <a:ext uri="{FF2B5EF4-FFF2-40B4-BE49-F238E27FC236}">
                <a16:creationId xmlns:a16="http://schemas.microsoft.com/office/drawing/2014/main" id="{9CD47E41-46C6-4EFE-9142-D7314D3A6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1196975"/>
            <a:ext cx="36131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Box 2">
            <a:extLst>
              <a:ext uri="{FF2B5EF4-FFF2-40B4-BE49-F238E27FC236}">
                <a16:creationId xmlns:a16="http://schemas.microsoft.com/office/drawing/2014/main" id="{D5F805F5-4F15-4400-A882-3BBE7382D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3" y="425450"/>
            <a:ext cx="1177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FF0000"/>
                </a:solidFill>
                <a:latin typeface="Calibri" panose="020F0502020204030204" pitchFamily="34" charset="0"/>
              </a:rPr>
              <a:t>1960s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32E6474C-674D-47D5-99C9-497373468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>
            <a:extLst>
              <a:ext uri="{FF2B5EF4-FFF2-40B4-BE49-F238E27FC236}">
                <a16:creationId xmlns:a16="http://schemas.microsoft.com/office/drawing/2014/main" id="{FB66D507-8837-4E46-B831-8AE18E436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0"/>
            <a:ext cx="8448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2">
            <a:extLst>
              <a:ext uri="{FF2B5EF4-FFF2-40B4-BE49-F238E27FC236}">
                <a16:creationId xmlns:a16="http://schemas.microsoft.com/office/drawing/2014/main" id="{C93B013F-65D1-4F49-8443-B64A6DE21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3" y="425450"/>
            <a:ext cx="1177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FF0000"/>
                </a:solidFill>
                <a:latin typeface="Calibri" panose="020F0502020204030204" pitchFamily="34" charset="0"/>
              </a:rPr>
              <a:t>1960s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3053C1A5-C7C4-480B-BE5A-0FF7F5697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02AB1E2B-5D60-47A4-AE2C-E53B3874C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75" y="358775"/>
            <a:ext cx="6824663" cy="56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Box 2">
            <a:extLst>
              <a:ext uri="{FF2B5EF4-FFF2-40B4-BE49-F238E27FC236}">
                <a16:creationId xmlns:a16="http://schemas.microsoft.com/office/drawing/2014/main" id="{544622F6-9173-4FD6-8F19-B313B3533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3" y="425450"/>
            <a:ext cx="1177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FF0000"/>
                </a:solidFill>
                <a:latin typeface="Calibri" panose="020F0502020204030204" pitchFamily="34" charset="0"/>
              </a:rPr>
              <a:t>1970s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D40C06F9-7063-497B-A622-8758C0363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>
            <a:extLst>
              <a:ext uri="{FF2B5EF4-FFF2-40B4-BE49-F238E27FC236}">
                <a16:creationId xmlns:a16="http://schemas.microsoft.com/office/drawing/2014/main" id="{8EAFCE65-AC28-4AFB-B871-78FEBA4F3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81175"/>
            <a:ext cx="91440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Box 2">
            <a:extLst>
              <a:ext uri="{FF2B5EF4-FFF2-40B4-BE49-F238E27FC236}">
                <a16:creationId xmlns:a16="http://schemas.microsoft.com/office/drawing/2014/main" id="{6C738620-7311-402C-B38C-FCAAEF292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3" y="425450"/>
            <a:ext cx="1157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FF0000"/>
                </a:solidFill>
                <a:latin typeface="Calibri" panose="020F0502020204030204" pitchFamily="34" charset="0"/>
              </a:rPr>
              <a:t>Today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F613D0A3-0B15-4400-8814-FD785951D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>
            <a:extLst>
              <a:ext uri="{FF2B5EF4-FFF2-40B4-BE49-F238E27FC236}">
                <a16:creationId xmlns:a16="http://schemas.microsoft.com/office/drawing/2014/main" id="{0104D523-EADC-4A79-9086-80EB0370A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3" y="0"/>
            <a:ext cx="836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2">
            <a:extLst>
              <a:ext uri="{FF2B5EF4-FFF2-40B4-BE49-F238E27FC236}">
                <a16:creationId xmlns:a16="http://schemas.microsoft.com/office/drawing/2014/main" id="{EAF3B13C-837B-42A2-8B73-D51F3149F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" y="231775"/>
            <a:ext cx="28400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FF0000"/>
                </a:solidFill>
                <a:latin typeface="Calibri" panose="020F0502020204030204" pitchFamily="34" charset="0"/>
              </a:rPr>
              <a:t>Emerson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>
                <a:latin typeface="Calibri" panose="020F0502020204030204" pitchFamily="34" charset="0"/>
              </a:rPr>
              <a:t>Iron lung 1950s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>
            <a:extLst>
              <a:ext uri="{FF2B5EF4-FFF2-40B4-BE49-F238E27FC236}">
                <a16:creationId xmlns:a16="http://schemas.microsoft.com/office/drawing/2014/main" id="{9AC1F990-ED9F-43D7-9D5E-B16391197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301750"/>
            <a:ext cx="6265863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Box 2">
            <a:extLst>
              <a:ext uri="{FF2B5EF4-FFF2-40B4-BE49-F238E27FC236}">
                <a16:creationId xmlns:a16="http://schemas.microsoft.com/office/drawing/2014/main" id="{3BD6216D-AB2F-4C13-8208-09C6F9D33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" y="231775"/>
            <a:ext cx="28400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FF0000"/>
                </a:solidFill>
                <a:latin typeface="Calibri" panose="020F0502020204030204" pitchFamily="34" charset="0"/>
              </a:rPr>
              <a:t>Emerson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>
                <a:latin typeface="Calibri" panose="020F0502020204030204" pitchFamily="34" charset="0"/>
              </a:rPr>
              <a:t>Cofflator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6FA452B8-1C09-4E6E-98A1-337BE5FCE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>
            <a:extLst>
              <a:ext uri="{FF2B5EF4-FFF2-40B4-BE49-F238E27FC236}">
                <a16:creationId xmlns:a16="http://schemas.microsoft.com/office/drawing/2014/main" id="{72099D9E-DA24-452E-8E18-7790D6F46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50" y="1298575"/>
            <a:ext cx="6289675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Box 2">
            <a:extLst>
              <a:ext uri="{FF2B5EF4-FFF2-40B4-BE49-F238E27FC236}">
                <a16:creationId xmlns:a16="http://schemas.microsoft.com/office/drawing/2014/main" id="{586FBA22-39CC-4703-80EC-A65DED5A0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" y="231775"/>
            <a:ext cx="28400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FF0000"/>
                </a:solidFill>
                <a:latin typeface="Calibri" panose="020F0502020204030204" pitchFamily="34" charset="0"/>
              </a:rPr>
              <a:t>Emerson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>
                <a:latin typeface="Calibri" panose="020F0502020204030204" pitchFamily="34" charset="0"/>
              </a:rPr>
              <a:t>Cofflator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89880142-9AED-4A18-A29B-9516F7FAE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41C692DD-4B7F-4F3B-B695-06870D820CB2}"/>
              </a:ext>
            </a:extLst>
          </p:cNvPr>
          <p:cNvSpPr>
            <a:spLocks noChangeAspect="1"/>
          </p:cNvSpPr>
          <p:nvPr/>
        </p:nvSpPr>
        <p:spPr>
          <a:xfrm>
            <a:off x="3987799" y="1313180"/>
            <a:ext cx="4531381" cy="42316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D847EA9-5098-4C9D-B08C-2C48C7F7A4F7}"/>
              </a:ext>
            </a:extLst>
          </p:cNvPr>
          <p:cNvSpPr>
            <a:spLocks noChangeAspect="1"/>
          </p:cNvSpPr>
          <p:nvPr/>
        </p:nvSpPr>
        <p:spPr>
          <a:xfrm>
            <a:off x="3987799" y="1524761"/>
            <a:ext cx="4078243" cy="3808476"/>
          </a:xfrm>
          <a:prstGeom prst="ellipse">
            <a:avLst/>
          </a:prstGeom>
          <a:solidFill>
            <a:srgbClr val="C000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3F6CA78-F523-4124-B5FB-9C8F23DD3B6A}"/>
              </a:ext>
            </a:extLst>
          </p:cNvPr>
          <p:cNvSpPr>
            <a:spLocks noChangeAspect="1"/>
          </p:cNvSpPr>
          <p:nvPr/>
        </p:nvSpPr>
        <p:spPr>
          <a:xfrm>
            <a:off x="3187701" y="1757502"/>
            <a:ext cx="4425204" cy="3342996"/>
          </a:xfrm>
          <a:prstGeom prst="ellipse">
            <a:avLst/>
          </a:prstGeom>
          <a:solidFill>
            <a:srgbClr val="00B05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1232205-5B08-42FC-8407-3FC2FBA73D9D}"/>
              </a:ext>
            </a:extLst>
          </p:cNvPr>
          <p:cNvSpPr>
            <a:spLocks noChangeAspect="1"/>
          </p:cNvSpPr>
          <p:nvPr/>
        </p:nvSpPr>
        <p:spPr>
          <a:xfrm>
            <a:off x="9878898" y="4926477"/>
            <a:ext cx="1800000" cy="1680935"/>
          </a:xfrm>
          <a:prstGeom prst="ellipse">
            <a:avLst/>
          </a:prstGeom>
          <a:solidFill>
            <a:srgbClr val="00B05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Palliative condition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5B64F21-ECCD-4B3B-8695-3CB887CCC24F}"/>
              </a:ext>
            </a:extLst>
          </p:cNvPr>
          <p:cNvSpPr>
            <a:spLocks noChangeAspect="1"/>
          </p:cNvSpPr>
          <p:nvPr/>
        </p:nvSpPr>
        <p:spPr>
          <a:xfrm>
            <a:off x="9867899" y="1371891"/>
            <a:ext cx="1800000" cy="168093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Respiratory patients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B7ECD7C-5BE2-43D7-93A5-69C643E2CB29}"/>
              </a:ext>
            </a:extLst>
          </p:cNvPr>
          <p:cNvSpPr>
            <a:spLocks noChangeAspect="1"/>
          </p:cNvSpPr>
          <p:nvPr/>
        </p:nvSpPr>
        <p:spPr>
          <a:xfrm>
            <a:off x="9878898" y="3144489"/>
            <a:ext cx="1800000" cy="1680934"/>
          </a:xfrm>
          <a:prstGeom prst="ellipse">
            <a:avLst/>
          </a:prstGeom>
          <a:solidFill>
            <a:srgbClr val="C000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Chronic disease</a:t>
            </a:r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BA6EA057-0F8F-4468-A64C-444F8CD2B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>
            <a:extLst>
              <a:ext uri="{FF2B5EF4-FFF2-40B4-BE49-F238E27FC236}">
                <a16:creationId xmlns:a16="http://schemas.microsoft.com/office/drawing/2014/main" id="{9C8292FE-B66B-46A0-9A97-A7CE5FE0D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422275"/>
            <a:ext cx="7008813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Box 2">
            <a:extLst>
              <a:ext uri="{FF2B5EF4-FFF2-40B4-BE49-F238E27FC236}">
                <a16:creationId xmlns:a16="http://schemas.microsoft.com/office/drawing/2014/main" id="{EB393EE0-38DB-4D8E-82B2-07EC4D6BE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" y="231775"/>
            <a:ext cx="28400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FF0000"/>
                </a:solidFill>
                <a:latin typeface="Calibri" panose="020F0502020204030204" pitchFamily="34" charset="0"/>
              </a:rPr>
              <a:t>Emerson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>
                <a:latin typeface="Calibri" panose="020F0502020204030204" pitchFamily="34" charset="0"/>
              </a:rPr>
              <a:t>Cofflator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7251C6C6-8F17-441E-AB63-A76D45BF6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>
            <a:extLst>
              <a:ext uri="{FF2B5EF4-FFF2-40B4-BE49-F238E27FC236}">
                <a16:creationId xmlns:a16="http://schemas.microsoft.com/office/drawing/2014/main" id="{ECBC7F7A-A3A5-419E-8DD8-E046776F2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00" y="779463"/>
            <a:ext cx="5700713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Box 2">
            <a:extLst>
              <a:ext uri="{FF2B5EF4-FFF2-40B4-BE49-F238E27FC236}">
                <a16:creationId xmlns:a16="http://schemas.microsoft.com/office/drawing/2014/main" id="{150DBAA2-92BE-436B-A831-F8357FFF8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" y="231775"/>
            <a:ext cx="28400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FF0000"/>
                </a:solidFill>
                <a:latin typeface="Calibri" panose="020F0502020204030204" pitchFamily="34" charset="0"/>
              </a:rPr>
              <a:t>Emerson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>
                <a:latin typeface="Calibri" panose="020F0502020204030204" pitchFamily="34" charset="0"/>
              </a:rPr>
              <a:t>Cofflator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569980E0-2FCE-4EEE-88D4-2C623C1AB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>
            <a:extLst>
              <a:ext uri="{FF2B5EF4-FFF2-40B4-BE49-F238E27FC236}">
                <a16:creationId xmlns:a16="http://schemas.microsoft.com/office/drawing/2014/main" id="{0857BFBB-1897-4F69-9D32-64FBD4FFD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3284538"/>
            <a:ext cx="5581650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2">
            <a:extLst>
              <a:ext uri="{FF2B5EF4-FFF2-40B4-BE49-F238E27FC236}">
                <a16:creationId xmlns:a16="http://schemas.microsoft.com/office/drawing/2014/main" id="{87CDFAC8-9823-4599-8CD5-5D66748C1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4014788"/>
            <a:ext cx="4381500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3">
            <a:extLst>
              <a:ext uri="{FF2B5EF4-FFF2-40B4-BE49-F238E27FC236}">
                <a16:creationId xmlns:a16="http://schemas.microsoft.com/office/drawing/2014/main" id="{BD3519A3-9722-4ED2-BBDB-992A2F4A0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466725"/>
            <a:ext cx="4381500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4">
            <a:extLst>
              <a:ext uri="{FF2B5EF4-FFF2-40B4-BE49-F238E27FC236}">
                <a16:creationId xmlns:a16="http://schemas.microsoft.com/office/drawing/2014/main" id="{E66D3DAA-19C7-4528-A93B-CA41A2602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466725"/>
            <a:ext cx="3709988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D791BF90-8159-4BF0-BAFC-B2D10C6F9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Group 4">
            <a:extLst>
              <a:ext uri="{FF2B5EF4-FFF2-40B4-BE49-F238E27FC236}">
                <a16:creationId xmlns:a16="http://schemas.microsoft.com/office/drawing/2014/main" id="{F7C04CE8-7C9C-49BA-8C6D-1B1DDF81DF8C}"/>
              </a:ext>
            </a:extLst>
          </p:cNvPr>
          <p:cNvGrpSpPr>
            <a:grpSpLocks/>
          </p:cNvGrpSpPr>
          <p:nvPr/>
        </p:nvGrpSpPr>
        <p:grpSpPr bwMode="auto">
          <a:xfrm>
            <a:off x="2752725" y="0"/>
            <a:ext cx="9144000" cy="6858000"/>
            <a:chOff x="0" y="0"/>
            <a:chExt cx="9144000" cy="6858000"/>
          </a:xfrm>
        </p:grpSpPr>
        <p:pic>
          <p:nvPicPr>
            <p:cNvPr id="66564" name="Picture 2">
              <a:extLst>
                <a:ext uri="{FF2B5EF4-FFF2-40B4-BE49-F238E27FC236}">
                  <a16:creationId xmlns:a16="http://schemas.microsoft.com/office/drawing/2014/main" id="{4BC9DF4A-A915-48EA-8484-472953CD41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DE71865-49DD-4C69-89A3-2E9B39850A87}"/>
                </a:ext>
              </a:extLst>
            </p:cNvPr>
            <p:cNvSpPr/>
            <p:nvPr/>
          </p:nvSpPr>
          <p:spPr>
            <a:xfrm>
              <a:off x="6211888" y="5092700"/>
              <a:ext cx="1184275" cy="366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66563" name="TextBox 1">
            <a:extLst>
              <a:ext uri="{FF2B5EF4-FFF2-40B4-BE49-F238E27FC236}">
                <a16:creationId xmlns:a16="http://schemas.microsoft.com/office/drawing/2014/main" id="{B442F34D-B63C-4497-943A-14E30659A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42900"/>
            <a:ext cx="23574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FF0000"/>
                </a:solidFill>
                <a:latin typeface="Calibri" panose="020F0502020204030204" pitchFamily="34" charset="0"/>
              </a:rPr>
              <a:t>Dr John Bach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>
                <a:latin typeface="Calibri" panose="020F0502020204030204" pitchFamily="34" charset="0"/>
              </a:rPr>
              <a:t>New York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3">
            <a:extLst>
              <a:ext uri="{FF2B5EF4-FFF2-40B4-BE49-F238E27FC236}">
                <a16:creationId xmlns:a16="http://schemas.microsoft.com/office/drawing/2014/main" id="{293AC489-DC46-4CB3-AC98-75E7BC8AF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" y="325438"/>
            <a:ext cx="6429375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latin typeface="Calibri" panose="020F0502020204030204" pitchFamily="34" charset="0"/>
              </a:rPr>
              <a:t>Advances in secretion clearance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>
              <a:solidFill>
                <a:srgbClr val="FF3300"/>
              </a:solidFill>
              <a:latin typeface="Calibri" panose="020F0502020204030204" pitchFamily="34" charset="0"/>
            </a:endParaRPr>
          </a:p>
        </p:txBody>
      </p:sp>
      <p:sp>
        <p:nvSpPr>
          <p:cNvPr id="46083" name="Line 2">
            <a:extLst>
              <a:ext uri="{FF2B5EF4-FFF2-40B4-BE49-F238E27FC236}">
                <a16:creationId xmlns:a16="http://schemas.microsoft.com/office/drawing/2014/main" id="{F02D8E3F-023D-47A8-9DC9-FDC09CB1F2F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425" y="989013"/>
            <a:ext cx="770413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46084" name="Picture 4" descr="coughAssist275">
            <a:extLst>
              <a:ext uri="{FF2B5EF4-FFF2-40B4-BE49-F238E27FC236}">
                <a16:creationId xmlns:a16="http://schemas.microsoft.com/office/drawing/2014/main" id="{F6654FDF-E4FF-4F65-9300-32764D09D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3130550"/>
            <a:ext cx="316865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6">
            <a:extLst>
              <a:ext uri="{FF2B5EF4-FFF2-40B4-BE49-F238E27FC236}">
                <a16:creationId xmlns:a16="http://schemas.microsoft.com/office/drawing/2014/main" id="{235B919D-F8BB-4249-BBB9-65F86B310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3130550"/>
            <a:ext cx="3563938" cy="28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6" name="Picture 3">
            <a:extLst>
              <a:ext uri="{FF2B5EF4-FFF2-40B4-BE49-F238E27FC236}">
                <a16:creationId xmlns:a16="http://schemas.microsoft.com/office/drawing/2014/main" id="{607315A3-B7EB-4822-90A5-E35DF7398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3130550"/>
            <a:ext cx="2811463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081D2E4-8810-4643-9043-944D736902F4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-463550" y="1106488"/>
            <a:ext cx="8404225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altLang="en-US" sz="3200" kern="0" dirty="0">
                <a:solidFill>
                  <a:schemeClr val="tx1"/>
                </a:solidFill>
                <a:latin typeface="Calibri" panose="020F0502020204030204" pitchFamily="34" charset="0"/>
              </a:rPr>
              <a:t>Mechanical Insufflation/Exsufflation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119304-4C57-40ED-9CC4-08AE0A2397F0}"/>
              </a:ext>
            </a:extLst>
          </p:cNvPr>
          <p:cNvSpPr txBox="1"/>
          <p:nvPr/>
        </p:nvSpPr>
        <p:spPr>
          <a:xfrm>
            <a:off x="8395293" y="6022976"/>
            <a:ext cx="2217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Emerson Cough assist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F3E8BF13-2DEB-48E4-83A2-6781CAEE9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0983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 descr="Related image">
            <a:extLst>
              <a:ext uri="{FF2B5EF4-FFF2-40B4-BE49-F238E27FC236}">
                <a16:creationId xmlns:a16="http://schemas.microsoft.com/office/drawing/2014/main" id="{FDEB2B19-1E39-48B8-9596-4FE520AB9C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40195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pic>
        <p:nvPicPr>
          <p:cNvPr id="68611" name="Picture 3">
            <a:extLst>
              <a:ext uri="{FF2B5EF4-FFF2-40B4-BE49-F238E27FC236}">
                <a16:creationId xmlns:a16="http://schemas.microsoft.com/office/drawing/2014/main" id="{543A4B8F-342D-4CB6-8CEB-F5098FD58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1885950"/>
            <a:ext cx="5284788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4">
            <a:extLst>
              <a:ext uri="{FF2B5EF4-FFF2-40B4-BE49-F238E27FC236}">
                <a16:creationId xmlns:a16="http://schemas.microsoft.com/office/drawing/2014/main" id="{EB9FB52F-3C3C-4489-9071-C0EBB94D1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38" y="1885950"/>
            <a:ext cx="3513137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D0EA446-C4BF-4D8B-8059-89F96D3BA097}"/>
              </a:ext>
            </a:extLst>
          </p:cNvPr>
          <p:cNvCxnSpPr/>
          <p:nvPr/>
        </p:nvCxnSpPr>
        <p:spPr>
          <a:xfrm>
            <a:off x="5722938" y="4419600"/>
            <a:ext cx="1676400" cy="0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8">
            <a:extLst>
              <a:ext uri="{FF2B5EF4-FFF2-40B4-BE49-F238E27FC236}">
                <a16:creationId xmlns:a16="http://schemas.microsoft.com/office/drawing/2014/main" id="{6034026D-C96B-461E-A2C9-A07719373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6050" y="2371725"/>
            <a:ext cx="1660525" cy="1635125"/>
          </a:xfrm>
          <a:prstGeom prst="ellipse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panose="020F0502020204030204" pitchFamily="34" charset="0"/>
              </a:rPr>
              <a:t>Non-invasive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panose="020F0502020204030204" pitchFamily="34" charset="0"/>
              </a:rPr>
              <a:t>ventilation</a:t>
            </a:r>
          </a:p>
        </p:txBody>
      </p:sp>
      <p:sp>
        <p:nvSpPr>
          <p:cNvPr id="7" name="Oval 9">
            <a:extLst>
              <a:ext uri="{FF2B5EF4-FFF2-40B4-BE49-F238E27FC236}">
                <a16:creationId xmlns:a16="http://schemas.microsoft.com/office/drawing/2014/main" id="{96EEAB19-FB56-4391-A406-EE1924B1D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6050" y="3800475"/>
            <a:ext cx="1660525" cy="1635125"/>
          </a:xfrm>
          <a:prstGeom prst="ellipse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panose="020F0502020204030204" pitchFamily="34" charset="0"/>
              </a:rPr>
              <a:t>Cough assist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panose="020F0502020204030204" pitchFamily="34" charset="0"/>
              </a:rPr>
              <a:t>physiotherapy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2BA903-1347-4A9E-B440-F3243A4E3162}"/>
              </a:ext>
            </a:extLst>
          </p:cNvPr>
          <p:cNvSpPr txBox="1"/>
          <p:nvPr/>
        </p:nvSpPr>
        <p:spPr>
          <a:xfrm>
            <a:off x="998464" y="550902"/>
            <a:ext cx="9239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Advances in Physiotherapy have enabled expansion of NIV use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475437-F173-4502-B808-D613621BF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376" y="4929187"/>
            <a:ext cx="8535467" cy="104759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8EEEFC4-E919-4493-8345-5947E800596D}"/>
              </a:ext>
            </a:extLst>
          </p:cNvPr>
          <p:cNvGrpSpPr/>
          <p:nvPr/>
        </p:nvGrpSpPr>
        <p:grpSpPr>
          <a:xfrm>
            <a:off x="8035392" y="4872037"/>
            <a:ext cx="3785133" cy="1129191"/>
            <a:chOff x="6082767" y="2523016"/>
            <a:chExt cx="3785133" cy="112919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AA80541-D712-4E6A-B4B4-E0CF32C910ED}"/>
                </a:ext>
              </a:extLst>
            </p:cNvPr>
            <p:cNvSpPr/>
            <p:nvPr/>
          </p:nvSpPr>
          <p:spPr>
            <a:xfrm>
              <a:off x="7264400" y="2523016"/>
              <a:ext cx="2603500" cy="11291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9F9FF95-0869-430F-9846-C8FC46551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7725"/>
            <a:stretch/>
          </p:blipFill>
          <p:spPr>
            <a:xfrm>
              <a:off x="6082767" y="2578579"/>
              <a:ext cx="3608402" cy="104759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EF5BF5F-7FA4-4A62-AB7A-816104D66D6A}"/>
              </a:ext>
            </a:extLst>
          </p:cNvPr>
          <p:cNvSpPr txBox="1"/>
          <p:nvPr/>
        </p:nvSpPr>
        <p:spPr>
          <a:xfrm>
            <a:off x="714375" y="390525"/>
            <a:ext cx="93033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Broad aims of home ventilation </a:t>
            </a:r>
            <a:r>
              <a:rPr lang="en-GB" sz="3200" dirty="0">
                <a:solidFill>
                  <a:srgbClr val="FF0000"/>
                </a:solidFill>
              </a:rPr>
              <a:t>Improve Quality of Life</a:t>
            </a:r>
          </a:p>
          <a:p>
            <a:endParaRPr lang="en-GB" sz="3200" dirty="0"/>
          </a:p>
        </p:txBody>
      </p:sp>
      <p:sp>
        <p:nvSpPr>
          <p:cNvPr id="8" name="Line 2">
            <a:extLst>
              <a:ext uri="{FF2B5EF4-FFF2-40B4-BE49-F238E27FC236}">
                <a16:creationId xmlns:a16="http://schemas.microsoft.com/office/drawing/2014/main" id="{C90E4870-CEB3-484E-8B12-CD32461BCEB6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424" y="989013"/>
            <a:ext cx="97250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88CD65-E40C-421F-9216-1791F73379A4}"/>
              </a:ext>
            </a:extLst>
          </p:cNvPr>
          <p:cNvSpPr txBox="1"/>
          <p:nvPr/>
        </p:nvSpPr>
        <p:spPr>
          <a:xfrm>
            <a:off x="733425" y="1260686"/>
            <a:ext cx="5739648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Discharge home</a:t>
            </a:r>
          </a:p>
          <a:p>
            <a:r>
              <a:rPr lang="en-GB" sz="3200" dirty="0"/>
              <a:t>Live in the community</a:t>
            </a:r>
          </a:p>
          <a:p>
            <a:r>
              <a:rPr lang="en-GB" sz="3200" dirty="0"/>
              <a:t>Reduce respiratory exacerbations</a:t>
            </a:r>
          </a:p>
          <a:p>
            <a:endParaRPr lang="en-GB" dirty="0"/>
          </a:p>
          <a:p>
            <a:r>
              <a:rPr lang="en-GB" dirty="0"/>
              <a:t>*Reduce frequency of PICU/HDU admissions</a:t>
            </a:r>
          </a:p>
          <a:p>
            <a:r>
              <a:rPr lang="en-GB" dirty="0"/>
              <a:t>*Reduce frequency of hospital admissions</a:t>
            </a:r>
          </a:p>
          <a:p>
            <a:r>
              <a:rPr lang="en-GB" dirty="0"/>
              <a:t>*Reduce frequency of serious chest infection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Maintain normal ventilation</a:t>
            </a:r>
          </a:p>
          <a:p>
            <a:r>
              <a:rPr lang="en-GB" dirty="0">
                <a:solidFill>
                  <a:srgbClr val="FF0000"/>
                </a:solidFill>
              </a:rPr>
              <a:t>Improve chest hygiene</a:t>
            </a:r>
          </a:p>
          <a:p>
            <a:r>
              <a:rPr lang="en-GB" dirty="0">
                <a:solidFill>
                  <a:srgbClr val="FF0000"/>
                </a:solidFill>
              </a:rPr>
              <a:t>Preserve chest shape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E7767E-BB4C-496A-83F5-18EE62B84A9E}"/>
              </a:ext>
            </a:extLst>
          </p:cNvPr>
          <p:cNvSpPr/>
          <p:nvPr/>
        </p:nvSpPr>
        <p:spPr>
          <a:xfrm>
            <a:off x="529157" y="3850029"/>
            <a:ext cx="4791075" cy="1200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2F3C7B-831A-4114-ACE8-95514DBD2967}"/>
              </a:ext>
            </a:extLst>
          </p:cNvPr>
          <p:cNvSpPr/>
          <p:nvPr/>
        </p:nvSpPr>
        <p:spPr>
          <a:xfrm>
            <a:off x="715961" y="3009894"/>
            <a:ext cx="4791075" cy="2222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30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2BF97C6A-3FC8-4380-9F0B-BC52F6BBB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6"/>
          <a:stretch>
            <a:fillRect/>
          </a:stretch>
        </p:blipFill>
        <p:spPr bwMode="auto">
          <a:xfrm>
            <a:off x="3844327" y="38689"/>
            <a:ext cx="4589464" cy="331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7AC8BC9-D876-4C6C-A830-15FD70ED4A3D}"/>
              </a:ext>
            </a:extLst>
          </p:cNvPr>
          <p:cNvGrpSpPr/>
          <p:nvPr/>
        </p:nvGrpSpPr>
        <p:grpSpPr>
          <a:xfrm>
            <a:off x="-109340" y="-6266"/>
            <a:ext cx="3791124" cy="2373710"/>
            <a:chOff x="-109340" y="-6266"/>
            <a:chExt cx="3791124" cy="2373710"/>
          </a:xfrm>
        </p:grpSpPr>
        <p:pic>
          <p:nvPicPr>
            <p:cNvPr id="7" name="Picture 4" descr="BREAS Nippy 4 plus buy on Bimedis - United Kingdom">
              <a:extLst>
                <a:ext uri="{FF2B5EF4-FFF2-40B4-BE49-F238E27FC236}">
                  <a16:creationId xmlns:a16="http://schemas.microsoft.com/office/drawing/2014/main" id="{B9959078-C74D-489C-B370-9790687FF0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9340" y="-6266"/>
              <a:ext cx="2373710" cy="2373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38_big">
              <a:extLst>
                <a:ext uri="{FF2B5EF4-FFF2-40B4-BE49-F238E27FC236}">
                  <a16:creationId xmlns:a16="http://schemas.microsoft.com/office/drawing/2014/main" id="{58AF3EC8-F6A7-48C2-8194-9B2F93E476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5812" y="32324"/>
              <a:ext cx="1425972" cy="1785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0" name="Picture 2" descr="Masimo - Home Care">
            <a:extLst>
              <a:ext uri="{FF2B5EF4-FFF2-40B4-BE49-F238E27FC236}">
                <a16:creationId xmlns:a16="http://schemas.microsoft.com/office/drawing/2014/main" id="{05186FE2-B34B-40FA-8759-34F281B7C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10" y="1965894"/>
            <a:ext cx="2751912" cy="183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hina Excellent quality Feeding Pump Manual - Portable Enteral Feeding Pump  Nutrition Infusion Pump KL-5031N – KellyMed factory and manufacturers |  KellyMed">
            <a:extLst>
              <a:ext uri="{FF2B5EF4-FFF2-40B4-BE49-F238E27FC236}">
                <a16:creationId xmlns:a16="http://schemas.microsoft.com/office/drawing/2014/main" id="{7B6C0AA5-B6C0-4F98-95AA-78ADE4F15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193" y="3429000"/>
            <a:ext cx="2198689" cy="219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5C2E177-03AE-477D-801C-C34A1691141A}"/>
              </a:ext>
            </a:extLst>
          </p:cNvPr>
          <p:cNvGrpSpPr/>
          <p:nvPr/>
        </p:nvGrpSpPr>
        <p:grpSpPr>
          <a:xfrm>
            <a:off x="8433791" y="44617"/>
            <a:ext cx="3486030" cy="3904091"/>
            <a:chOff x="8433791" y="44617"/>
            <a:chExt cx="3486030" cy="3904091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82D94085-5693-4EE9-B6B5-F2EAB8D4A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3791" y="44617"/>
              <a:ext cx="2707517" cy="2774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4" name="Picture 6" descr="PEP therapy in secretion management">
              <a:extLst>
                <a:ext uri="{FF2B5EF4-FFF2-40B4-BE49-F238E27FC236}">
                  <a16:creationId xmlns:a16="http://schemas.microsoft.com/office/drawing/2014/main" id="{1360C939-E703-4062-A2E1-53213A591C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8157" y="1817688"/>
              <a:ext cx="1561664" cy="2131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536" name="Picture 8" descr="Pari Compact 2 Asthma Nebuliser System">
            <a:extLst>
              <a:ext uri="{FF2B5EF4-FFF2-40B4-BE49-F238E27FC236}">
                <a16:creationId xmlns:a16="http://schemas.microsoft.com/office/drawing/2014/main" id="{DA1CD52E-8A09-4C1E-996C-BB5A4149D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886" y="4038600"/>
            <a:ext cx="235267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2" descr="What Is a Suction Machine Used For? | HCE">
            <a:extLst>
              <a:ext uri="{FF2B5EF4-FFF2-40B4-BE49-F238E27FC236}">
                <a16:creationId xmlns:a16="http://schemas.microsoft.com/office/drawing/2014/main" id="{2848C40C-0350-4552-B47F-0AAD0DE883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F8C8CAD-D0FB-40AE-BDF3-FE95B091364B}"/>
              </a:ext>
            </a:extLst>
          </p:cNvPr>
          <p:cNvGrpSpPr/>
          <p:nvPr/>
        </p:nvGrpSpPr>
        <p:grpSpPr>
          <a:xfrm>
            <a:off x="7013178" y="3429000"/>
            <a:ext cx="3034455" cy="3298417"/>
            <a:chOff x="6248400" y="3368473"/>
            <a:chExt cx="3332661" cy="372725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6FE7F8-11D7-484C-9BF4-04F50A0DA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28386" y="3368473"/>
              <a:ext cx="2352675" cy="2264977"/>
            </a:xfrm>
            <a:prstGeom prst="rect">
              <a:avLst/>
            </a:prstGeom>
          </p:spPr>
        </p:pic>
        <p:pic>
          <p:nvPicPr>
            <p:cNvPr id="22542" name="Picture 14">
              <a:extLst>
                <a:ext uri="{FF2B5EF4-FFF2-40B4-BE49-F238E27FC236}">
                  <a16:creationId xmlns:a16="http://schemas.microsoft.com/office/drawing/2014/main" id="{59BC4708-F45B-4CEF-B7A9-DFEC104CBE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5600307"/>
              <a:ext cx="3057525" cy="14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550" name="Picture 22" descr="Rachel Reid and her husband Valentin became carers to their son Graysen  when he was born with cerebral palsy, in addition to other medical  conditions, at the start of Covid...">
            <a:extLst>
              <a:ext uri="{FF2B5EF4-FFF2-40B4-BE49-F238E27FC236}">
                <a16:creationId xmlns:a16="http://schemas.microsoft.com/office/drawing/2014/main" id="{5B71CF5F-2068-4793-B20B-61FD77A69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241" y="4772025"/>
            <a:ext cx="1562468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4" name="Picture 26" descr="Carrinho terapêutico Voyage Zippie ...">
            <a:extLst>
              <a:ext uri="{FF2B5EF4-FFF2-40B4-BE49-F238E27FC236}">
                <a16:creationId xmlns:a16="http://schemas.microsoft.com/office/drawing/2014/main" id="{B0B8EB39-208A-41DA-8304-6EF6198BA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42" y="4772025"/>
            <a:ext cx="2047286" cy="204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6" name="Picture 28" descr="310+ Bag Valve Mask Stock Photos, Pictures &amp; Royalty-Free Images - iStock |  Bag valve mask lifeguard">
            <a:extLst>
              <a:ext uri="{FF2B5EF4-FFF2-40B4-BE49-F238E27FC236}">
                <a16:creationId xmlns:a16="http://schemas.microsoft.com/office/drawing/2014/main" id="{A2A57EDF-FCBD-4C64-9429-444DFA891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65" y="2595460"/>
            <a:ext cx="5798652" cy="386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1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19032012_Discharge planning checklist_Page_1">
            <a:extLst>
              <a:ext uri="{FF2B5EF4-FFF2-40B4-BE49-F238E27FC236}">
                <a16:creationId xmlns:a16="http://schemas.microsoft.com/office/drawing/2014/main" id="{3B069866-1800-440A-9B48-8033F6083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2"/>
          <a:stretch>
            <a:fillRect/>
          </a:stretch>
        </p:blipFill>
        <p:spPr bwMode="auto">
          <a:xfrm>
            <a:off x="1706563" y="188914"/>
            <a:ext cx="4318000" cy="641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 descr="19032012_Discharge planning checklist_Page_2">
            <a:extLst>
              <a:ext uri="{FF2B5EF4-FFF2-40B4-BE49-F238E27FC236}">
                <a16:creationId xmlns:a16="http://schemas.microsoft.com/office/drawing/2014/main" id="{A2529AAB-A3F3-44D9-B8DE-4D20BF910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"/>
          <a:stretch>
            <a:fillRect/>
          </a:stretch>
        </p:blipFill>
        <p:spPr bwMode="auto">
          <a:xfrm>
            <a:off x="6067426" y="192089"/>
            <a:ext cx="4481513" cy="641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813455-A7D9-4893-9389-9C48658DD8D9}"/>
              </a:ext>
            </a:extLst>
          </p:cNvPr>
          <p:cNvSpPr txBox="1"/>
          <p:nvPr/>
        </p:nvSpPr>
        <p:spPr>
          <a:xfrm>
            <a:off x="6906420" y="5834560"/>
            <a:ext cx="28035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1-2 months</a:t>
            </a:r>
          </a:p>
        </p:txBody>
      </p:sp>
    </p:spTree>
    <p:extLst>
      <p:ext uri="{BB962C8B-B14F-4D97-AF65-F5344CB8AC3E}">
        <p14:creationId xmlns:p14="http://schemas.microsoft.com/office/powerpoint/2010/main" val="2859938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3431C5-2515-43C3-8BE9-CE309D861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070" y="0"/>
            <a:ext cx="8213859" cy="685800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07F010B-E686-43F9-9736-8322265A1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7096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98F20C-EF9D-4524-86F5-4E8288E2B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4" y="1431159"/>
            <a:ext cx="4512343" cy="2559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DA4B83-088D-4CA5-8B37-679273043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" y="4147221"/>
            <a:ext cx="3481275" cy="25268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DD17E1-5BBE-4EA3-832C-A1DA42A2320E}"/>
              </a:ext>
            </a:extLst>
          </p:cNvPr>
          <p:cNvSpPr txBox="1"/>
          <p:nvPr/>
        </p:nvSpPr>
        <p:spPr>
          <a:xfrm>
            <a:off x="601154" y="276225"/>
            <a:ext cx="42053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Non-invasive ventilation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F67A99-7C42-4500-9188-4C36C4BCAE72}"/>
              </a:ext>
            </a:extLst>
          </p:cNvPr>
          <p:cNvSpPr txBox="1"/>
          <p:nvPr/>
        </p:nvSpPr>
        <p:spPr>
          <a:xfrm>
            <a:off x="6849554" y="276224"/>
            <a:ext cx="4390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Tracheostomy ventilation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D231AA-9799-400F-9547-800B951EA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1882" y="1097784"/>
            <a:ext cx="2985456" cy="16932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B547D2-5804-4F35-BC3B-A1F6E21FCC19}"/>
              </a:ext>
            </a:extLst>
          </p:cNvPr>
          <p:cNvSpPr txBox="1"/>
          <p:nvPr/>
        </p:nvSpPr>
        <p:spPr>
          <a:xfrm>
            <a:off x="6378111" y="3027813"/>
            <a:ext cx="365722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24/7 ventilator dependent</a:t>
            </a:r>
          </a:p>
          <a:p>
            <a:r>
              <a:rPr lang="en-GB" dirty="0"/>
              <a:t>Respiratory failure</a:t>
            </a:r>
          </a:p>
          <a:p>
            <a:r>
              <a:rPr lang="en-GB" dirty="0"/>
              <a:t>More fragile</a:t>
            </a:r>
          </a:p>
          <a:p>
            <a:endParaRPr lang="en-GB" dirty="0"/>
          </a:p>
          <a:p>
            <a:r>
              <a:rPr lang="en-GB" dirty="0"/>
              <a:t>More admissions</a:t>
            </a:r>
          </a:p>
          <a:p>
            <a:r>
              <a:rPr lang="en-GB" dirty="0"/>
              <a:t>More chest infections</a:t>
            </a:r>
          </a:p>
          <a:p>
            <a:endParaRPr lang="en-GB" dirty="0"/>
          </a:p>
          <a:p>
            <a:r>
              <a:rPr lang="en-GB" dirty="0"/>
              <a:t>Loss of voice</a:t>
            </a:r>
          </a:p>
          <a:p>
            <a:r>
              <a:rPr lang="en-GB" dirty="0"/>
              <a:t>Tracheal infection</a:t>
            </a:r>
          </a:p>
          <a:p>
            <a:r>
              <a:rPr lang="en-GB" dirty="0"/>
              <a:t>More suction ++</a:t>
            </a:r>
          </a:p>
          <a:p>
            <a:endParaRPr lang="en-GB" dirty="0"/>
          </a:p>
          <a:p>
            <a:r>
              <a:rPr lang="en-GB" dirty="0"/>
              <a:t>More discomfort</a:t>
            </a:r>
          </a:p>
          <a:p>
            <a:r>
              <a:rPr lang="en-GB" dirty="0"/>
              <a:t>More stimulation (dystonia, seizures)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B8CE1E-1E5B-4F02-B21C-F2265B09596B}"/>
              </a:ext>
            </a:extLst>
          </p:cNvPr>
          <p:cNvSpPr/>
          <p:nvPr/>
        </p:nvSpPr>
        <p:spPr>
          <a:xfrm>
            <a:off x="5332985" y="-795528"/>
            <a:ext cx="5991225" cy="8105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" name="Graphic 16" descr="Scales of justice with solid fill">
            <a:extLst>
              <a:ext uri="{FF2B5EF4-FFF2-40B4-BE49-F238E27FC236}">
                <a16:creationId xmlns:a16="http://schemas.microsoft.com/office/drawing/2014/main" id="{B57A800D-EE30-4B64-B674-866681186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35586" y="-28437"/>
            <a:ext cx="1778871" cy="177887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882CC26-02B3-45BC-8519-70EA89FA99C1}"/>
              </a:ext>
            </a:extLst>
          </p:cNvPr>
          <p:cNvGrpSpPr/>
          <p:nvPr/>
        </p:nvGrpSpPr>
        <p:grpSpPr>
          <a:xfrm>
            <a:off x="1524502" y="5410630"/>
            <a:ext cx="10262181" cy="1031051"/>
            <a:chOff x="1524502" y="5410630"/>
            <a:chExt cx="10262181" cy="103105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AB2EBAA-EB47-4519-8E29-FE642CDEF6D5}"/>
                </a:ext>
              </a:extLst>
            </p:cNvPr>
            <p:cNvSpPr txBox="1"/>
            <p:nvPr/>
          </p:nvSpPr>
          <p:spPr>
            <a:xfrm>
              <a:off x="8772525" y="5410630"/>
              <a:ext cx="30141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Home care package</a:t>
              </a:r>
            </a:p>
            <a:p>
              <a:r>
                <a:rPr lang="en-GB" dirty="0">
                  <a:solidFill>
                    <a:srgbClr val="FF0000"/>
                  </a:solidFill>
                </a:rPr>
                <a:t>12-18 months ward admission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A965F6-724E-422C-B20D-3ECB7BE4647F}"/>
                </a:ext>
              </a:extLst>
            </p:cNvPr>
            <p:cNvSpPr txBox="1"/>
            <p:nvPr/>
          </p:nvSpPr>
          <p:spPr>
            <a:xfrm>
              <a:off x="1524502" y="5672240"/>
              <a:ext cx="280352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>
                  <a:solidFill>
                    <a:srgbClr val="FF0000"/>
                  </a:solidFill>
                </a:rPr>
                <a:t>1-2 months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28E00DE-3247-407A-A0AF-B3F8090F4591}"/>
              </a:ext>
            </a:extLst>
          </p:cNvPr>
          <p:cNvSpPr/>
          <p:nvPr/>
        </p:nvSpPr>
        <p:spPr>
          <a:xfrm>
            <a:off x="8206721" y="4734355"/>
            <a:ext cx="3710118" cy="1352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38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6BA2E6-BA75-4263-8676-046D2CD53EAB}"/>
              </a:ext>
            </a:extLst>
          </p:cNvPr>
          <p:cNvSpPr txBox="1"/>
          <p:nvPr/>
        </p:nvSpPr>
        <p:spPr>
          <a:xfrm>
            <a:off x="704850" y="561974"/>
            <a:ext cx="112966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Decisions for Long-Term Ventilation for Children. Perspectives of Family Members. </a:t>
            </a:r>
          </a:p>
          <a:p>
            <a:r>
              <a:rPr lang="en-GB" sz="1100" dirty="0"/>
              <a:t>Edwards JD, Panitch HB, Nelson JE, Miller RL, Morris MC. </a:t>
            </a:r>
          </a:p>
          <a:p>
            <a:r>
              <a:rPr lang="en-GB" sz="1100" dirty="0"/>
              <a:t>Ann Am </a:t>
            </a:r>
            <a:r>
              <a:rPr lang="en-GB" sz="1100" dirty="0" err="1"/>
              <a:t>Thorac</a:t>
            </a:r>
            <a:r>
              <a:rPr lang="en-GB" sz="1100" dirty="0"/>
              <a:t> Soc. 2020 Jan;17(1):72-80. </a:t>
            </a:r>
          </a:p>
          <a:p>
            <a:endParaRPr lang="en-GB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C982EB-D987-4CE9-83C5-AB0D29659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2608061"/>
            <a:ext cx="6489700" cy="35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508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290852-6B8D-4BA4-BA98-991025147CC9}"/>
              </a:ext>
            </a:extLst>
          </p:cNvPr>
          <p:cNvSpPr txBox="1"/>
          <p:nvPr/>
        </p:nvSpPr>
        <p:spPr>
          <a:xfrm>
            <a:off x="381001" y="466725"/>
            <a:ext cx="1144905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2800" b="1" dirty="0"/>
              <a:t>Parents’ emotional and psychological experience with decision-making</a:t>
            </a:r>
            <a:endParaRPr lang="en-GB" sz="2800" b="1" i="0" u="none" strike="noStrike" kern="1200" dirty="0">
              <a:solidFill>
                <a:srgbClr val="000000"/>
              </a:solidFill>
              <a:effectLst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endParaRPr lang="en-GB" sz="1800" b="0" i="0" u="none" strike="noStrike" kern="12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“I’m left with no choice.”</a:t>
            </a: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“It’s my baby girl, and I’m going to do whatever to keep her alive.”</a:t>
            </a: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“The thing is, I know he will be on everything his whole life, and I know there is no [other] option….. It’s not easy.”</a:t>
            </a: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“It’s scary that you might make a wrong decision based on your feelings and your wants, instead of the child’s, which is hard to do.”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endParaRPr lang="en-GB" dirty="0"/>
          </a:p>
          <a:p>
            <a:r>
              <a:rPr lang="en-GB" dirty="0"/>
              <a:t>“I feel like it’s the end of the world. I can’t do it. I don’t want to have a hole in my child’s neck.”</a:t>
            </a:r>
          </a:p>
        </p:txBody>
      </p:sp>
    </p:spTree>
    <p:extLst>
      <p:ext uri="{BB962C8B-B14F-4D97-AF65-F5344CB8AC3E}">
        <p14:creationId xmlns:p14="http://schemas.microsoft.com/office/powerpoint/2010/main" val="16118462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290852-6B8D-4BA4-BA98-991025147CC9}"/>
              </a:ext>
            </a:extLst>
          </p:cNvPr>
          <p:cNvSpPr txBox="1"/>
          <p:nvPr/>
        </p:nvSpPr>
        <p:spPr>
          <a:xfrm>
            <a:off x="381001" y="466725"/>
            <a:ext cx="1144905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2800" b="1" dirty="0"/>
              <a:t>Parents’ communication and decision support needs</a:t>
            </a:r>
            <a:endParaRPr lang="en-GB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endParaRPr lang="en-GB" sz="1800" b="0" i="0" u="none" strike="noStrike" kern="12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“I think a parent needs to know everything, the good and the bad, whether they want to hear it or not.”</a:t>
            </a: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“I didn’t want to know too much about [negative things about my child’s condition], and I still don’t want to know too much about it as far as, you know, what to expect….. I think a parent needs to know everything, the good and the bad, ... relevant to this day right now.”</a:t>
            </a: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“But in the hospital, when they say that he needs a trach, they didn’t explain to me all these [other] things [about caring for a child who uses long-term invasive ventilation]; they just say he needs a trach.”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7FA4659-5E95-442E-9424-2C886D9193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307304"/>
              </p:ext>
            </p:extLst>
          </p:nvPr>
        </p:nvGraphicFramePr>
        <p:xfrm>
          <a:off x="847726" y="4885214"/>
          <a:ext cx="10515600" cy="73152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0061109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5243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3196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71129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290852-6B8D-4BA4-BA98-991025147CC9}"/>
              </a:ext>
            </a:extLst>
          </p:cNvPr>
          <p:cNvSpPr txBox="1"/>
          <p:nvPr/>
        </p:nvSpPr>
        <p:spPr>
          <a:xfrm>
            <a:off x="381001" y="466725"/>
            <a:ext cx="1144905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2800" b="1" dirty="0"/>
              <a:t>Parents’ views on the option not to initiate</a:t>
            </a:r>
            <a:endParaRPr lang="en-GB" sz="1800" b="1" i="0" u="none" strike="noStrike" kern="1200" dirty="0">
              <a:solidFill>
                <a:srgbClr val="000000"/>
              </a:solidFill>
              <a:effectLst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“Yes, I do understand why [a family might choose not to initiate long-term ventilation]. Again, it’s very invasive to have a trach, and I think it can clash with religious beliefs and just prolonging what may be the end of the child’s life just to have to be on a machine.”</a:t>
            </a: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“I think that there’s a point where technology can keep someone alive without regard for the quality of that life. And so, there comes a point where a decision has to be made and say, you know, ‘What are we trying to prolong here?’”</a:t>
            </a: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“I would make sure you know all your options [and] what is being done. All the tools and technology that is provided doesn’t mean that it’s the right thing to do, just because the doctor is telling you, ‘We’re </a:t>
            </a:r>
            <a:r>
              <a:rPr lang="en-GB" sz="18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gonna</a:t>
            </a: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do this next, or we’re </a:t>
            </a:r>
            <a:r>
              <a:rPr lang="en-GB" sz="18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gonna</a:t>
            </a: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do that next.’ [Parents] shouldn’t feel afraid if something is really in the back of their minds or a gut feeling…. You’re not crazy for having those thoughts; there is nothing wrong with you.’”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endParaRPr lang="en-GB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7FA4659-5E95-442E-9424-2C886D9193BC}"/>
              </a:ext>
            </a:extLst>
          </p:cNvPr>
          <p:cNvGraphicFramePr>
            <a:graphicFrameLocks noGrp="1"/>
          </p:cNvGraphicFramePr>
          <p:nvPr/>
        </p:nvGraphicFramePr>
        <p:xfrm>
          <a:off x="847726" y="4885214"/>
          <a:ext cx="10515600" cy="73152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0061109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5243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3196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55506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50119C-6E24-4755-B7D9-BB818969FF8B}"/>
              </a:ext>
            </a:extLst>
          </p:cNvPr>
          <p:cNvSpPr txBox="1"/>
          <p:nvPr/>
        </p:nvSpPr>
        <p:spPr>
          <a:xfrm>
            <a:off x="409575" y="193601"/>
            <a:ext cx="1129665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Impact on families</a:t>
            </a:r>
          </a:p>
          <a:p>
            <a:endParaRPr lang="en-GB" sz="1100" dirty="0"/>
          </a:p>
          <a:p>
            <a:endParaRPr lang="en-GB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5011F5-DFCD-4A5F-A3B6-C28722192FCC}"/>
              </a:ext>
            </a:extLst>
          </p:cNvPr>
          <p:cNvSpPr txBox="1"/>
          <p:nvPr/>
        </p:nvSpPr>
        <p:spPr>
          <a:xfrm>
            <a:off x="409575" y="827008"/>
            <a:ext cx="62103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Caregiver burden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24/7 availability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Increased expenses and having to stop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Extraordinary demands and expectations placed on parents</a:t>
            </a:r>
          </a:p>
          <a:p>
            <a:endParaRPr lang="en-GB" sz="1600" dirty="0"/>
          </a:p>
          <a:p>
            <a:r>
              <a:rPr lang="en-GB" sz="1600" b="1" dirty="0"/>
              <a:t>Anxiety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technical and physical aspects of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Disruption to carer and finances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Sleep deprivation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Loss of social relationships and isolation</a:t>
            </a:r>
          </a:p>
          <a:p>
            <a:endParaRPr lang="en-GB" sz="1600" dirty="0"/>
          </a:p>
          <a:p>
            <a:r>
              <a:rPr lang="en-GB" sz="1600" b="1" dirty="0"/>
              <a:t>Social isolation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Lack of home care and community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Difficulty talking to others about situation</a:t>
            </a:r>
          </a:p>
          <a:p>
            <a:endParaRPr lang="en-GB" sz="1600" dirty="0"/>
          </a:p>
          <a:p>
            <a:r>
              <a:rPr lang="en-GB" sz="1600" b="1" dirty="0"/>
              <a:t>Family functioning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82% problems with daily family functioning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Marital stress common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Less attention given to siblings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Major realigning of family roles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r>
              <a:rPr lang="en-GB" sz="1600" b="1" dirty="0"/>
              <a:t>Normalisation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Family home feeling like a public rather than private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Lack of privacy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2EA675-418D-451F-85DA-0F773E6D8D84}"/>
              </a:ext>
            </a:extLst>
          </p:cNvPr>
          <p:cNvSpPr txBox="1"/>
          <p:nvPr/>
        </p:nvSpPr>
        <p:spPr>
          <a:xfrm>
            <a:off x="6791324" y="817483"/>
            <a:ext cx="513397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Positives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HMV enabled the child to be at home with the family before dying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Helped family members to be more understanding and compassionate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Most studies found that with effort, families were able to achieve a sense of normality in their routine.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r>
              <a:rPr lang="en-GB" sz="2800" dirty="0"/>
              <a:t>Most helpful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Home care package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Direct contact with respiratory care specialists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endParaRPr lang="en-GB" dirty="0"/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94D0DD60-6CB4-43A5-B4DE-C859497FA77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9575" y="722313"/>
            <a:ext cx="97250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128613-B632-4AC2-9433-1EBB62C8F713}"/>
              </a:ext>
            </a:extLst>
          </p:cNvPr>
          <p:cNvSpPr/>
          <p:nvPr/>
        </p:nvSpPr>
        <p:spPr>
          <a:xfrm>
            <a:off x="6572249" y="817483"/>
            <a:ext cx="5305425" cy="3868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EE4E70-4656-47C1-A91A-46C555D95627}"/>
              </a:ext>
            </a:extLst>
          </p:cNvPr>
          <p:cNvSpPr txBox="1"/>
          <p:nvPr/>
        </p:nvSpPr>
        <p:spPr>
          <a:xfrm>
            <a:off x="6629400" y="635982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Canadian Journal of Respiratory, Critical Care, and Sleep Medicine</a:t>
            </a:r>
            <a:r>
              <a:rPr lang="en-GB" sz="1200" dirty="0"/>
              <a:t>, </a:t>
            </a:r>
            <a:r>
              <a:rPr lang="en-GB" sz="1200" i="1" dirty="0"/>
              <a:t>2</a:t>
            </a:r>
            <a:r>
              <a:rPr lang="en-GB" sz="1200" dirty="0"/>
              <a:t>(sup1), 88–93. </a:t>
            </a:r>
          </a:p>
          <a:p>
            <a:r>
              <a:rPr lang="en-GB" sz="1200" dirty="0" err="1"/>
              <a:t>Keilty</a:t>
            </a:r>
            <a:r>
              <a:rPr lang="en-GB" sz="1200" dirty="0"/>
              <a:t>, K., &amp; Daniels, C. (2018). </a:t>
            </a:r>
          </a:p>
        </p:txBody>
      </p:sp>
    </p:spTree>
    <p:extLst>
      <p:ext uri="{BB962C8B-B14F-4D97-AF65-F5344CB8AC3E}">
        <p14:creationId xmlns:p14="http://schemas.microsoft.com/office/powerpoint/2010/main" val="385359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DF6775-F6AC-4E93-8961-2433F5D8B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1" y="1398059"/>
            <a:ext cx="8535467" cy="10475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EB8475-F0ED-427A-BB6D-960C85B31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1" y="2573816"/>
            <a:ext cx="8535467" cy="1047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AE7B99-43DA-4C6F-B572-4A32869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1" y="3945416"/>
            <a:ext cx="8535467" cy="10475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2A202A-400F-470E-A4F6-30D874A29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1" y="5284309"/>
            <a:ext cx="8535467" cy="104759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DF8F0A3-3046-4C00-9B53-C9848BB21888}"/>
              </a:ext>
            </a:extLst>
          </p:cNvPr>
          <p:cNvGrpSpPr/>
          <p:nvPr/>
        </p:nvGrpSpPr>
        <p:grpSpPr>
          <a:xfrm>
            <a:off x="6082766" y="2523016"/>
            <a:ext cx="8535467" cy="1129191"/>
            <a:chOff x="6082766" y="2523016"/>
            <a:chExt cx="8535467" cy="112919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A36413-A9FF-4D60-BCE7-6C2C6724BBF2}"/>
                </a:ext>
              </a:extLst>
            </p:cNvPr>
            <p:cNvSpPr/>
            <p:nvPr/>
          </p:nvSpPr>
          <p:spPr>
            <a:xfrm>
              <a:off x="7264400" y="2523016"/>
              <a:ext cx="2603500" cy="11291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70C818-35F9-45E1-923E-8AB74F56F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82766" y="2573816"/>
              <a:ext cx="8535467" cy="1047598"/>
            </a:xfrm>
            <a:prstGeom prst="rect">
              <a:avLst/>
            </a:prstGeom>
          </p:spPr>
        </p:pic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03F19020-78BB-4B4D-9B4A-A6FEC99E333D}"/>
              </a:ext>
            </a:extLst>
          </p:cNvPr>
          <p:cNvSpPr/>
          <p:nvPr/>
        </p:nvSpPr>
        <p:spPr>
          <a:xfrm>
            <a:off x="9632950" y="2165600"/>
            <a:ext cx="469900" cy="4699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B3986C4-5F3A-40D7-B997-790A1B0AD563}"/>
              </a:ext>
            </a:extLst>
          </p:cNvPr>
          <p:cNvGrpSpPr/>
          <p:nvPr/>
        </p:nvGrpSpPr>
        <p:grpSpPr>
          <a:xfrm>
            <a:off x="7576084" y="3805716"/>
            <a:ext cx="4465118" cy="1375884"/>
            <a:chOff x="7576084" y="3805716"/>
            <a:chExt cx="4465118" cy="137588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AAE13BE-39B9-494B-B285-DF0FB75D19F8}"/>
                </a:ext>
              </a:extLst>
            </p:cNvPr>
            <p:cNvGrpSpPr/>
            <p:nvPr/>
          </p:nvGrpSpPr>
          <p:grpSpPr>
            <a:xfrm>
              <a:off x="7576084" y="3805716"/>
              <a:ext cx="4230168" cy="1375884"/>
              <a:chOff x="7576084" y="3805716"/>
              <a:chExt cx="4230168" cy="1375884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BE77DB8-B8B0-4BCD-9410-EB0AC3331BC9}"/>
                  </a:ext>
                </a:extLst>
              </p:cNvPr>
              <p:cNvSpPr/>
              <p:nvPr/>
            </p:nvSpPr>
            <p:spPr>
              <a:xfrm>
                <a:off x="8108950" y="3805716"/>
                <a:ext cx="1962150" cy="13758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D032930-0F0F-4228-8296-5B7A8EC3EA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0440"/>
              <a:stretch/>
            </p:blipFill>
            <p:spPr>
              <a:xfrm>
                <a:off x="7576084" y="3945416"/>
                <a:ext cx="4230168" cy="1047598"/>
              </a:xfrm>
              <a:prstGeom prst="rect">
                <a:avLst/>
              </a:prstGeom>
            </p:spPr>
          </p:pic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F6ADD4F-52FE-4BEE-B604-D020DBA80CC1}"/>
                </a:ext>
              </a:extLst>
            </p:cNvPr>
            <p:cNvSpPr/>
            <p:nvPr/>
          </p:nvSpPr>
          <p:spPr>
            <a:xfrm>
              <a:off x="11571302" y="4711700"/>
              <a:ext cx="469900" cy="4699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7F241479-A83E-42AB-9BE4-8EE9E0DF0521}"/>
              </a:ext>
            </a:extLst>
          </p:cNvPr>
          <p:cNvSpPr/>
          <p:nvPr/>
        </p:nvSpPr>
        <p:spPr>
          <a:xfrm>
            <a:off x="9632950" y="4730977"/>
            <a:ext cx="469900" cy="4699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DF5A67A-F3E0-4412-9C53-E368D7345005}"/>
              </a:ext>
            </a:extLst>
          </p:cNvPr>
          <p:cNvSpPr/>
          <p:nvPr/>
        </p:nvSpPr>
        <p:spPr>
          <a:xfrm>
            <a:off x="9632950" y="3359856"/>
            <a:ext cx="469900" cy="4699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7D170FC-C402-4A59-95EA-DCBD5B5AFEF0}"/>
              </a:ext>
            </a:extLst>
          </p:cNvPr>
          <p:cNvSpPr>
            <a:spLocks noChangeAspect="1"/>
          </p:cNvSpPr>
          <p:nvPr/>
        </p:nvSpPr>
        <p:spPr>
          <a:xfrm>
            <a:off x="838328" y="2083177"/>
            <a:ext cx="634746" cy="6347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226E44E-59A3-43B1-9FAA-277A99DE5794}"/>
              </a:ext>
            </a:extLst>
          </p:cNvPr>
          <p:cNvSpPr>
            <a:spLocks noChangeAspect="1"/>
          </p:cNvSpPr>
          <p:nvPr/>
        </p:nvSpPr>
        <p:spPr>
          <a:xfrm>
            <a:off x="4083051" y="3269848"/>
            <a:ext cx="634746" cy="6347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3BEE20C-6D6B-4A97-B48F-AA8151EDFBF1}"/>
              </a:ext>
            </a:extLst>
          </p:cNvPr>
          <p:cNvSpPr>
            <a:spLocks noChangeAspect="1"/>
          </p:cNvSpPr>
          <p:nvPr/>
        </p:nvSpPr>
        <p:spPr>
          <a:xfrm>
            <a:off x="7759827" y="4623154"/>
            <a:ext cx="634746" cy="6347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FDCDD2C-6F87-4DD2-AAAE-851B1F79A040}"/>
              </a:ext>
            </a:extLst>
          </p:cNvPr>
          <p:cNvSpPr>
            <a:spLocks noChangeAspect="1"/>
          </p:cNvSpPr>
          <p:nvPr/>
        </p:nvSpPr>
        <p:spPr>
          <a:xfrm>
            <a:off x="9468104" y="5971369"/>
            <a:ext cx="634746" cy="6347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D91D7E4-8F56-4122-843B-C5555E069C01}"/>
              </a:ext>
            </a:extLst>
          </p:cNvPr>
          <p:cNvSpPr/>
          <p:nvPr/>
        </p:nvSpPr>
        <p:spPr>
          <a:xfrm>
            <a:off x="9632950" y="6053616"/>
            <a:ext cx="469900" cy="4699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B219BC-330C-4BF5-88AC-1D005E0CA0A6}"/>
              </a:ext>
            </a:extLst>
          </p:cNvPr>
          <p:cNvSpPr txBox="1"/>
          <p:nvPr/>
        </p:nvSpPr>
        <p:spPr>
          <a:xfrm>
            <a:off x="149725" y="1168400"/>
            <a:ext cx="2224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SMA type 1, 2</a:t>
            </a:r>
          </a:p>
          <a:p>
            <a:r>
              <a:rPr lang="en-GB" dirty="0"/>
              <a:t>Congenital myopathy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AFBCEF-8139-4DAC-8F3E-A2C0F754C418}"/>
              </a:ext>
            </a:extLst>
          </p:cNvPr>
          <p:cNvSpPr txBox="1"/>
          <p:nvPr/>
        </p:nvSpPr>
        <p:spPr>
          <a:xfrm>
            <a:off x="162958" y="2808596"/>
            <a:ext cx="3071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Duchenne Muscular Dystrophy</a:t>
            </a:r>
          </a:p>
          <a:p>
            <a:r>
              <a:rPr lang="en-GB" dirty="0"/>
              <a:t>Brainstem tumour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43D98E-83F5-43D8-B4C3-59D3A90CD41D}"/>
              </a:ext>
            </a:extLst>
          </p:cNvPr>
          <p:cNvSpPr txBox="1"/>
          <p:nvPr/>
        </p:nvSpPr>
        <p:spPr>
          <a:xfrm>
            <a:off x="149725" y="3734604"/>
            <a:ext cx="26042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Cerebral palsy</a:t>
            </a:r>
          </a:p>
          <a:p>
            <a:r>
              <a:rPr lang="en-GB" dirty="0"/>
              <a:t>Neurodisability</a:t>
            </a:r>
          </a:p>
          <a:p>
            <a:r>
              <a:rPr lang="en-GB" dirty="0"/>
              <a:t>Metabolic</a:t>
            </a:r>
          </a:p>
          <a:p>
            <a:r>
              <a:rPr lang="en-GB" dirty="0"/>
              <a:t>Other progressive disease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8C30E3-5A41-4697-87D0-BF9274FEF1C8}"/>
              </a:ext>
            </a:extLst>
          </p:cNvPr>
          <p:cNvSpPr txBox="1"/>
          <p:nvPr/>
        </p:nvSpPr>
        <p:spPr>
          <a:xfrm>
            <a:off x="149725" y="5289353"/>
            <a:ext cx="26886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End of life</a:t>
            </a:r>
          </a:p>
          <a:p>
            <a:r>
              <a:rPr lang="en-GB" dirty="0"/>
              <a:t>Compassionate </a:t>
            </a:r>
            <a:r>
              <a:rPr lang="en-GB" dirty="0" err="1"/>
              <a:t>extubation</a:t>
            </a:r>
            <a:endParaRPr lang="en-GB" dirty="0"/>
          </a:p>
          <a:p>
            <a:r>
              <a:rPr lang="en-GB" dirty="0"/>
              <a:t>Travel to hospice / home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7F33B6-60B2-4EF2-A3B8-C148E4E32297}"/>
              </a:ext>
            </a:extLst>
          </p:cNvPr>
          <p:cNvSpPr txBox="1"/>
          <p:nvPr/>
        </p:nvSpPr>
        <p:spPr>
          <a:xfrm>
            <a:off x="103931" y="-73907"/>
            <a:ext cx="952901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Example Scenarios</a:t>
            </a:r>
            <a:r>
              <a:rPr lang="en-GB" sz="4000" dirty="0"/>
              <a:t> </a:t>
            </a:r>
          </a:p>
          <a:p>
            <a:r>
              <a:rPr lang="en-GB" sz="2200" dirty="0"/>
              <a:t>Introduction of portable domestic ventilation in patients with palliative conditions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064BFC5-1732-47C9-BD53-343A750838CB}"/>
              </a:ext>
            </a:extLst>
          </p:cNvPr>
          <p:cNvGrpSpPr/>
          <p:nvPr/>
        </p:nvGrpSpPr>
        <p:grpSpPr>
          <a:xfrm>
            <a:off x="8058150" y="1246476"/>
            <a:ext cx="4308380" cy="1201106"/>
            <a:chOff x="8055898" y="1244551"/>
            <a:chExt cx="4308380" cy="120110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CB6D0D4-3403-41DF-97F8-6D060C22FA3A}"/>
                </a:ext>
              </a:extLst>
            </p:cNvPr>
            <p:cNvSpPr/>
            <p:nvPr/>
          </p:nvSpPr>
          <p:spPr>
            <a:xfrm>
              <a:off x="8718486" y="1244551"/>
              <a:ext cx="1149414" cy="11703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F56BB2-A097-49A9-A6B9-B243E7565438}"/>
                </a:ext>
              </a:extLst>
            </p:cNvPr>
            <p:cNvGrpSpPr/>
            <p:nvPr/>
          </p:nvGrpSpPr>
          <p:grpSpPr>
            <a:xfrm>
              <a:off x="8055898" y="1398059"/>
              <a:ext cx="4308380" cy="1047598"/>
              <a:chOff x="4984813" y="-2569684"/>
              <a:chExt cx="4308380" cy="104759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3AC73723-AB09-4D0F-A8F4-3FCE7431A3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63094" r="10870"/>
              <a:stretch/>
            </p:blipFill>
            <p:spPr>
              <a:xfrm>
                <a:off x="7070820" y="-2569684"/>
                <a:ext cx="2222373" cy="1047598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893B31A-75E6-43E8-B8CF-612F697B29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63094" r="10870"/>
              <a:stretch/>
            </p:blipFill>
            <p:spPr>
              <a:xfrm>
                <a:off x="4984813" y="-2569684"/>
                <a:ext cx="2222373" cy="1047598"/>
              </a:xfrm>
              <a:prstGeom prst="rect">
                <a:avLst/>
              </a:prstGeom>
            </p:spPr>
          </p:pic>
        </p:grpSp>
      </p:grpSp>
      <p:sp>
        <p:nvSpPr>
          <p:cNvPr id="39" name="Line 2">
            <a:extLst>
              <a:ext uri="{FF2B5EF4-FFF2-40B4-BE49-F238E27FC236}">
                <a16:creationId xmlns:a16="http://schemas.microsoft.com/office/drawing/2014/main" id="{4EBADAF3-9E1A-43ED-AA11-26844022EC7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49" y="940103"/>
            <a:ext cx="9587701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41" name="Picture 7">
            <a:extLst>
              <a:ext uri="{FF2B5EF4-FFF2-40B4-BE49-F238E27FC236}">
                <a16:creationId xmlns:a16="http://schemas.microsoft.com/office/drawing/2014/main" id="{55ACB93A-6F45-49C6-93E3-9EA839902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46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9" grpId="0"/>
      <p:bldP spid="3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AE7B99-43DA-4C6F-B572-4A32869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1" y="3945416"/>
            <a:ext cx="8535467" cy="104759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B3986C4-5F3A-40D7-B997-790A1B0AD563}"/>
              </a:ext>
            </a:extLst>
          </p:cNvPr>
          <p:cNvGrpSpPr/>
          <p:nvPr/>
        </p:nvGrpSpPr>
        <p:grpSpPr>
          <a:xfrm>
            <a:off x="7576084" y="3805716"/>
            <a:ext cx="4465118" cy="1375884"/>
            <a:chOff x="7576084" y="3805716"/>
            <a:chExt cx="4465118" cy="137588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AAE13BE-39B9-494B-B285-DF0FB75D19F8}"/>
                </a:ext>
              </a:extLst>
            </p:cNvPr>
            <p:cNvGrpSpPr/>
            <p:nvPr/>
          </p:nvGrpSpPr>
          <p:grpSpPr>
            <a:xfrm>
              <a:off x="7576084" y="3805716"/>
              <a:ext cx="4230168" cy="1375884"/>
              <a:chOff x="7576084" y="3805716"/>
              <a:chExt cx="4230168" cy="1375884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BE77DB8-B8B0-4BCD-9410-EB0AC3331BC9}"/>
                  </a:ext>
                </a:extLst>
              </p:cNvPr>
              <p:cNvSpPr/>
              <p:nvPr/>
            </p:nvSpPr>
            <p:spPr>
              <a:xfrm>
                <a:off x="8108950" y="3805716"/>
                <a:ext cx="1962150" cy="13758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D032930-0F0F-4228-8296-5B7A8EC3EA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0440"/>
              <a:stretch/>
            </p:blipFill>
            <p:spPr>
              <a:xfrm>
                <a:off x="7576084" y="3945416"/>
                <a:ext cx="4230168" cy="1047598"/>
              </a:xfrm>
              <a:prstGeom prst="rect">
                <a:avLst/>
              </a:prstGeom>
            </p:spPr>
          </p:pic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F6ADD4F-52FE-4BEE-B604-D020DBA80CC1}"/>
                </a:ext>
              </a:extLst>
            </p:cNvPr>
            <p:cNvSpPr/>
            <p:nvPr/>
          </p:nvSpPr>
          <p:spPr>
            <a:xfrm>
              <a:off x="11571302" y="4711700"/>
              <a:ext cx="469900" cy="4699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7F241479-A83E-42AB-9BE4-8EE9E0DF0521}"/>
              </a:ext>
            </a:extLst>
          </p:cNvPr>
          <p:cNvSpPr/>
          <p:nvPr/>
        </p:nvSpPr>
        <p:spPr>
          <a:xfrm>
            <a:off x="9632950" y="4730977"/>
            <a:ext cx="469900" cy="4699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3BEE20C-6D6B-4A97-B48F-AA8151EDFBF1}"/>
              </a:ext>
            </a:extLst>
          </p:cNvPr>
          <p:cNvSpPr>
            <a:spLocks noChangeAspect="1"/>
          </p:cNvSpPr>
          <p:nvPr/>
        </p:nvSpPr>
        <p:spPr>
          <a:xfrm>
            <a:off x="7759827" y="4623154"/>
            <a:ext cx="634746" cy="6347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43D98E-83F5-43D8-B4C3-59D3A90CD41D}"/>
              </a:ext>
            </a:extLst>
          </p:cNvPr>
          <p:cNvSpPr txBox="1"/>
          <p:nvPr/>
        </p:nvSpPr>
        <p:spPr>
          <a:xfrm>
            <a:off x="149725" y="3734604"/>
            <a:ext cx="26042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Cerebral palsy</a:t>
            </a:r>
          </a:p>
          <a:p>
            <a:r>
              <a:rPr lang="en-GB" dirty="0"/>
              <a:t>Neurodisability</a:t>
            </a:r>
          </a:p>
          <a:p>
            <a:r>
              <a:rPr lang="en-GB" dirty="0"/>
              <a:t>Metabolic</a:t>
            </a:r>
          </a:p>
          <a:p>
            <a:r>
              <a:rPr lang="en-GB" dirty="0"/>
              <a:t>Other progressive disease</a:t>
            </a:r>
          </a:p>
        </p:txBody>
      </p:sp>
      <p:pic>
        <p:nvPicPr>
          <p:cNvPr id="41" name="Picture 7">
            <a:extLst>
              <a:ext uri="{FF2B5EF4-FFF2-40B4-BE49-F238E27FC236}">
                <a16:creationId xmlns:a16="http://schemas.microsoft.com/office/drawing/2014/main" id="{55ACB93A-6F45-49C6-93E3-9EA839902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phic 10" descr="Scales of justice with solid fill">
            <a:extLst>
              <a:ext uri="{FF2B5EF4-FFF2-40B4-BE49-F238E27FC236}">
                <a16:creationId xmlns:a16="http://schemas.microsoft.com/office/drawing/2014/main" id="{D8784355-368A-4517-A1EC-68C8DDC130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00592" y="0"/>
            <a:ext cx="2681766" cy="2681766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3BF8F88F-2071-4B9B-9714-4907BA4AFD1F}"/>
              </a:ext>
            </a:extLst>
          </p:cNvPr>
          <p:cNvSpPr/>
          <p:nvPr/>
        </p:nvSpPr>
        <p:spPr>
          <a:xfrm>
            <a:off x="9646184" y="4730977"/>
            <a:ext cx="469900" cy="4699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74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3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 descr="Tick with solid fill">
            <a:extLst>
              <a:ext uri="{FF2B5EF4-FFF2-40B4-BE49-F238E27FC236}">
                <a16:creationId xmlns:a16="http://schemas.microsoft.com/office/drawing/2014/main" id="{E7B2712A-30CC-4BF3-A2CB-A0A3C39BC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71284" y="4770469"/>
            <a:ext cx="465431" cy="465431"/>
          </a:xfrm>
          <a:prstGeom prst="rect">
            <a:avLst/>
          </a:prstGeom>
        </p:spPr>
      </p:pic>
      <p:pic>
        <p:nvPicPr>
          <p:cNvPr id="21" name="Graphic 20" descr="Close with solid fill">
            <a:extLst>
              <a:ext uri="{FF2B5EF4-FFF2-40B4-BE49-F238E27FC236}">
                <a16:creationId xmlns:a16="http://schemas.microsoft.com/office/drawing/2014/main" id="{9F5124BC-CBE5-41E6-8989-BF3F0CF5B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76686" y="2565400"/>
            <a:ext cx="508000" cy="50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8D8BEA-5421-492F-8800-975F409B0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976" y="300516"/>
            <a:ext cx="8535467" cy="10475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AC04271-2521-4DBF-969D-117AEB0FF1E9}"/>
              </a:ext>
            </a:extLst>
          </p:cNvPr>
          <p:cNvGrpSpPr/>
          <p:nvPr/>
        </p:nvGrpSpPr>
        <p:grpSpPr>
          <a:xfrm>
            <a:off x="7426359" y="160816"/>
            <a:ext cx="4465118" cy="1375884"/>
            <a:chOff x="7576084" y="3805716"/>
            <a:chExt cx="4465118" cy="137588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5586199-6B19-4A53-9BFC-9C84AE39BA7C}"/>
                </a:ext>
              </a:extLst>
            </p:cNvPr>
            <p:cNvGrpSpPr/>
            <p:nvPr/>
          </p:nvGrpSpPr>
          <p:grpSpPr>
            <a:xfrm>
              <a:off x="7576084" y="3805716"/>
              <a:ext cx="4230168" cy="1375884"/>
              <a:chOff x="7576084" y="3805716"/>
              <a:chExt cx="4230168" cy="137588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61C9E69-F3E2-497C-ACAB-EEC4DD168525}"/>
                  </a:ext>
                </a:extLst>
              </p:cNvPr>
              <p:cNvSpPr/>
              <p:nvPr/>
            </p:nvSpPr>
            <p:spPr>
              <a:xfrm>
                <a:off x="8108950" y="3805716"/>
                <a:ext cx="1962150" cy="13758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89BFEA8-4A7D-4867-A1B8-6938B1FF3B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0440"/>
              <a:stretch/>
            </p:blipFill>
            <p:spPr>
              <a:xfrm>
                <a:off x="7576084" y="3945416"/>
                <a:ext cx="4230168" cy="1047598"/>
              </a:xfrm>
              <a:prstGeom prst="rect">
                <a:avLst/>
              </a:prstGeom>
            </p:spPr>
          </p:pic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AB417A2-AF84-4BEB-BEEF-518EEBDDD72C}"/>
                </a:ext>
              </a:extLst>
            </p:cNvPr>
            <p:cNvSpPr/>
            <p:nvPr/>
          </p:nvSpPr>
          <p:spPr>
            <a:xfrm>
              <a:off x="11571302" y="4711700"/>
              <a:ext cx="469900" cy="4699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B61FE8FD-45DF-4E36-AB19-7AC3D1FB556B}"/>
              </a:ext>
            </a:extLst>
          </p:cNvPr>
          <p:cNvSpPr/>
          <p:nvPr/>
        </p:nvSpPr>
        <p:spPr>
          <a:xfrm>
            <a:off x="9483225" y="1086077"/>
            <a:ext cx="469900" cy="4699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6F4375B-526A-4A27-8C66-DCC23219C8EA}"/>
              </a:ext>
            </a:extLst>
          </p:cNvPr>
          <p:cNvSpPr>
            <a:spLocks noChangeAspect="1"/>
          </p:cNvSpPr>
          <p:nvPr/>
        </p:nvSpPr>
        <p:spPr>
          <a:xfrm>
            <a:off x="7610102" y="978254"/>
            <a:ext cx="634746" cy="6347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3144B81-AFD1-4F8B-8E0A-27B9E568F56A}"/>
              </a:ext>
            </a:extLst>
          </p:cNvPr>
          <p:cNvSpPr/>
          <p:nvPr/>
        </p:nvSpPr>
        <p:spPr>
          <a:xfrm>
            <a:off x="9496459" y="1086077"/>
            <a:ext cx="469900" cy="4699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35C41C-74A0-4254-8BA2-DD37B8499A59}"/>
              </a:ext>
            </a:extLst>
          </p:cNvPr>
          <p:cNvSpPr txBox="1"/>
          <p:nvPr/>
        </p:nvSpPr>
        <p:spPr>
          <a:xfrm>
            <a:off x="448969" y="1817725"/>
            <a:ext cx="5151731" cy="4739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Anticipation of outcome</a:t>
            </a:r>
          </a:p>
          <a:p>
            <a:endParaRPr lang="en-GB" sz="1000" dirty="0"/>
          </a:p>
          <a:p>
            <a:r>
              <a:rPr lang="en-GB" sz="2800" dirty="0"/>
              <a:t>Current status</a:t>
            </a:r>
          </a:p>
          <a:p>
            <a:r>
              <a:rPr lang="en-GB" sz="2000" dirty="0"/>
              <a:t>How dependent on ventilation</a:t>
            </a:r>
          </a:p>
          <a:p>
            <a:r>
              <a:rPr lang="en-GB" sz="2000" dirty="0"/>
              <a:t>How dependent on physiotherapy</a:t>
            </a:r>
          </a:p>
          <a:p>
            <a:r>
              <a:rPr lang="en-GB" sz="2000" dirty="0"/>
              <a:t>Strength of cough and ability to clear secretions</a:t>
            </a:r>
          </a:p>
          <a:p>
            <a:r>
              <a:rPr lang="en-GB" sz="2000" dirty="0"/>
              <a:t>Level of cognitive functioning</a:t>
            </a:r>
          </a:p>
          <a:p>
            <a:endParaRPr lang="en-GB" sz="2000" dirty="0"/>
          </a:p>
          <a:p>
            <a:r>
              <a:rPr lang="en-GB" sz="2000" dirty="0"/>
              <a:t>Severity of lung disease</a:t>
            </a:r>
          </a:p>
          <a:p>
            <a:r>
              <a:rPr lang="en-GB" sz="2000" dirty="0"/>
              <a:t>Scoliosis and MSK</a:t>
            </a:r>
          </a:p>
          <a:p>
            <a:r>
              <a:rPr lang="en-GB" sz="2000" dirty="0"/>
              <a:t>Dystonia and epilepsy</a:t>
            </a:r>
          </a:p>
          <a:p>
            <a:r>
              <a:rPr lang="en-GB" sz="2000" dirty="0"/>
              <a:t>Other co-morbidity</a:t>
            </a:r>
          </a:p>
          <a:p>
            <a:endParaRPr lang="en-GB" sz="2000" dirty="0"/>
          </a:p>
          <a:p>
            <a:endParaRPr lang="en-GB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F05A37-FF9A-442D-9774-3ED662BE38DE}"/>
              </a:ext>
            </a:extLst>
          </p:cNvPr>
          <p:cNvSpPr txBox="1"/>
          <p:nvPr/>
        </p:nvSpPr>
        <p:spPr>
          <a:xfrm>
            <a:off x="6884686" y="1862995"/>
            <a:ext cx="5223546" cy="557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Honest anticipation of success</a:t>
            </a:r>
          </a:p>
          <a:p>
            <a:endParaRPr lang="en-GB" sz="1000" dirty="0"/>
          </a:p>
          <a:p>
            <a:r>
              <a:rPr lang="en-GB" sz="2800" dirty="0"/>
              <a:t>Discharge from Hospital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/>
              <a:t>Vulnerability to repeat exacerbations</a:t>
            </a:r>
          </a:p>
          <a:p>
            <a:r>
              <a:rPr lang="en-GB" sz="2000" dirty="0"/>
              <a:t>Repeat PICU admissions from ward</a:t>
            </a:r>
          </a:p>
          <a:p>
            <a:r>
              <a:rPr lang="en-GB" sz="2000" dirty="0"/>
              <a:t>Inadequate stability for discharge</a:t>
            </a:r>
          </a:p>
          <a:p>
            <a:r>
              <a:rPr lang="en-GB" sz="2000" dirty="0"/>
              <a:t>Long wait for care package</a:t>
            </a:r>
          </a:p>
          <a:p>
            <a:r>
              <a:rPr lang="en-GB" sz="2000" dirty="0"/>
              <a:t>Die in hospital</a:t>
            </a:r>
          </a:p>
          <a:p>
            <a:endParaRPr lang="en-GB" sz="2000" dirty="0"/>
          </a:p>
          <a:p>
            <a:r>
              <a:rPr lang="en-GB" sz="2800" dirty="0"/>
              <a:t>Discharge from Hospital</a:t>
            </a:r>
          </a:p>
          <a:p>
            <a:r>
              <a:rPr lang="en-GB" sz="2000" dirty="0"/>
              <a:t>Honest account of life at home</a:t>
            </a:r>
          </a:p>
          <a:p>
            <a:r>
              <a:rPr lang="en-GB" sz="2000" dirty="0"/>
              <a:t>Advantages and burdens</a:t>
            </a:r>
          </a:p>
          <a:p>
            <a:r>
              <a:rPr lang="en-GB" sz="2000" dirty="0"/>
              <a:t>Family and patient experiences</a:t>
            </a:r>
          </a:p>
          <a:p>
            <a:r>
              <a:rPr lang="en-GB" sz="2000" dirty="0"/>
              <a:t>Repeat hospital admissions</a:t>
            </a:r>
          </a:p>
          <a:p>
            <a:r>
              <a:rPr lang="en-GB" sz="2000" dirty="0"/>
              <a:t>Estimate of life expectancy</a:t>
            </a:r>
          </a:p>
          <a:p>
            <a:endParaRPr lang="en-GB" sz="2000" dirty="0"/>
          </a:p>
          <a:p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D831D2-0D62-4BB6-A549-262D9FA8D26A}"/>
              </a:ext>
            </a:extLst>
          </p:cNvPr>
          <p:cNvSpPr/>
          <p:nvPr/>
        </p:nvSpPr>
        <p:spPr>
          <a:xfrm>
            <a:off x="6223001" y="1634800"/>
            <a:ext cx="5968999" cy="5183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46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2" title="Grass Hit By The Wind">
            <a:hlinkClick r:id="" action="ppaction://media"/>
            <a:extLst>
              <a:ext uri="{FF2B5EF4-FFF2-40B4-BE49-F238E27FC236}">
                <a16:creationId xmlns:a16="http://schemas.microsoft.com/office/drawing/2014/main" id="{1ADE0639-B836-4FBC-884B-B70E70BCFD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988"/>
            <a:ext cx="12168910" cy="684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Line 2">
            <a:extLst>
              <a:ext uri="{FF2B5EF4-FFF2-40B4-BE49-F238E27FC236}">
                <a16:creationId xmlns:a16="http://schemas.microsoft.com/office/drawing/2014/main" id="{A125C0B6-F48B-4556-AE44-666DCB57063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9650" y="1628775"/>
            <a:ext cx="770413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083" name="Text Box 3">
            <a:extLst>
              <a:ext uri="{FF2B5EF4-FFF2-40B4-BE49-F238E27FC236}">
                <a16:creationId xmlns:a16="http://schemas.microsoft.com/office/drawing/2014/main" id="{E421E90A-F537-4F40-99AB-FD97359D0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3288" y="1047750"/>
            <a:ext cx="72691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3200"/>
              <a:t>What options exist for home ventilation?</a:t>
            </a:r>
          </a:p>
        </p:txBody>
      </p:sp>
      <p:pic>
        <p:nvPicPr>
          <p:cNvPr id="174088" name="Picture 8">
            <a:extLst>
              <a:ext uri="{FF2B5EF4-FFF2-40B4-BE49-F238E27FC236}">
                <a16:creationId xmlns:a16="http://schemas.microsoft.com/office/drawing/2014/main" id="{3B33FAF5-0B5A-405A-899D-855D33C67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6"/>
          <a:stretch>
            <a:fillRect/>
          </a:stretch>
        </p:blipFill>
        <p:spPr bwMode="auto">
          <a:xfrm>
            <a:off x="6211888" y="2147079"/>
            <a:ext cx="4589464" cy="331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89" name="Picture 9">
            <a:extLst>
              <a:ext uri="{FF2B5EF4-FFF2-40B4-BE49-F238E27FC236}">
                <a16:creationId xmlns:a16="http://schemas.microsoft.com/office/drawing/2014/main" id="{C80253D8-DBF2-4602-8026-8132A9258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"/>
          <a:stretch>
            <a:fillRect/>
          </a:stretch>
        </p:blipFill>
        <p:spPr bwMode="auto">
          <a:xfrm>
            <a:off x="1228726" y="2129447"/>
            <a:ext cx="4589464" cy="334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091" name="Text Box 11">
            <a:extLst>
              <a:ext uri="{FF2B5EF4-FFF2-40B4-BE49-F238E27FC236}">
                <a16:creationId xmlns:a16="http://schemas.microsoft.com/office/drawing/2014/main" id="{F525057D-7649-4929-A52E-A0485D644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576" y="5527676"/>
            <a:ext cx="7864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Invasive ventilation via tracheostomy		Non-invasive ventilation via mask</a:t>
            </a:r>
            <a:endParaRPr lang="en-US" altLang="en-US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7C75E091-4402-4398-B0B0-CCEB1BFD7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8" name="Picture 8" descr="IMG_1122">
            <a:extLst>
              <a:ext uri="{FF2B5EF4-FFF2-40B4-BE49-F238E27FC236}">
                <a16:creationId xmlns:a16="http://schemas.microsoft.com/office/drawing/2014/main" id="{E2332276-99DA-4EDA-9EA0-6EA5FCA7C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"/>
          <a:stretch>
            <a:fillRect/>
          </a:stretch>
        </p:blipFill>
        <p:spPr bwMode="auto">
          <a:xfrm>
            <a:off x="809625" y="1354138"/>
            <a:ext cx="503237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>
            <a:extLst>
              <a:ext uri="{FF2B5EF4-FFF2-40B4-BE49-F238E27FC236}">
                <a16:creationId xmlns:a16="http://schemas.microsoft.com/office/drawing/2014/main" id="{0DB7752A-0754-4DC3-AF82-99FB14366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" y="325438"/>
            <a:ext cx="6429375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latin typeface="Calibri" panose="020F0502020204030204" pitchFamily="34" charset="0"/>
              </a:rPr>
              <a:t>Home ventilation </a:t>
            </a:r>
            <a:r>
              <a:rPr lang="en-GB" altLang="en-US">
                <a:solidFill>
                  <a:srgbClr val="FF0000"/>
                </a:solidFill>
                <a:latin typeface="Calibri" panose="020F0502020204030204" pitchFamily="34" charset="0"/>
              </a:rPr>
              <a:t>Tracheostomy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FF3300"/>
              </a:solidFill>
              <a:latin typeface="Calibri" panose="020F0502020204030204" pitchFamily="34" charset="0"/>
            </a:endParaRPr>
          </a:p>
        </p:txBody>
      </p:sp>
      <p:sp>
        <p:nvSpPr>
          <p:cNvPr id="17412" name="Line 2">
            <a:extLst>
              <a:ext uri="{FF2B5EF4-FFF2-40B4-BE49-F238E27FC236}">
                <a16:creationId xmlns:a16="http://schemas.microsoft.com/office/drawing/2014/main" id="{92D4CCB0-8571-4890-8B02-C4699D580E7D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425" y="989013"/>
            <a:ext cx="770413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7413" name="Picture 1">
            <a:extLst>
              <a:ext uri="{FF2B5EF4-FFF2-40B4-BE49-F238E27FC236}">
                <a16:creationId xmlns:a16="http://schemas.microsoft.com/office/drawing/2014/main" id="{1BAED48E-E65B-4550-8DE3-BA9EBE762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14" t="18875" r="3914" b="-1201"/>
          <a:stretch>
            <a:fillRect/>
          </a:stretch>
        </p:blipFill>
        <p:spPr bwMode="auto">
          <a:xfrm>
            <a:off x="6472238" y="1354138"/>
            <a:ext cx="351472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240E51F7-94C7-4A84-BC5D-C7D1859AC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69B5C7-81D5-4E3B-84BA-8BB60B248AA6}"/>
              </a:ext>
            </a:extLst>
          </p:cNvPr>
          <p:cNvSpPr txBox="1"/>
          <p:nvPr/>
        </p:nvSpPr>
        <p:spPr>
          <a:xfrm>
            <a:off x="1095375" y="5146675"/>
            <a:ext cx="260648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24/7</a:t>
            </a:r>
          </a:p>
          <a:p>
            <a:r>
              <a:rPr lang="en-GB" sz="4400" dirty="0"/>
              <a:t>vulnerable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>
            <a:extLst>
              <a:ext uri="{FF2B5EF4-FFF2-40B4-BE49-F238E27FC236}">
                <a16:creationId xmlns:a16="http://schemas.microsoft.com/office/drawing/2014/main" id="{0DB7752A-0754-4DC3-AF82-99FB14366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" y="325438"/>
            <a:ext cx="64293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latin typeface="Calibri" panose="020F0502020204030204" pitchFamily="34" charset="0"/>
              </a:rPr>
              <a:t>Non-invasive ventilation</a:t>
            </a:r>
            <a:endParaRPr lang="en-GB" altLang="en-US" sz="2400" dirty="0">
              <a:solidFill>
                <a:srgbClr val="FF3300"/>
              </a:solidFill>
              <a:latin typeface="Calibri" panose="020F0502020204030204" pitchFamily="34" charset="0"/>
            </a:endParaRPr>
          </a:p>
        </p:txBody>
      </p:sp>
      <p:sp>
        <p:nvSpPr>
          <p:cNvPr id="17412" name="Line 2">
            <a:extLst>
              <a:ext uri="{FF2B5EF4-FFF2-40B4-BE49-F238E27FC236}">
                <a16:creationId xmlns:a16="http://schemas.microsoft.com/office/drawing/2014/main" id="{92D4CCB0-8571-4890-8B02-C4699D580E7D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425" y="989013"/>
            <a:ext cx="770413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240E51F7-94C7-4A84-BC5D-C7D1859AC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CFFF412-2A05-41A9-BF03-CCA524A48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6"/>
          <a:stretch>
            <a:fillRect/>
          </a:stretch>
        </p:blipFill>
        <p:spPr bwMode="auto">
          <a:xfrm>
            <a:off x="1106486" y="2385204"/>
            <a:ext cx="4589464" cy="331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C30D8C-B3C5-4615-A1C1-751F2E100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2087659"/>
            <a:ext cx="5040379" cy="420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6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00" name="Text Box 8">
            <a:extLst>
              <a:ext uri="{FF2B5EF4-FFF2-40B4-BE49-F238E27FC236}">
                <a16:creationId xmlns:a16="http://schemas.microsoft.com/office/drawing/2014/main" id="{B66FC22D-496A-479C-BF97-BA7CA06F5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25" y="1164134"/>
            <a:ext cx="12515850" cy="612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2800" dirty="0">
                <a:latin typeface="Calibri" panose="020F0502020204030204" pitchFamily="34" charset="0"/>
              </a:rPr>
              <a:t>New and evolving technology</a:t>
            </a:r>
          </a:p>
          <a:p>
            <a:pPr>
              <a:spcBef>
                <a:spcPct val="0"/>
              </a:spcBef>
              <a:buNone/>
            </a:pPr>
            <a:endParaRPr lang="en-GB" altLang="en-US" sz="28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latin typeface="Calibri" panose="020F0502020204030204" pitchFamily="34" charset="0"/>
              </a:rPr>
              <a:t>Used in patients with reserve – not for those needing 24/7 ventilation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8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latin typeface="Calibri" panose="020F0502020204030204" pitchFamily="34" charset="0"/>
              </a:rPr>
              <a:t>NIV available where before : Tracheostomy ventilation or withdrawal of care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8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latin typeface="Calibri" panose="020F0502020204030204" pitchFamily="34" charset="0"/>
              </a:rPr>
              <a:t>Change in cultural expectations</a:t>
            </a:r>
          </a:p>
          <a:p>
            <a:pPr marL="457200" indent="-457200">
              <a:spcBef>
                <a:spcPct val="0"/>
              </a:spcBef>
            </a:pPr>
            <a:r>
              <a:rPr lang="en-GB" altLang="en-US" sz="2800" dirty="0">
                <a:latin typeface="Calibri" panose="020F0502020204030204" pitchFamily="34" charset="0"/>
              </a:rPr>
              <a:t>Optimise breathing and sleep</a:t>
            </a:r>
          </a:p>
          <a:p>
            <a:pPr marL="457200" indent="-457200">
              <a:spcBef>
                <a:spcPct val="0"/>
              </a:spcBef>
            </a:pPr>
            <a:r>
              <a:rPr lang="en-GB" altLang="en-US" sz="2800" dirty="0">
                <a:latin typeface="Calibri" panose="020F0502020204030204" pitchFamily="34" charset="0"/>
              </a:rPr>
              <a:t>Attentiveness to relieve suffering</a:t>
            </a:r>
          </a:p>
          <a:p>
            <a:pPr marL="457200" indent="-457200">
              <a:spcBef>
                <a:spcPct val="0"/>
              </a:spcBef>
            </a:pPr>
            <a:r>
              <a:rPr lang="en-GB" altLang="en-US" sz="2800" dirty="0">
                <a:latin typeface="Calibri" panose="020F0502020204030204" pitchFamily="34" charset="0"/>
              </a:rPr>
              <a:t>Availability of home ventilation</a:t>
            </a:r>
          </a:p>
          <a:p>
            <a:pPr marL="457200" indent="-457200">
              <a:spcBef>
                <a:spcPct val="0"/>
              </a:spcBef>
            </a:pPr>
            <a:r>
              <a:rPr lang="en-GB" altLang="en-US" sz="2800" dirty="0">
                <a:latin typeface="Calibri" panose="020F0502020204030204" pitchFamily="34" charset="0"/>
              </a:rPr>
              <a:t>Home care package</a:t>
            </a:r>
          </a:p>
          <a:p>
            <a:pPr marL="457200" indent="-457200">
              <a:spcBef>
                <a:spcPct val="0"/>
              </a:spcBef>
            </a:pPr>
            <a:endParaRPr lang="en-GB" altLang="en-US" sz="2800" dirty="0">
              <a:latin typeface="Calibri" panose="020F0502020204030204" pitchFamily="34" charset="0"/>
            </a:endParaRPr>
          </a:p>
          <a:p>
            <a:pPr marL="457200" indent="-457200">
              <a:spcBef>
                <a:spcPct val="0"/>
              </a:spcBef>
            </a:pPr>
            <a:r>
              <a:rPr lang="en-GB" altLang="en-US" sz="2800" dirty="0">
                <a:latin typeface="Calibri" panose="020F0502020204030204" pitchFamily="34" charset="0"/>
              </a:rPr>
              <a:t>Exponential increase in users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800" dirty="0">
              <a:latin typeface="Calibri" panose="020F0502020204030204" pitchFamily="34" charset="0"/>
            </a:endParaRPr>
          </a:p>
        </p:txBody>
      </p:sp>
      <p:sp>
        <p:nvSpPr>
          <p:cNvPr id="161803" name="Text Box 11">
            <a:extLst>
              <a:ext uri="{FF2B5EF4-FFF2-40B4-BE49-F238E27FC236}">
                <a16:creationId xmlns:a16="http://schemas.microsoft.com/office/drawing/2014/main" id="{35A504BE-767A-445C-984A-604364CDF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25" y="989013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800" dirty="0">
              <a:latin typeface="Calibri" panose="020F0502020204030204" pitchFamily="34" charset="0"/>
            </a:endParaRPr>
          </a:p>
        </p:txBody>
      </p:sp>
      <p:sp>
        <p:nvSpPr>
          <p:cNvPr id="19460" name="Text Box 3">
            <a:extLst>
              <a:ext uri="{FF2B5EF4-FFF2-40B4-BE49-F238E27FC236}">
                <a16:creationId xmlns:a16="http://schemas.microsoft.com/office/drawing/2014/main" id="{01FBB912-93FF-4DC0-84E1-A1EC0C8B3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" y="325438"/>
            <a:ext cx="87137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latin typeface="Calibri" panose="020F0502020204030204" pitchFamily="34" charset="0"/>
              </a:rPr>
              <a:t>Home ventilation </a:t>
            </a:r>
            <a:r>
              <a:rPr lang="en-GB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non-invasive via mask</a:t>
            </a:r>
          </a:p>
        </p:txBody>
      </p:sp>
      <p:sp>
        <p:nvSpPr>
          <p:cNvPr id="19461" name="Line 2">
            <a:extLst>
              <a:ext uri="{FF2B5EF4-FFF2-40B4-BE49-F238E27FC236}">
                <a16:creationId xmlns:a16="http://schemas.microsoft.com/office/drawing/2014/main" id="{3CCCF9BD-8479-45FC-9527-BF17501D65E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425" y="989013"/>
            <a:ext cx="770413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9463" name="Picture 8" descr="mask 7">
            <a:extLst>
              <a:ext uri="{FF2B5EF4-FFF2-40B4-BE49-F238E27FC236}">
                <a16:creationId xmlns:a16="http://schemas.microsoft.com/office/drawing/2014/main" id="{146AF7E9-4695-4878-B578-3C99F90E4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74"/>
          <a:stretch>
            <a:fillRect/>
          </a:stretch>
        </p:blipFill>
        <p:spPr bwMode="auto">
          <a:xfrm>
            <a:off x="6916417" y="4070747"/>
            <a:ext cx="2146619" cy="264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BREAS Nippy 4 plus buy on Bimedis - United Kingdom">
            <a:extLst>
              <a:ext uri="{FF2B5EF4-FFF2-40B4-BE49-F238E27FC236}">
                <a16:creationId xmlns:a16="http://schemas.microsoft.com/office/drawing/2014/main" id="{F9401998-3C29-4FF5-B704-2AD9724E34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1"/>
          <a:stretch/>
        </p:blipFill>
        <p:spPr bwMode="auto">
          <a:xfrm>
            <a:off x="9144000" y="3694360"/>
            <a:ext cx="3246437" cy="364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AA1617DA-616E-42F0-A0F4-B9B2A80D6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8" y="195481"/>
            <a:ext cx="17414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DB643A-944D-48CF-B5AD-532954C58BAC}"/>
              </a:ext>
            </a:extLst>
          </p:cNvPr>
          <p:cNvSpPr/>
          <p:nvPr/>
        </p:nvSpPr>
        <p:spPr>
          <a:xfrm>
            <a:off x="314325" y="1924050"/>
            <a:ext cx="11134725" cy="715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3F40BF-A6BD-4676-AECF-BABDEEBF911E}"/>
              </a:ext>
            </a:extLst>
          </p:cNvPr>
          <p:cNvSpPr/>
          <p:nvPr/>
        </p:nvSpPr>
        <p:spPr>
          <a:xfrm>
            <a:off x="323850" y="2753640"/>
            <a:ext cx="11477625" cy="686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30E571-87AF-43BC-9FEE-469A3E3A5492}"/>
              </a:ext>
            </a:extLst>
          </p:cNvPr>
          <p:cNvSpPr/>
          <p:nvPr/>
        </p:nvSpPr>
        <p:spPr>
          <a:xfrm>
            <a:off x="619125" y="3575046"/>
            <a:ext cx="5543550" cy="3212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4895</TotalTime>
  <Words>1390</Words>
  <Application>Microsoft Office PowerPoint</Application>
  <PresentationFormat>Widescreen</PresentationFormat>
  <Paragraphs>372</Paragraphs>
  <Slides>59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 Forton</dc:creator>
  <cp:lastModifiedBy>Julian Forton</cp:lastModifiedBy>
  <cp:revision>50</cp:revision>
  <dcterms:created xsi:type="dcterms:W3CDTF">2026-05-03T11:36:11Z</dcterms:created>
  <dcterms:modified xsi:type="dcterms:W3CDTF">2026-05-06T21:11:17Z</dcterms:modified>
</cp:coreProperties>
</file>