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ink/ink11.xml" ContentType="application/inkml+xml"/>
  <Override PartName="/ppt/ink/ink12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5" r:id="rId5"/>
    <p:sldId id="276" r:id="rId6"/>
    <p:sldId id="260" r:id="rId7"/>
    <p:sldId id="266" r:id="rId8"/>
    <p:sldId id="285" r:id="rId9"/>
    <p:sldId id="302" r:id="rId10"/>
    <p:sldId id="303" r:id="rId11"/>
    <p:sldId id="309" r:id="rId12"/>
    <p:sldId id="294" r:id="rId13"/>
    <p:sldId id="591" r:id="rId14"/>
    <p:sldId id="353" r:id="rId15"/>
    <p:sldId id="595" r:id="rId16"/>
    <p:sldId id="597" r:id="rId17"/>
    <p:sldId id="598" r:id="rId18"/>
    <p:sldId id="596" r:id="rId19"/>
    <p:sldId id="358" r:id="rId20"/>
    <p:sldId id="264" r:id="rId21"/>
    <p:sldId id="304" r:id="rId22"/>
    <p:sldId id="308" r:id="rId23"/>
    <p:sldId id="306" r:id="rId24"/>
    <p:sldId id="307" r:id="rId25"/>
    <p:sldId id="300" r:id="rId26"/>
    <p:sldId id="268" r:id="rId27"/>
    <p:sldId id="269" r:id="rId28"/>
    <p:sldId id="313" r:id="rId29"/>
    <p:sldId id="356" r:id="rId30"/>
    <p:sldId id="355" r:id="rId31"/>
    <p:sldId id="357" r:id="rId32"/>
    <p:sldId id="315" r:id="rId33"/>
    <p:sldId id="316" r:id="rId34"/>
    <p:sldId id="599" r:id="rId35"/>
    <p:sldId id="589" r:id="rId36"/>
    <p:sldId id="317" r:id="rId37"/>
    <p:sldId id="318" r:id="rId38"/>
    <p:sldId id="319" r:id="rId39"/>
    <p:sldId id="34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56" autoAdjust="0"/>
    <p:restoredTop sz="94660"/>
  </p:normalViewPr>
  <p:slideViewPr>
    <p:cSldViewPr snapToGrid="0">
      <p:cViewPr varScale="1">
        <p:scale>
          <a:sx n="73" d="100"/>
          <a:sy n="73" d="100"/>
        </p:scale>
        <p:origin x="77" y="5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2b1ffb0dd98b2a05" providerId="LiveId" clId="{9D378DC1-FADB-4289-A419-90286A254807}"/>
    <pc:docChg chg="custSel addSld delSld modSld sldOrd">
      <pc:chgData name="" userId="2b1ffb0dd98b2a05" providerId="LiveId" clId="{9D378DC1-FADB-4289-A419-90286A254807}" dt="2024-12-15T22:36:24.300" v="22"/>
      <pc:docMkLst>
        <pc:docMk/>
      </pc:docMkLst>
      <pc:sldChg chg="addSp delSp modSp">
        <pc:chgData name="" userId="2b1ffb0dd98b2a05" providerId="LiveId" clId="{9D378DC1-FADB-4289-A419-90286A254807}" dt="2024-12-15T22:33:14.276" v="16" actId="1076"/>
        <pc:sldMkLst>
          <pc:docMk/>
          <pc:sldMk cId="3724997288" sldId="265"/>
        </pc:sldMkLst>
        <pc:spChg chg="del">
          <ac:chgData name="" userId="2b1ffb0dd98b2a05" providerId="LiveId" clId="{9D378DC1-FADB-4289-A419-90286A254807}" dt="2024-12-15T22:30:32.726" v="1" actId="478"/>
          <ac:spMkLst>
            <pc:docMk/>
            <pc:sldMk cId="3724997288" sldId="265"/>
            <ac:spMk id="3" creationId="{54D694B4-AD51-4477-8EDD-4632BEAD9C28}"/>
          </ac:spMkLst>
        </pc:spChg>
        <pc:graphicFrameChg chg="add del mod">
          <ac:chgData name="" userId="2b1ffb0dd98b2a05" providerId="LiveId" clId="{9D378DC1-FADB-4289-A419-90286A254807}" dt="2024-12-15T22:32:01.714" v="7" actId="478"/>
          <ac:graphicFrameMkLst>
            <pc:docMk/>
            <pc:sldMk cId="3724997288" sldId="265"/>
            <ac:graphicFrameMk id="6" creationId="{2BDF03AA-5163-4C9A-8449-D1BCA99B6A99}"/>
          </ac:graphicFrameMkLst>
        </pc:graphicFrameChg>
        <pc:graphicFrameChg chg="add del mod">
          <ac:chgData name="" userId="2b1ffb0dd98b2a05" providerId="LiveId" clId="{9D378DC1-FADB-4289-A419-90286A254807}" dt="2024-12-15T22:32:29.448" v="9" actId="478"/>
          <ac:graphicFrameMkLst>
            <pc:docMk/>
            <pc:sldMk cId="3724997288" sldId="265"/>
            <ac:graphicFrameMk id="7" creationId="{3803680E-6870-440F-B5E2-96F7A30502D8}"/>
          </ac:graphicFrameMkLst>
        </pc:graphicFrameChg>
        <pc:picChg chg="add del mod">
          <ac:chgData name="" userId="2b1ffb0dd98b2a05" providerId="LiveId" clId="{9D378DC1-FADB-4289-A419-90286A254807}" dt="2024-12-15T22:31:57.940" v="5" actId="478"/>
          <ac:picMkLst>
            <pc:docMk/>
            <pc:sldMk cId="3724997288" sldId="265"/>
            <ac:picMk id="5" creationId="{BC5F78A5-7A11-42A9-A0D8-1829B1E655AE}"/>
          </ac:picMkLst>
        </pc:picChg>
        <pc:picChg chg="add del mod">
          <ac:chgData name="" userId="2b1ffb0dd98b2a05" providerId="LiveId" clId="{9D378DC1-FADB-4289-A419-90286A254807}" dt="2024-12-15T22:32:52.775" v="13" actId="478"/>
          <ac:picMkLst>
            <pc:docMk/>
            <pc:sldMk cId="3724997288" sldId="265"/>
            <ac:picMk id="9" creationId="{326A2A19-7704-4F16-8B02-3B0ABA47ABFF}"/>
          </ac:picMkLst>
        </pc:picChg>
        <pc:picChg chg="add mod modCrop">
          <ac:chgData name="" userId="2b1ffb0dd98b2a05" providerId="LiveId" clId="{9D378DC1-FADB-4289-A419-90286A254807}" dt="2024-12-15T22:33:14.276" v="16" actId="1076"/>
          <ac:picMkLst>
            <pc:docMk/>
            <pc:sldMk cId="3724997288" sldId="265"/>
            <ac:picMk id="11" creationId="{4BB80E53-95E6-4995-B06F-04A3ABA07F96}"/>
          </ac:picMkLst>
        </pc:picChg>
        <pc:picChg chg="del">
          <ac:chgData name="" userId="2b1ffb0dd98b2a05" providerId="LiveId" clId="{9D378DC1-FADB-4289-A419-90286A254807}" dt="2024-12-15T22:30:30.840" v="0" actId="478"/>
          <ac:picMkLst>
            <pc:docMk/>
            <pc:sldMk cId="3724997288" sldId="265"/>
            <ac:picMk id="1026" creationId="{AA2E4B24-0CF0-4CD1-8A05-811F271A7A06}"/>
          </ac:picMkLst>
        </pc:picChg>
      </pc:sldChg>
      <pc:sldChg chg="ord">
        <pc:chgData name="" userId="2b1ffb0dd98b2a05" providerId="LiveId" clId="{9D378DC1-FADB-4289-A419-90286A254807}" dt="2024-12-15T22:36:15.699" v="21"/>
        <pc:sldMkLst>
          <pc:docMk/>
          <pc:sldMk cId="4194926266" sldId="316"/>
        </pc:sldMkLst>
      </pc:sldChg>
      <pc:sldChg chg="del">
        <pc:chgData name="" userId="2b1ffb0dd98b2a05" providerId="LiveId" clId="{9D378DC1-FADB-4289-A419-90286A254807}" dt="2024-12-15T22:36:01.311" v="20" actId="2696"/>
        <pc:sldMkLst>
          <pc:docMk/>
          <pc:sldMk cId="4130224275" sldId="552"/>
        </pc:sldMkLst>
      </pc:sldChg>
      <pc:sldChg chg="add">
        <pc:chgData name="" userId="2b1ffb0dd98b2a05" providerId="LiveId" clId="{9D378DC1-FADB-4289-A419-90286A254807}" dt="2024-12-15T22:35:06.717" v="17"/>
        <pc:sldMkLst>
          <pc:docMk/>
          <pc:sldMk cId="2388912014" sldId="597"/>
        </pc:sldMkLst>
      </pc:sldChg>
      <pc:sldChg chg="add">
        <pc:chgData name="" userId="2b1ffb0dd98b2a05" providerId="LiveId" clId="{9D378DC1-FADB-4289-A419-90286A254807}" dt="2024-12-15T22:35:34.456" v="18"/>
        <pc:sldMkLst>
          <pc:docMk/>
          <pc:sldMk cId="2895778522" sldId="598"/>
        </pc:sldMkLst>
      </pc:sldChg>
      <pc:sldChg chg="add ord">
        <pc:chgData name="" userId="2b1ffb0dd98b2a05" providerId="LiveId" clId="{9D378DC1-FADB-4289-A419-90286A254807}" dt="2024-12-15T22:36:24.300" v="22"/>
        <pc:sldMkLst>
          <pc:docMk/>
          <pc:sldMk cId="2593366216" sldId="59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2b1ffb0dd98b2a05/WORK/2024_Glasgow/Results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aseline="0" dirty="0"/>
              <a:t>LAB DESCRIPTION OF HOME SAMPLES</a:t>
            </a:r>
          </a:p>
        </c:rich>
      </c:tx>
      <c:layout>
        <c:manualLayout>
          <c:xMode val="edge"/>
          <c:yMode val="edge"/>
          <c:x val="0.1238998205660714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9766766726620367"/>
          <c:y val="7.8805809575040353E-2"/>
          <c:w val="0.68648076397180868"/>
          <c:h val="0.83005391785268146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823020623"/>
        <c:axId val="1823017263"/>
      </c:barChart>
      <c:catAx>
        <c:axId val="18230206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3017263"/>
        <c:crosses val="autoZero"/>
        <c:auto val="1"/>
        <c:lblAlgn val="ctr"/>
        <c:lblOffset val="100"/>
        <c:noMultiLvlLbl val="0"/>
      </c:catAx>
      <c:valAx>
        <c:axId val="182301726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30206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2"/>
        <c:axId val="696629616"/>
        <c:axId val="1366227152"/>
      </c:barChart>
      <c:catAx>
        <c:axId val="6966296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6227152"/>
        <c:crosses val="autoZero"/>
        <c:auto val="1"/>
        <c:lblAlgn val="ctr"/>
        <c:lblOffset val="100"/>
        <c:noMultiLvlLbl val="0"/>
      </c:catAx>
      <c:valAx>
        <c:axId val="136622715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Patient numbers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6629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3T13:33:47.204"/>
    </inkml:context>
    <inkml:brush xml:id="br0">
      <inkml:brushProperty name="width" value="0.05" units="cm"/>
      <inkml:brushProperty name="height" value="0.05" units="cm"/>
      <inkml:brushProperty name="color" value="#002060"/>
      <inkml:brushProperty name="ignorePressure" value="1"/>
    </inkml:brush>
  </inkml:definitions>
  <inkml:trace contextRef="#ctx0" brushRef="#br0">0 1</inkml:trace>
  <inkml:trace contextRef="#ctx0" brushRef="#br0" timeOffset="1">23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3T13:33:47.206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0 3631,'6'-17,"3"0,1 1,1-1,7-4,-3 4,129-177,-26 37,9-4,-46 54,48-64,-43 61,-50 65,36-38,109-86,-80 72,-16 24,87-76,-89 79,104-91,-165 142,-9 8,2-1,0 0,16-8,112-64,-45 24,-89 55,90-50,7-10,-52 27,-53 38,-1 0,0-1,0 1,1-1,-1 1,0 0,1 0,-1-1,1 1,-1 0,0 0,1 0,-1-1,1 1,0 0,-1 0,0 0,0 0,1-1,0 1,-1 0,1 0,0 0,-1 0,1 0,0 0,-1 0,1 0,0 0,0 0,-1 0,0 0,1 0,0 0,-1 0,1 0,0 0,0 0,-1 0,1 0,8 11,-3 11,-1 1,-3 1,-3 2,1-9,-2 429,2-292,4-101,8 6,-7-33,35 111,-11-73,-2-8,-2 26,1-8,23 64,-39-93,5 1,12 19,38 38,-26-44,4 20,-17-25,-20-39,2 0,2-1,1 0,2 1,13 10,6 4,-19-16,0 0,3-1,12 8,-27-20,-1 1,1-1,1 1,-1-1,0 0,0 1,1 0,-1 0,-1-1,2 0,-1 0,1 1,-1-1,1 0,-1 0,0 1,1-1,0 0,-1 0,1 0,-1 0,0 0,1 0,0 0,0 0,-1 0,0 0,1 0,-1-1,1 1,0 0,-1 0,0 0,0-1,1 1,-1 0,1-1,-1 0,0 1,0-1,0 1,0-1,0 1,0-1,12-4,-2-2,1 1,-1 0,-1-1,-1 0,0 0,1-2,3-3,91-74,-96 78,43-41,2-12,70-100,-29 24,-36 49,6-7,8 5,-61 78,2-3,1 2,2-1,1 0,1 1,2 0,10-5,-30 18,0-1,1 1,-1 0,1 0,0-1,-1 1,1 0,0-1,-1 1,0 0,1 0,0-1,0 1,-1-1,1 1,0 0,0 0,0 0,0 0,0 0,0-1,-1 1,1 0,0 0,0 0,0 0,0 0,1 0,-1 0,0 0,-1 0,1 0,0 0,0 1,0-1,0 0,0 0,0 0,0 0,0 1,-1-1,0 0,1 1,0-1,0 0,-1 0,1 1,0-1,-1 0,1 1,25 24,63 86,94 117,-156-193,1 0,31 24,27 23,-23-19,-21-27,46 15,-66-41,-10-3,0-2,0 0,1 1,0-1,2 0,85 24,-87-26,-1 1,2-2,-2 1,2-1,-1-1,2 1,-2 0,2-1,-1 0,0 0,0 0,7-1,116-3,-121 3,1-1,-1 0,-1-1,0 0,1 0,-1 0,0-1,0 0,-1-1,0 1,8-4,19-6,-1-2,-3 1,18-11,-16 8,16-7,144-66,-166 73,2 1,1 1,2 1,2 0,10-3,-38 15,0-2,0 2,0-1,1 0,-1 1,2 0,-1 0,0 1,1 0,0 0,0 1,10-1,-20 1,1 0,-1 1,1-1,-1 0,0 1,1-1,-2 1,2-1,-2 1,2 0,-2 0,1 0,0 0,-1 0,1 1,-1-1,2 2,42 26,-35-19,123 98,-22-30,-84-58,4-1,24 11,-47-25,43 20,-35-18,2 0,-1-1,1-1,1 1,1-1,-1-1,6 1,-3 1,7-1,0 0,2 0,-1-1,0-1,2 0,30 0,40 0,59-3,-118-1,-32 1,-3 1,2-1,-1-1,0 1,0 0,0-1,0 0,-1 0,1-1,0 1,7-4,0 0,-1 0,-1 0,0-1,0 0,4-3,-1 1,67-25,114-50,-146 57,-3 1,-2-2,13-11,-18 5,-3 0,-4 0,-2-2,-5-1,19-33,-39 53,128-188,-131 196,93-130,39-92,106-152,-146 232,35-94,-5 54,-2 18,-83 115,47-38,-32 33,94-88,-51 36,-2-19,27-7,-68 71,-16 31,87-86,-97 91,3 2,23-14,-51 39,-6 4,1 0,0 0,0-1,1 2,0-2,-1 1,2 0,2-1,-6 3,1 0,-1-1,0 1,0 0,1 0,-1 0,1 0,-1 0,1 0,-2-1,2 1,0 0,-1 1,1-1,-1 0,0 0,1 0,-1 0,1 0,-1 0,1 1,-1-1,-1 0,2 0,-1 1,0-1,1 0,-1 1,0-1,0 1,-1-1,2 1,14 7,-2 0,0 0,-2 0,0 0,-1 1,-1 0,0 0,-2 0,1 3,49 63,26 57,-38-63,-12-17,3 14,-28-45,95 253,-104-272,16 59,5 0,23 30,-24-59,17 27,-5 2,31 107,16-12,-61-112,65 129,-57-128,83 129,19 27,-38-50,91 92,-47-89,45 62,-113-132,0-5,-35-41,5-1,13 8,2 3,50 41,-91-81,1 2,1-2,1 0,-1 0,3-1,0 2,7 0,-18-7,1 0,0-1,0 0,0 0,0 1,1-1,-1 0,1-1,0 1,-1-1,1 1,0 0,-1-1,2 0,-1 0,-1 0,2 0,3-1,1 0,-2 0,2 0,-1 0,0-1,0 0,0-1,-1 1,0 0,0-1,0 0,26-9,-1-1,-3 0,0-1,17-10,17-15,-2-1,-5-1,-4-1,-2-2,86-86,-55 37,16-5,-73 75,4 1,1 1,3-1,1 2,33-15,-66 34,1 0,0-1,-1 0,2 1,0 0,-1 0,0 0,1 0,0 0,0-1,0 1,0 0,0 1,0-1,0 1,1-1,-1 1,1 0,-1 0,0-1,1 1,-1 0,1 1,-1-1,1 0,-1 0,1 1,-2-1,2 1,-1-1,0 1,1 0,67 30,132 75,-105-53,195 108,-276-151,129 76,-2 6,-35-12,55 36,-152-107,2 0,0 0,1-1,1 0,2 0,-1 0,1-2,1 1,1-1,0 0,1-1,-17-4,0 1,1-1,-2-1,2 1,-1 0,0 0,2 0,-2-1,0 0,1 0,-1 0,2 0,-2 0,0 0,1 0,0-1,0 0,-1 0,0 0,0 0,0 1,1-2,-2 1,6-1,1-3,-1 1,0-1,0 0,-1 0,-1 0,5-5,31-24,59-57,23-38,120-173,-233 286,85-117,14 4,65-48,-113 122,3 2,6 2,6 0,84-40,-127 72,2 1,2 0,1 2,1-1,3 2,1 2,19-6,-53 16,1 1,0-1,1 1,-1 0,1 0,0 1,1 0,-2 0,2 0,94 3,-104-2,2 0,-1 1,-1-1,1 1,0 0,-1 0,1 0,-1 0,1 1,-1-1,0 1,-1 0,1 0,-1-1,3 2,5 3,0 1,-1-1,-1 1,5 4,29 25,23 29,-34-32,267 252,29 76,-92-42,-233-312,152 213,-123-182,3 0,5-1,2 0,24 11,-52-37,2-1,2 0,0-1,1 0,0 0,2-2,1 2,0-2,1 0,1-1,24 5,-14-4,0-2,2 0,-1-2,1 1,0-1,1-1,0-1,0 0,-1-1,1-1,-1-1,1 0,-1-1,0-1,12-2,-22 2,1-1,-1-1,-1 0,-1-1,0 0,-1-1,-1 0,0 0,-1-1,-1 0,-1 0,-1-2,11-7,-2-1,-2 0,14-13,-9 2,18-25,-5-11,-7 0,-5-2,2-37,26-137,-36 139,60-244,36-162,-85 378,20-16,-20 77,5 0,57-59,10 19,12 0,51-27,39-25,-153 124,-55 38,1-1,-1 0,0 0,1 0,-1 0,1 0,1 0,-2 0,1 0,0 0,1 1,-1-1,0 0,1 0,0 0,-2 1,2 0,0-1,0 1,-1 0,1-1,1 1,-1-1,1 2,-1 0,1 0,-1-1,0 1,1 0,-1 1,-1-1,1 0,0 0,-1 0,1 0,0 0,-1 0,-1 1,2-1,-1 1,0-1,33 26,10 13,132 128,69 98,-49-24,-69-66,-80-94,13 14,9 18,27 16,-43-61,112 126,-25-48,-66-68,-1 12,-59-72,2-2,15 13,52 45,36 49,-84-89,11 11,15 8,-5-11,54 31,61 23,-151-87,-5 0,1-2,1 2,2-2,0 0,1 0,0-1,6 2,-8-5,2 1,0-1,0 0,1-1,0 0,0-1,1 0,-1 0,2-1,-1-1,-15 0,1 0,-1 0,0 0,-1 0,1-1,0 1,-1-1,2 0,-2 0,1 0,-1 0,0-1,0 0,0 1,-1-1,3-1,4-2,-1-1,-1 1,0-1,-1-1,0 1,-1 0,-1-1,0 0,-2 0,1 0,-1-1,27-33,3-15,-3 6,18-19,6 1,7 1,40-27,-87 80,1 0,2 0,22-12,-41 25,-1 1,1 0,-1-1,1 1,0 0,-1-1,1 1,0 0,0-1,0 0,-1 1,1 0,0 0,0-1,0 1,0 0,0 0,0-1,0 1,0 0,0 0,0 0,0 0,0 0,1 0,-1 0,0 0,0 0,0 0,0 0,0 0,0 0,1 0,-1 0,0 0,0 0,0 0,0 1,0-1,0 0,0 0,0 0,0 1,21 15,50 67,-46-49,166 232,-152-210,19 18,-43-58,-3-6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3T13:33:47.204"/>
    </inkml:context>
    <inkml:brush xml:id="br0">
      <inkml:brushProperty name="width" value="0.05" units="cm"/>
      <inkml:brushProperty name="height" value="0.05" units="cm"/>
      <inkml:brushProperty name="color" value="#002060"/>
      <inkml:brushProperty name="ignorePressure" value="1"/>
    </inkml:brush>
  </inkml:definitions>
  <inkml:trace contextRef="#ctx0" brushRef="#br0">0 1</inkml:trace>
  <inkml:trace contextRef="#ctx0" brushRef="#br0" timeOffset="1">23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3T13:33:47.206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0 3631,'6'-17,"3"0,1 1,1-1,7-4,-3 4,129-177,-26 37,9-4,-46 54,48-64,-43 61,-50 65,36-38,109-86,-80 72,-16 24,87-76,-89 79,104-91,-165 142,-9 8,2-1,0 0,16-8,112-64,-45 24,-89 55,90-50,7-10,-52 27,-53 38,-1 0,0-1,0 1,1-1,-1 1,0 0,1 0,-1-1,1 1,-1 0,0 0,1 0,-1-1,1 1,0 0,-1 0,0 0,0 0,1-1,0 1,-1 0,1 0,0 0,-1 0,1 0,0 0,-1 0,1 0,0 0,0 0,-1 0,0 0,1 0,0 0,-1 0,1 0,0 0,0 0,-1 0,1 0,8 11,-3 11,-1 1,-3 1,-3 2,1-9,-2 429,2-292,4-101,8 6,-7-33,35 111,-11-73,-2-8,-2 26,1-8,23 64,-39-93,5 1,12 19,38 38,-26-44,4 20,-17-25,-20-39,2 0,2-1,1 0,2 1,13 10,6 4,-19-16,0 0,3-1,12 8,-27-20,-1 1,1-1,1 1,-1-1,0 0,0 1,1 0,-1 0,-1-1,2 0,-1 0,1 1,-1-1,1 0,-1 0,0 1,1-1,0 0,-1 0,1 0,-1 0,0 0,1 0,0 0,0 0,-1 0,0 0,1 0,-1-1,1 1,0 0,-1 0,0 0,0-1,1 1,-1 0,1-1,-1 0,0 1,0-1,0 1,0-1,0 1,0-1,12-4,-2-2,1 1,-1 0,-1-1,-1 0,0 0,1-2,3-3,91-74,-96 78,43-41,2-12,70-100,-29 24,-36 49,6-7,8 5,-61 78,2-3,1 2,2-1,1 0,1 1,2 0,10-5,-30 18,0-1,1 1,-1 0,1 0,0-1,-1 1,1 0,0-1,-1 1,0 0,1 0,0-1,0 1,-1-1,1 1,0 0,0 0,0 0,0 0,0 0,0-1,-1 1,1 0,0 0,0 0,0 0,0 0,1 0,-1 0,0 0,-1 0,1 0,0 0,0 1,0-1,0 0,0 0,0 0,0 0,0 1,-1-1,0 0,1 1,0-1,0 0,-1 0,1 1,0-1,-1 0,1 1,25 24,63 86,94 117,-156-193,1 0,31 24,27 23,-23-19,-21-27,46 15,-66-41,-10-3,0-2,0 0,1 1,0-1,2 0,85 24,-87-26,-1 1,2-2,-2 1,2-1,-1-1,2 1,-2 0,2-1,-1 0,0 0,0 0,7-1,116-3,-121 3,1-1,-1 0,-1-1,0 0,1 0,-1 0,0-1,0 0,-1-1,0 1,8-4,19-6,-1-2,-3 1,18-11,-16 8,16-7,144-66,-166 73,2 1,1 1,2 1,2 0,10-3,-38 15,0-2,0 2,0-1,1 0,-1 1,2 0,-1 0,0 1,1 0,0 0,0 1,10-1,-20 1,1 0,-1 1,1-1,-1 0,0 1,1-1,-2 1,2-1,-2 1,2 0,-2 0,1 0,0 0,-1 0,1 1,-1-1,2 2,42 26,-35-19,123 98,-22-30,-84-58,4-1,24 11,-47-25,43 20,-35-18,2 0,-1-1,1-1,1 1,1-1,-1-1,6 1,-3 1,7-1,0 0,2 0,-1-1,0-1,2 0,30 0,40 0,59-3,-118-1,-32 1,-3 1,2-1,-1-1,0 1,0 0,0-1,0 0,-1 0,1-1,0 1,7-4,0 0,-1 0,-1 0,0-1,0 0,4-3,-1 1,67-25,114-50,-146 57,-3 1,-2-2,13-11,-18 5,-3 0,-4 0,-2-2,-5-1,19-33,-39 53,128-188,-131 196,93-130,39-92,106-152,-146 232,35-94,-5 54,-2 18,-83 115,47-38,-32 33,94-88,-51 36,-2-19,27-7,-68 71,-16 31,87-86,-97 91,3 2,23-14,-51 39,-6 4,1 0,0 0,0-1,1 2,0-2,-1 1,2 0,2-1,-6 3,1 0,-1-1,0 1,0 0,1 0,-1 0,1 0,-1 0,1 0,-2-1,2 1,0 0,-1 1,1-1,-1 0,0 0,1 0,-1 0,1 0,-1 0,1 1,-1-1,-1 0,2 0,-1 1,0-1,1 0,-1 1,0-1,0 1,-1-1,2 1,14 7,-2 0,0 0,-2 0,0 0,-1 1,-1 0,0 0,-2 0,1 3,49 63,26 57,-38-63,-12-17,3 14,-28-45,95 253,-104-272,16 59,5 0,23 30,-24-59,17 27,-5 2,31 107,16-12,-61-112,65 129,-57-128,83 129,19 27,-38-50,91 92,-47-89,45 62,-113-132,0-5,-35-41,5-1,13 8,2 3,50 41,-91-81,1 2,1-2,1 0,-1 0,3-1,0 2,7 0,-18-7,1 0,0-1,0 0,0 0,0 1,1-1,-1 0,1-1,0 1,-1-1,1 1,0 0,-1-1,2 0,-1 0,-1 0,2 0,3-1,1 0,-2 0,2 0,-1 0,0-1,0 0,0-1,-1 1,0 0,0-1,0 0,26-9,-1-1,-3 0,0-1,17-10,17-15,-2-1,-5-1,-4-1,-2-2,86-86,-55 37,16-5,-73 75,4 1,1 1,3-1,1 2,33-15,-66 34,1 0,0-1,-1 0,2 1,0 0,-1 0,0 0,1 0,0 0,0-1,0 1,0 0,0 1,0-1,0 1,1-1,-1 1,1 0,-1 0,0-1,1 1,-1 0,1 1,-1-1,1 0,-1 0,1 1,-2-1,2 1,-1-1,0 1,1 0,67 30,132 75,-105-53,195 108,-276-151,129 76,-2 6,-35-12,55 36,-152-107,2 0,0 0,1-1,1 0,2 0,-1 0,1-2,1 1,1-1,0 0,1-1,-17-4,0 1,1-1,-2-1,2 1,-1 0,0 0,2 0,-2-1,0 0,1 0,-1 0,2 0,-2 0,0 0,1 0,0-1,0 0,-1 0,0 0,0 0,0 1,1-2,-2 1,6-1,1-3,-1 1,0-1,0 0,-1 0,-1 0,5-5,31-24,59-57,23-38,120-173,-233 286,85-117,14 4,65-48,-113 122,3 2,6 2,6 0,84-40,-127 72,2 1,2 0,1 2,1-1,3 2,1 2,19-6,-53 16,1 1,0-1,1 1,-1 0,1 0,0 1,1 0,-2 0,2 0,94 3,-104-2,2 0,-1 1,-1-1,1 1,0 0,-1 0,1 0,-1 0,1 1,-1-1,0 1,-1 0,1 0,-1-1,3 2,5 3,0 1,-1-1,-1 1,5 4,29 25,23 29,-34-32,267 252,29 76,-92-42,-233-312,152 213,-123-182,3 0,5-1,2 0,24 11,-52-37,2-1,2 0,0-1,1 0,0 0,2-2,1 2,0-2,1 0,1-1,24 5,-14-4,0-2,2 0,-1-2,1 1,0-1,1-1,0-1,0 0,-1-1,1-1,-1-1,1 0,-1-1,0-1,12-2,-22 2,1-1,-1-1,-1 0,-1-1,0 0,-1-1,-1 0,0 0,-1-1,-1 0,-1 0,-1-2,11-7,-2-1,-2 0,14-13,-9 2,18-25,-5-11,-7 0,-5-2,2-37,26-137,-36 139,60-244,36-162,-85 378,20-16,-20 77,5 0,57-59,10 19,12 0,51-27,39-25,-153 124,-55 38,1-1,-1 0,0 0,1 0,-1 0,1 0,1 0,-2 0,1 0,0 0,1 1,-1-1,0 0,1 0,0 0,-2 1,2 0,0-1,0 1,-1 0,1-1,1 1,-1-1,1 2,-1 0,1 0,-1-1,0 1,1 0,-1 1,-1-1,1 0,0 0,-1 0,1 0,0 0,-1 0,-1 1,2-1,-1 1,0-1,33 26,10 13,132 128,69 98,-49-24,-69-66,-80-94,13 14,9 18,27 16,-43-61,112 126,-25-48,-66-68,-1 12,-59-72,2-2,15 13,52 45,36 49,-84-89,11 11,15 8,-5-11,54 31,61 23,-151-87,-5 0,1-2,1 2,2-2,0 0,1 0,0-1,6 2,-8-5,2 1,0-1,0 0,1-1,0 0,0-1,1 0,-1 0,2-1,-1-1,-15 0,1 0,-1 0,0 0,-1 0,1-1,0 1,-1-1,2 0,-2 0,1 0,-1 0,0-1,0 0,0 1,-1-1,3-1,4-2,-1-1,-1 1,0-1,-1-1,0 1,-1 0,-1-1,0 0,-2 0,1 0,-1-1,27-33,3-15,-3 6,18-19,6 1,7 1,40-27,-87 80,1 0,2 0,22-12,-41 25,-1 1,1 0,-1-1,1 1,0 0,-1-1,1 1,0 0,0-1,0 0,-1 1,1 0,0 0,0-1,0 1,0 0,0 0,0-1,0 1,0 0,0 0,0 0,0 0,0 0,1 0,-1 0,0 0,0 0,0 0,0 0,0 0,0 0,1 0,-1 0,0 0,0 0,0 0,0 1,0-1,0 0,0 0,0 0,0 1,21 15,50 67,-46-49,166 232,-152-210,19 18,-43-58,-3-6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3T13:33:47.206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0 6536,'6'-30,"3"0,1 0,1 1,7-9,-3 6,129-316,-26 65,9-7,-46 97,48-115,-43 111,-50 116,36-69,109-155,-80 132,-16 41,87-137,-89 143,104-163,-165 255,-9 13,2 0,0 0,16-15,112-116,-45 44,-89 100,90-92,7-17,-52 48,-53 69,-1 0,0-1,0 1,1-1,-1 1,0-1,1 1,-1-1,1 1,-1-1,0 1,1 0,-1-1,1 1,0 0,-1-1,0 1,0 0,1-1,0 1,-1 0,1 0,0 0,-1-1,1 1,0 0,-1 0,1 0,0 0,0 0,-1 0,0 0,1 0,0 0,-1 0,1 0,0 0,0 0,-1 0,1 1,8 18,-3 22,-1 0,-3 1,-3 6,1-17,-2 772,2-527,4-181,8 12,-7-60,35 199,-11-130,-2-15,-2 47,1-16,23 116,-39-166,5 1,12 33,38 71,-26-82,4 38,-17-46,-20-70,2-1,2 0,1 0,2 0,13 19,6 8,-19-30,0 0,3-2,12 15,-27-35,-1 0,1 0,1 0,-1-1,0 1,0 1,1-1,-1 0,-1-1,2 1,-1-1,1 1,-1-1,1 1,-1-1,0 1,1-1,0 0,-1 0,1 0,-1 1,0-1,1 0,0 0,0-1,-1 1,0 0,1 0,-1-1,1 1,0 0,-1-1,0 1,0-1,1 1,-1-1,1 0,-1 0,0 1,0-2,0 1,0 0,0 0,0 0,12-9,-2-1,1-1,-1 1,-1-1,-1-1,0 1,1-5,3-4,91-133,-96 139,43-74,2-21,70-179,-29 42,-36 89,6-14,8 10,-61 141,2-5,1 1,2 0,1 0,1 2,2-1,10-7,-30 30,0 0,1 1,-1-1,1 1,0-1,-1 0,1 1,0-1,-1 1,0-1,1 1,0-1,0 1,-1-1,1 1,0 0,0-1,0 1,0 0,0 0,0-1,-1 1,1 0,0 0,0 0,0 0,0 0,1 0,-1 0,0 0,-1 0,1 0,0 0,0 1,0-1,0 0,0 1,0-1,0 0,0 1,-1-1,0 0,1 1,0-1,0 1,-1-1,1 1,0 0,-1-1,1 1,25 45,63 153,94 211,-156-347,1 0,31 43,27 43,-23-36,-21-49,46 28,-66-73,-10-7,0-2,0-1,1 1,0-1,2 0,85 43,-87-46,-1 0,2-1,-2-1,2 0,-1-1,2 0,-2 0,2-1,-1 0,0 0,0-1,7-1,116-4,-121 3,1-1,-1 0,-1-1,0 0,1-1,-1 0,0-1,0 0,-1-2,0 1,8-6,19-12,-1-3,-3 1,18-19,-16 15,16-13,144-119,-166 132,2 1,1 1,2 3,2 0,10-5,-38 25,0-1,0 1,0 0,1 0,-1 1,2 1,-1 0,0 0,1 1,0 1,0 0,10 0,-20 1,1 0,-1 1,1-1,-1 1,0 0,1 0,-2 0,2 0,-2 1,2-1,-2 1,1 0,0 0,-1 0,1 0,-1 1,2 2,42 48,-35-36,123 178,-22-54,-84-105,4-2,24 20,-47-45,43 36,-35-33,2 0,-1-1,1-1,1 1,1-3,-1 0,6 1,-3 1,7 0,0-1,2-1,-1 0,0-3,2 0,30 1,40-1,59-5,-118-1,-32 1,-3 1,2-1,-1-1,0 1,0-1,0-1,0 0,-1 0,1 0,0-1,7-5,0-2,-1 1,-1 0,0-1,0-2,4-3,-1 0,67-45,114-89,-146 103,-3 0,-2-2,13-20,-18 9,-3-1,-4 0,-2-3,-5-1,19-60,-39 95,128-338,-131 351,93-232,39-166,106-274,-146 418,35-168,-5 96,-2 32,-83 207,47-69,-32 61,94-158,-51 63,-2-33,27-13,-68 127,-16 56,87-154,-97 165,3 2,23-25,-51 70,-6 7,1 0,0 0,0 0,1 1,0-2,-1 2,2-1,2-1,-6 4,1 1,-1-1,0 1,0 0,1-1,-1 1,1 0,-1 0,1 0,-2-1,2 1,0 0,-1 1,1-1,-1 0,0 0,1 0,-1 1,1-1,-1 0,1 1,-1-1,-1 1,2-1,-1 1,0 0,1-1,-1 1,0 0,0 0,-1-1,2 2,14 12,-2 0,0 1,-2-1,0 1,-1 1,-1 0,0 1,-2-1,1 6,49 113,26 101,-38-110,-12-34,3 28,-28-82,95 455,-104-489,16 105,5 0,23 56,-24-107,17 48,-5 4,31 191,16-19,-61-204,65 235,-57-233,83 234,19 47,-38-89,91 165,-47-159,45 110,-113-236,0-10,-35-73,5-2,13 13,2 6,50 75,-91-146,1 2,1-3,1 2,-1-2,3-1,0 2,7 2,-18-14,1 0,0 0,0-1,0 0,0 0,1 0,-1 0,1-1,0 0,-1 0,1 0,0 0,-1-1,2 0,-1 0,-1 0,2 0,3-1,1-1,-2 0,2 0,-1 0,0-1,0-1,0 0,-1 0,0 0,0-1,0 0,26-17,-1-1,-3-1,0-2,17-17,17-27,-2-1,-5-3,-4-2,-2-4,86-154,-55 67,16-9,-73 135,4 1,1 1,3 1,1 1,33-25,-66 59,1 1,0-1,-1 0,2 1,0 0,-1 0,0 0,1 0,0 0,0-1,0 2,0-1,0 1,0 0,0 0,1 0,-1 1,1-1,-1 1,0-1,1 1,-1 0,1 1,-1-1,1 0,-1 1,1 0,-2 0,2 0,-1 0,0 1,1-1,67 54,132 136,-105-95,195 193,-276-270,129 135,-2 12,-35-22,55 65,-152-192,2-1,0-1,1 0,1 0,2-1,-1 0,1-2,1-1,1 1,0-1,1-2,-17-7,0 0,1 0,-2-1,2 1,-1 0,0-1,2 0,-2-1,0 1,1-1,-1 0,2 0,-2 0,0-1,1 1,0-1,0 0,-1-2,0 2,0-1,0 1,1-1,-2 0,6-3,1-3,-1 0,0-1,0 0,-1 0,-1 0,5-9,31-43,59-103,23-68,120-311,-233 513,85-208,14 5,65-86,-113 221,3 2,6 4,6 1,84-73,-127 130,2 1,2 1,1 2,1 1,3 1,1 4,19-9,-53 28,1 0,0 0,1 1,-1 1,1 0,0 0,1 1,-2 1,2 0,94 3,-104-2,2 1,-1 0,-1 0,1 1,0-1,-1 1,1 0,-1 0,1 1,-1-1,0 2,-1-1,1 0,-1 0,3 2,5 6,0 1,-1 0,-1 0,5 8,29 45,23 51,-34-57,267 455,29 136,-92-75,-233-564,152 385,-123-327,3 0,5-2,2-1,24 21,-52-68,2-1,2 0,0-2,1 1,0-2,2-1,1 1,0-2,1-1,1 0,24 7,-14-7,0-2,2-2,-1-1,1 0,0-2,1-1,0-2,0-1,-1-1,1-2,-1-1,1-1,-1-1,0-3,12-2,-22 2,1-1,-1-2,-1 0,-1 0,0-3,-1 1,-1-2,0 0,-1 0,-1-2,-1 0,-1-2,11-14,-2 0,-2-1,14-24,-9 4,18-45,-5-20,-7 0,-5-3,2-67,26-247,-36 251,60-440,36-291,-85 679,20-27,-20 137,5 2,57-107,10 33,12 2,51-50,39-45,-153 224,-55 67,1 0,-1-1,0 0,1 0,-1 0,1 1,1-1,-2 0,1 1,0-1,1 1,-1 0,0-1,1 0,0 1,-2 1,2-1,0 0,0 0,-1 1,1-1,1 1,-1-1,1 2,-1 0,1 1,-1-1,0 1,1-1,-1 2,-1-1,1 0,0 0,-1 0,1 0,0 0,-1 0,-1 1,2-1,-1 1,0 0,33 45,10 24,132 230,69 178,-49-45,-69-119,-80-167,13 24,9 32,27 28,-43-109,112 228,-25-87,-66-123,-1 22,-59-131,2-2,15 24,52 80,36 87,-84-158,11 19,15 14,-5-20,54 56,61 41,-151-155,-5-2,1-1,1 1,2-2,0-1,1 1,0-3,6 4,-8-8,2 0,0-1,0 0,1-1,0-1,0-1,1 0,-1-1,2-1,-1-1,-15-1,1 0,-1 0,0 0,-1-1,1 0,0 0,-1 0,2-1,-2 0,1 0,-1 0,0-1,0 0,0 0,-1 0,3-3,4-3,-1-1,-1 0,0-1,-1 0,0 0,-1-1,-1 0,0 0,-2-1,1 0,-1-2,27-58,3-27,-3 9,18-33,6 1,7 2,40-47,-87 142,1 1,2 0,22-21,-41 44,-1 2,1-1,-1 0,1 0,0 1,-1-1,1 0,0 1,0-1,0 0,-1 1,1-1,0 1,0-1,0 1,0-1,0 1,0-1,0 1,0 0,0-1,0 1,0 0,0 0,1 0,-1 0,0 0,0 0,0 0,0 0,0 0,0 0,1 0,-1 0,0 1,0-1,0 0,0 1,0-1,0 0,0 1,0-1,0 1,21 28,50 121,-46-89,166 417,-152-376,19 30,-43-103,-3-10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3T13:33:47.204"/>
    </inkml:context>
    <inkml:brush xml:id="br0">
      <inkml:brushProperty name="width" value="0.05" units="cm"/>
      <inkml:brushProperty name="height" value="0.05" units="cm"/>
      <inkml:brushProperty name="color" value="#002060"/>
      <inkml:brushProperty name="ignorePressure" value="1"/>
    </inkml:brush>
  </inkml:definitions>
  <inkml:trace contextRef="#ctx0" brushRef="#br0">0 1</inkml:trace>
  <inkml:trace contextRef="#ctx0" brushRef="#br0" timeOffset="1">23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3T13:33:47.206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0 6536,'6'-30,"3"0,1 0,1 1,7-9,-3 6,129-316,-26 65,9-7,-46 97,48-115,-43 111,-50 116,36-69,109-155,-80 132,-16 41,87-137,-89 143,104-163,-165 255,-9 13,2 0,0 0,16-15,112-116,-45 44,-89 100,90-92,7-17,-52 48,-53 69,-1 0,0-1,0 1,1-1,-1 1,0-1,1 1,-1-1,1 1,-1-1,0 1,1 0,-1-1,1 1,0 0,-1-1,0 1,0 0,1-1,0 1,-1 0,1 0,0 0,-1-1,1 1,0 0,-1 0,1 0,0 0,0 0,-1 0,0 0,1 0,0 0,-1 0,1 0,0 0,0 0,-1 0,1 1,8 18,-3 22,-1 0,-3 1,-3 6,1-17,-2 772,2-527,4-181,8 12,-7-60,35 199,-11-130,-2-15,-2 47,1-16,23 116,-39-166,5 1,12 33,38 71,-26-82,4 38,-17-46,-20-70,2-1,2 0,1 0,2 0,13 19,6 8,-19-30,0 0,3-2,12 15,-27-35,-1 0,1 0,1 0,-1-1,0 1,0 1,1-1,-1 0,-1-1,2 1,-1-1,1 1,-1-1,1 1,-1-1,0 1,1-1,0 0,-1 0,1 0,-1 1,0-1,1 0,0 0,0-1,-1 1,0 0,1 0,-1-1,1 1,0 0,-1-1,0 1,0-1,1 1,-1-1,1 0,-1 0,0 1,0-2,0 1,0 0,0 0,0 0,12-9,-2-1,1-1,-1 1,-1-1,-1-1,0 1,1-5,3-4,91-133,-96 139,43-74,2-21,70-179,-29 42,-36 89,6-14,8 10,-61 141,2-5,1 1,2 0,1 0,1 2,2-1,10-7,-30 30,0 0,1 1,-1-1,1 1,0-1,-1 0,1 1,0-1,-1 1,0-1,1 1,0-1,0 1,-1-1,1 1,0 0,0-1,0 1,0 0,0 0,0-1,-1 1,1 0,0 0,0 0,0 0,0 0,1 0,-1 0,0 0,-1 0,1 0,0 0,0 1,0-1,0 0,0 1,0-1,0 0,0 1,-1-1,0 0,1 1,0-1,0 1,-1-1,1 1,0 0,-1-1,1 1,25 45,63 153,94 211,-156-347,1 0,31 43,27 43,-23-36,-21-49,46 28,-66-73,-10-7,0-2,0-1,1 1,0-1,2 0,85 43,-87-46,-1 0,2-1,-2-1,2 0,-1-1,2 0,-2 0,2-1,-1 0,0 0,0-1,7-1,116-4,-121 3,1-1,-1 0,-1-1,0 0,1-1,-1 0,0-1,0 0,-1-2,0 1,8-6,19-12,-1-3,-3 1,18-19,-16 15,16-13,144-119,-166 132,2 1,1 1,2 3,2 0,10-5,-38 25,0-1,0 1,0 0,1 0,-1 1,2 1,-1 0,0 0,1 1,0 1,0 0,10 0,-20 1,1 0,-1 1,1-1,-1 1,0 0,1 0,-2 0,2 0,-2 1,2-1,-2 1,1 0,0 0,-1 0,1 0,-1 1,2 2,42 48,-35-36,123 178,-22-54,-84-105,4-2,24 20,-47-45,43 36,-35-33,2 0,-1-1,1-1,1 1,1-3,-1 0,6 1,-3 1,7 0,0-1,2-1,-1 0,0-3,2 0,30 1,40-1,59-5,-118-1,-32 1,-3 1,2-1,-1-1,0 1,0-1,0-1,0 0,-1 0,1 0,0-1,7-5,0-2,-1 1,-1 0,0-1,0-2,4-3,-1 0,67-45,114-89,-146 103,-3 0,-2-2,13-20,-18 9,-3-1,-4 0,-2-3,-5-1,19-60,-39 95,128-338,-131 351,93-232,39-166,106-274,-146 418,35-168,-5 96,-2 32,-83 207,47-69,-32 61,94-158,-51 63,-2-33,27-13,-68 127,-16 56,87-154,-97 165,3 2,23-25,-51 70,-6 7,1 0,0 0,0 0,1 1,0-2,-1 2,2-1,2-1,-6 4,1 1,-1-1,0 1,0 0,1-1,-1 1,1 0,-1 0,1 0,-2-1,2 1,0 0,-1 1,1-1,-1 0,0 0,1 0,-1 1,1-1,-1 0,1 1,-1-1,-1 1,2-1,-1 1,0 0,1-1,-1 1,0 0,0 0,-1-1,2 2,14 12,-2 0,0 1,-2-1,0 1,-1 1,-1 0,0 1,-2-1,1 6,49 113,26 101,-38-110,-12-34,3 28,-28-82,95 455,-104-489,16 105,5 0,23 56,-24-107,17 48,-5 4,31 191,16-19,-61-204,65 235,-57-233,83 234,19 47,-38-89,91 165,-47-159,45 110,-113-236,0-10,-35-73,5-2,13 13,2 6,50 75,-91-146,1 2,1-3,1 2,-1-2,3-1,0 2,7 2,-18-14,1 0,0 0,0-1,0 0,0 0,1 0,-1 0,1-1,0 0,-1 0,1 0,0 0,-1-1,2 0,-1 0,-1 0,2 0,3-1,1-1,-2 0,2 0,-1 0,0-1,0-1,0 0,-1 0,0 0,0-1,0 0,26-17,-1-1,-3-1,0-2,17-17,17-27,-2-1,-5-3,-4-2,-2-4,86-154,-55 67,16-9,-73 135,4 1,1 1,3 1,1 1,33-25,-66 59,1 1,0-1,-1 0,2 1,0 0,-1 0,0 0,1 0,0 0,0-1,0 2,0-1,0 1,0 0,0 0,1 0,-1 1,1-1,-1 1,0-1,1 1,-1 0,1 1,-1-1,1 0,-1 1,1 0,-2 0,2 0,-1 0,0 1,1-1,67 54,132 136,-105-95,195 193,-276-270,129 135,-2 12,-35-22,55 65,-152-192,2-1,0-1,1 0,1 0,2-1,-1 0,1-2,1-1,1 1,0-1,1-2,-17-7,0 0,1 0,-2-1,2 1,-1 0,0-1,2 0,-2-1,0 1,1-1,-1 0,2 0,-2 0,0-1,1 1,0-1,0 0,-1-2,0 2,0-1,0 1,1-1,-2 0,6-3,1-3,-1 0,0-1,0 0,-1 0,-1 0,5-9,31-43,59-103,23-68,120-311,-233 513,85-208,14 5,65-86,-113 221,3 2,6 4,6 1,84-73,-127 130,2 1,2 1,1 2,1 1,3 1,1 4,19-9,-53 28,1 0,0 0,1 1,-1 1,1 0,0 0,1 1,-2 1,2 0,94 3,-104-2,2 1,-1 0,-1 0,1 1,0-1,-1 1,1 0,-1 0,1 1,-1-1,0 2,-1-1,1 0,-1 0,3 2,5 6,0 1,-1 0,-1 0,5 8,29 45,23 51,-34-57,267 455,29 136,-92-75,-233-564,152 385,-123-327,3 0,5-2,2-1,24 21,-52-68,2-1,2 0,0-2,1 1,0-2,2-1,1 1,0-2,1-1,1 0,24 7,-14-7,0-2,2-2,-1-1,1 0,0-2,1-1,0-2,0-1,-1-1,1-2,-1-1,1-1,-1-1,0-3,12-2,-22 2,1-1,-1-2,-1 0,-1 0,0-3,-1 1,-1-2,0 0,-1 0,-1-2,-1 0,-1-2,11-14,-2 0,-2-1,14-24,-9 4,18-45,-5-20,-7 0,-5-3,2-67,26-247,-36 251,60-440,36-291,-85 679,20-27,-20 137,5 2,57-107,10 33,12 2,51-50,39-45,-153 224,-55 67,1 0,-1-1,0 0,1 0,-1 0,1 1,1-1,-2 0,1 1,0-1,1 1,-1 0,0-1,1 0,0 1,-2 1,2-1,0 0,0 0,-1 1,1-1,1 1,-1-1,1 2,-1 0,1 1,-1-1,0 1,1-1,-1 2,-1-1,1 0,0 0,-1 0,1 0,0 0,-1 0,-1 1,2-1,-1 1,0 0,33 45,10 24,132 230,69 178,-49-45,-69-119,-80-167,13 24,9 32,27 28,-43-109,112 228,-25-87,-66-123,-1 22,-59-131,2-2,15 24,52 80,36 87,-84-158,11 19,15 14,-5-20,54 56,61 41,-151-155,-5-2,1-1,1 1,2-2,0-1,1 1,0-3,6 4,-8-8,2 0,0-1,0 0,1-1,0-1,0-1,1 0,-1-1,2-1,-1-1,-15-1,1 0,-1 0,0 0,-1-1,1 0,0 0,-1 0,2-1,-2 0,1 0,-1 0,0-1,0 0,0 0,-1 0,3-3,4-3,-1-1,-1 0,0-1,-1 0,0 0,-1-1,-1 0,0 0,-2-1,1 0,-1-2,27-58,3-27,-3 9,18-33,6 1,7 2,40-47,-87 142,1 1,2 0,22-21,-41 44,-1 2,1-1,-1 0,1 0,0 1,-1-1,1 0,0 1,0-1,0 0,-1 1,1-1,0 1,0-1,0 1,0-1,0 1,0-1,0 1,0 0,0-1,0 1,0 0,0 0,1 0,-1 0,0 0,0 0,0 0,0 0,0 0,0 0,1 0,-1 0,0 1,0-1,0 0,0 1,0-1,0 0,0 1,0-1,0 1,21 28,50 121,-46-89,166 417,-152-376,19 30,-43-103,-3-10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3T13:33:47.204"/>
    </inkml:context>
    <inkml:brush xml:id="br0">
      <inkml:brushProperty name="width" value="0.05" units="cm"/>
      <inkml:brushProperty name="height" value="0.05" units="cm"/>
      <inkml:brushProperty name="color" value="#002060"/>
      <inkml:brushProperty name="ignorePressure" value="1"/>
    </inkml:brush>
  </inkml:definitions>
  <inkml:trace contextRef="#ctx0" brushRef="#br0">0 1</inkml:trace>
  <inkml:trace contextRef="#ctx0" brushRef="#br0" timeOffset="1">23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3T13:33:47.206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0 6536,'6'-30,"3"0,1 0,1 1,7-9,-3 6,129-316,-26 65,9-7,-46 97,48-115,-43 111,-50 116,36-69,109-155,-80 132,-16 41,87-137,-89 143,104-163,-165 255,-9 13,2 0,0 0,16-15,112-116,-45 44,-89 100,90-92,7-17,-52 48,-53 69,-1 0,0-1,0 1,1-1,-1 1,0-1,1 1,-1-1,1 1,-1-1,0 1,1 0,-1-1,1 1,0 0,-1-1,0 1,0 0,1-1,0 1,-1 0,1 0,0 0,-1-1,1 1,0 0,-1 0,1 0,0 0,0 0,-1 0,0 0,1 0,0 0,-1 0,1 0,0 0,0 0,-1 0,1 1,8 18,-3 22,-1 0,-3 1,-3 6,1-17,-2 772,2-527,4-181,8 12,-7-60,35 199,-11-130,-2-15,-2 47,1-16,23 116,-39-166,5 1,12 33,38 71,-26-82,4 38,-17-46,-20-70,2-1,2 0,1 0,2 0,13 19,6 8,-19-30,0 0,3-2,12 15,-27-35,-1 0,1 0,1 0,-1-1,0 1,0 1,1-1,-1 0,-1-1,2 1,-1-1,1 1,-1-1,1 1,-1-1,0 1,1-1,0 0,-1 0,1 0,-1 1,0-1,1 0,0 0,0-1,-1 1,0 0,1 0,-1-1,1 1,0 0,-1-1,0 1,0-1,1 1,-1-1,1 0,-1 0,0 1,0-2,0 1,0 0,0 0,0 0,12-9,-2-1,1-1,-1 1,-1-1,-1-1,0 1,1-5,3-4,91-133,-96 139,43-74,2-21,70-179,-29 42,-36 89,6-14,8 10,-61 141,2-5,1 1,2 0,1 0,1 2,2-1,10-7,-30 30,0 0,1 1,-1-1,1 1,0-1,-1 0,1 1,0-1,-1 1,0-1,1 1,0-1,0 1,-1-1,1 1,0 0,0-1,0 1,0 0,0 0,0-1,-1 1,1 0,0 0,0 0,0 0,0 0,1 0,-1 0,0 0,-1 0,1 0,0 0,0 1,0-1,0 0,0 1,0-1,0 0,0 1,-1-1,0 0,1 1,0-1,0 1,-1-1,1 1,0 0,-1-1,1 1,25 45,63 153,94 211,-156-347,1 0,31 43,27 43,-23-36,-21-49,46 28,-66-73,-10-7,0-2,0-1,1 1,0-1,2 0,85 43,-87-46,-1 0,2-1,-2-1,2 0,-1-1,2 0,-2 0,2-1,-1 0,0 0,0-1,7-1,116-4,-121 3,1-1,-1 0,-1-1,0 0,1-1,-1 0,0-1,0 0,-1-2,0 1,8-6,19-12,-1-3,-3 1,18-19,-16 15,16-13,144-119,-166 132,2 1,1 1,2 3,2 0,10-5,-38 25,0-1,0 1,0 0,1 0,-1 1,2 1,-1 0,0 0,1 1,0 1,0 0,10 0,-20 1,1 0,-1 1,1-1,-1 1,0 0,1 0,-2 0,2 0,-2 1,2-1,-2 1,1 0,0 0,-1 0,1 0,-1 1,2 2,42 48,-35-36,123 178,-22-54,-84-105,4-2,24 20,-47-45,43 36,-35-33,2 0,-1-1,1-1,1 1,1-3,-1 0,6 1,-3 1,7 0,0-1,2-1,-1 0,0-3,2 0,30 1,40-1,59-5,-118-1,-32 1,-3 1,2-1,-1-1,0 1,0-1,0-1,0 0,-1 0,1 0,0-1,7-5,0-2,-1 1,-1 0,0-1,0-2,4-3,-1 0,67-45,114-89,-146 103,-3 0,-2-2,13-20,-18 9,-3-1,-4 0,-2-3,-5-1,19-60,-39 95,128-338,-131 351,93-232,39-166,106-274,-146 418,35-168,-5 96,-2 32,-83 207,47-69,-32 61,94-158,-51 63,-2-33,27-13,-68 127,-16 56,87-154,-97 165,3 2,23-25,-51 70,-6 7,1 0,0 0,0 0,1 1,0-2,-1 2,2-1,2-1,-6 4,1 1,-1-1,0 1,0 0,1-1,-1 1,1 0,-1 0,1 0,-2-1,2 1,0 0,-1 1,1-1,-1 0,0 0,1 0,-1 1,1-1,-1 0,1 1,-1-1,-1 1,2-1,-1 1,0 0,1-1,-1 1,0 0,0 0,-1-1,2 2,14 12,-2 0,0 1,-2-1,0 1,-1 1,-1 0,0 1,-2-1,1 6,49 113,26 101,-38-110,-12-34,3 28,-28-82,95 455,-104-489,16 105,5 0,23 56,-24-107,17 48,-5 4,31 191,16-19,-61-204,65 235,-57-233,83 234,19 47,-38-89,91 165,-47-159,45 110,-113-236,0-10,-35-73,5-2,13 13,2 6,50 75,-91-146,1 2,1-3,1 2,-1-2,3-1,0 2,7 2,-18-14,1 0,0 0,0-1,0 0,0 0,1 0,-1 0,1-1,0 0,-1 0,1 0,0 0,-1-1,2 0,-1 0,-1 0,2 0,3-1,1-1,-2 0,2 0,-1 0,0-1,0-1,0 0,-1 0,0 0,0-1,0 0,26-17,-1-1,-3-1,0-2,17-17,17-27,-2-1,-5-3,-4-2,-2-4,86-154,-55 67,16-9,-73 135,4 1,1 1,3 1,1 1,33-25,-66 59,1 1,0-1,-1 0,2 1,0 0,-1 0,0 0,1 0,0 0,0-1,0 2,0-1,0 1,0 0,0 0,1 0,-1 1,1-1,-1 1,0-1,1 1,-1 0,1 1,-1-1,1 0,-1 1,1 0,-2 0,2 0,-1 0,0 1,1-1,67 54,132 136,-105-95,195 193,-276-270,129 135,-2 12,-35-22,55 65,-152-192,2-1,0-1,1 0,1 0,2-1,-1 0,1-2,1-1,1 1,0-1,1-2,-17-7,0 0,1 0,-2-1,2 1,-1 0,0-1,2 0,-2-1,0 1,1-1,-1 0,2 0,-2 0,0-1,1 1,0-1,0 0,-1-2,0 2,0-1,0 1,1-1,-2 0,6-3,1-3,-1 0,0-1,0 0,-1 0,-1 0,5-9,31-43,59-103,23-68,120-311,-233 513,85-208,14 5,65-86,-113 221,3 2,6 4,6 1,84-73,-127 130,2 1,2 1,1 2,1 1,3 1,1 4,19-9,-53 28,1 0,0 0,1 1,-1 1,1 0,0 0,1 1,-2 1,2 0,94 3,-104-2,2 1,-1 0,-1 0,1 1,0-1,-1 1,1 0,-1 0,1 1,-1-1,0 2,-1-1,1 0,-1 0,3 2,5 6,0 1,-1 0,-1 0,5 8,29 45,23 51,-34-57,267 455,29 136,-92-75,-233-564,152 385,-123-327,3 0,5-2,2-1,24 21,-52-68,2-1,2 0,0-2,1 1,0-2,2-1,1 1,0-2,1-1,1 0,24 7,-14-7,0-2,2-2,-1-1,1 0,0-2,1-1,0-2,0-1,-1-1,1-2,-1-1,1-1,-1-1,0-3,12-2,-22 2,1-1,-1-2,-1 0,-1 0,0-3,-1 1,-1-2,0 0,-1 0,-1-2,-1 0,-1-2,11-14,-2 0,-2-1,14-24,-9 4,18-45,-5-20,-7 0,-5-3,2-67,26-247,-36 251,60-440,36-291,-85 679,20-27,-20 137,5 2,57-107,10 33,12 2,51-50,39-45,-153 224,-55 67,1 0,-1-1,0 0,1 0,-1 0,1 1,1-1,-2 0,1 1,0-1,1 1,-1 0,0-1,1 0,0 1,-2 1,2-1,0 0,0 0,-1 1,1-1,1 1,-1-1,1 2,-1 0,1 1,-1-1,0 1,1-1,-1 2,-1-1,1 0,0 0,-1 0,1 0,0 0,-1 0,-1 1,2-1,-1 1,0 0,33 45,10 24,132 230,69 178,-49-45,-69-119,-80-167,13 24,9 32,27 28,-43-109,112 228,-25-87,-66-123,-1 22,-59-131,2-2,15 24,52 80,36 87,-84-158,11 19,15 14,-5-20,54 56,61 41,-151-155,-5-2,1-1,1 1,2-2,0-1,1 1,0-3,6 4,-8-8,2 0,0-1,0 0,1-1,0-1,0-1,1 0,-1-1,2-1,-1-1,-15-1,1 0,-1 0,0 0,-1-1,1 0,0 0,-1 0,2-1,-2 0,1 0,-1 0,0-1,0 0,0 0,-1 0,3-3,4-3,-1-1,-1 0,0-1,-1 0,0 0,-1-1,-1 0,0 0,-2-1,1 0,-1-2,27-58,3-27,-3 9,18-33,6 1,7 2,40-47,-87 142,1 1,2 0,22-21,-41 44,-1 2,1-1,-1 0,1 0,0 1,-1-1,1 0,0 1,0-1,0 0,-1 1,1-1,0 1,0-1,0 1,0-1,0 1,0-1,0 1,0 0,0-1,0 1,0 0,0 0,1 0,-1 0,0 0,0 0,0 0,0 0,0 0,0 0,1 0,-1 0,0 1,0-1,0 0,0 1,0-1,0 0,0 1,0-1,0 1,21 28,50 121,-46-89,166 417,-152-376,19 30,-43-103,-3-10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3T13:33:47.204"/>
    </inkml:context>
    <inkml:brush xml:id="br0">
      <inkml:brushProperty name="width" value="0.05" units="cm"/>
      <inkml:brushProperty name="height" value="0.05" units="cm"/>
      <inkml:brushProperty name="color" value="#002060"/>
      <inkml:brushProperty name="ignorePressure" value="1"/>
    </inkml:brush>
  </inkml:definitions>
  <inkml:trace contextRef="#ctx0" brushRef="#br0">0 1</inkml:trace>
  <inkml:trace contextRef="#ctx0" brushRef="#br0" timeOffset="1">23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3T13:33:47.206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0 6536,'6'-30,"3"0,1 0,1 1,7-9,-3 6,129-316,-26 65,9-7,-46 97,48-115,-43 111,-50 116,36-69,109-155,-80 132,-16 41,87-137,-89 143,104-163,-165 255,-9 13,2 0,0 0,16-15,112-116,-45 44,-89 100,90-92,7-17,-52 48,-53 69,-1 0,0-1,0 1,1-1,-1 1,0-1,1 1,-1-1,1 1,-1-1,0 1,1 0,-1-1,1 1,0 0,-1-1,0 1,0 0,1-1,0 1,-1 0,1 0,0 0,-1-1,1 1,0 0,-1 0,1 0,0 0,0 0,-1 0,0 0,1 0,0 0,-1 0,1 0,0 0,0 0,-1 0,1 1,8 18,-3 22,-1 0,-3 1,-3 6,1-17,-2 772,2-527,4-181,8 12,-7-60,35 199,-11-130,-2-15,-2 47,1-16,23 116,-39-166,5 1,12 33,38 71,-26-82,4 38,-17-46,-20-70,2-1,2 0,1 0,2 0,13 19,6 8,-19-30,0 0,3-2,12 15,-27-35,-1 0,1 0,1 0,-1-1,0 1,0 1,1-1,-1 0,-1-1,2 1,-1-1,1 1,-1-1,1 1,-1-1,0 1,1-1,0 0,-1 0,1 0,-1 1,0-1,1 0,0 0,0-1,-1 1,0 0,1 0,-1-1,1 1,0 0,-1-1,0 1,0-1,1 1,-1-1,1 0,-1 0,0 1,0-2,0 1,0 0,0 0,0 0,12-9,-2-1,1-1,-1 1,-1-1,-1-1,0 1,1-5,3-4,91-133,-96 139,43-74,2-21,70-179,-29 42,-36 89,6-14,8 10,-61 141,2-5,1 1,2 0,1 0,1 2,2-1,10-7,-30 30,0 0,1 1,-1-1,1 1,0-1,-1 0,1 1,0-1,-1 1,0-1,1 1,0-1,0 1,-1-1,1 1,0 0,0-1,0 1,0 0,0 0,0-1,-1 1,1 0,0 0,0 0,0 0,0 0,1 0,-1 0,0 0,-1 0,1 0,0 0,0 1,0-1,0 0,0 1,0-1,0 0,0 1,-1-1,0 0,1 1,0-1,0 1,-1-1,1 1,0 0,-1-1,1 1,25 45,63 153,94 211,-156-347,1 0,31 43,27 43,-23-36,-21-49,46 28,-66-73,-10-7,0-2,0-1,1 1,0-1,2 0,85 43,-87-46,-1 0,2-1,-2-1,2 0,-1-1,2 0,-2 0,2-1,-1 0,0 0,0-1,7-1,116-4,-121 3,1-1,-1 0,-1-1,0 0,1-1,-1 0,0-1,0 0,-1-2,0 1,8-6,19-12,-1-3,-3 1,18-19,-16 15,16-13,144-119,-166 132,2 1,1 1,2 3,2 0,10-5,-38 25,0-1,0 1,0 0,1 0,-1 1,2 1,-1 0,0 0,1 1,0 1,0 0,10 0,-20 1,1 0,-1 1,1-1,-1 1,0 0,1 0,-2 0,2 0,-2 1,2-1,-2 1,1 0,0 0,-1 0,1 0,-1 1,2 2,42 48,-35-36,123 178,-22-54,-84-105,4-2,24 20,-47-45,43 36,-35-33,2 0,-1-1,1-1,1 1,1-3,-1 0,6 1,-3 1,7 0,0-1,2-1,-1 0,0-3,2 0,30 1,40-1,59-5,-118-1,-32 1,-3 1,2-1,-1-1,0 1,0-1,0-1,0 0,-1 0,1 0,0-1,7-5,0-2,-1 1,-1 0,0-1,0-2,4-3,-1 0,67-45,114-89,-146 103,-3 0,-2-2,13-20,-18 9,-3-1,-4 0,-2-3,-5-1,19-60,-39 95,128-338,-131 351,93-232,39-166,106-274,-146 418,35-168,-5 96,-2 32,-83 207,47-69,-32 61,94-158,-51 63,-2-33,27-13,-68 127,-16 56,87-154,-97 165,3 2,23-25,-51 70,-6 7,1 0,0 0,0 0,1 1,0-2,-1 2,2-1,2-1,-6 4,1 1,-1-1,0 1,0 0,1-1,-1 1,1 0,-1 0,1 0,-2-1,2 1,0 0,-1 1,1-1,-1 0,0 0,1 0,-1 1,1-1,-1 0,1 1,-1-1,-1 1,2-1,-1 1,0 0,1-1,-1 1,0 0,0 0,-1-1,2 2,14 12,-2 0,0 1,-2-1,0 1,-1 1,-1 0,0 1,-2-1,1 6,49 113,26 101,-38-110,-12-34,3 28,-28-82,95 455,-104-489,16 105,5 0,23 56,-24-107,17 48,-5 4,31 191,16-19,-61-204,65 235,-57-233,83 234,19 47,-38-89,91 165,-47-159,45 110,-113-236,0-10,-35-73,5-2,13 13,2 6,50 75,-91-146,1 2,1-3,1 2,-1-2,3-1,0 2,7 2,-18-14,1 0,0 0,0-1,0 0,0 0,1 0,-1 0,1-1,0 0,-1 0,1 0,0 0,-1-1,2 0,-1 0,-1 0,2 0,3-1,1-1,-2 0,2 0,-1 0,0-1,0-1,0 0,-1 0,0 0,0-1,0 0,26-17,-1-1,-3-1,0-2,17-17,17-27,-2-1,-5-3,-4-2,-2-4,86-154,-55 67,16-9,-73 135,4 1,1 1,3 1,1 1,33-25,-66 59,1 1,0-1,-1 0,2 1,0 0,-1 0,0 0,1 0,0 0,0-1,0 2,0-1,0 1,0 0,0 0,1 0,-1 1,1-1,-1 1,0-1,1 1,-1 0,1 1,-1-1,1 0,-1 1,1 0,-2 0,2 0,-1 0,0 1,1-1,67 54,132 136,-105-95,195 193,-276-270,129 135,-2 12,-35-22,55 65,-152-192,2-1,0-1,1 0,1 0,2-1,-1 0,1-2,1-1,1 1,0-1,1-2,-17-7,0 0,1 0,-2-1,2 1,-1 0,0-1,2 0,-2-1,0 1,1-1,-1 0,2 0,-2 0,0-1,1 1,0-1,0 0,-1-2,0 2,0-1,0 1,1-1,-2 0,6-3,1-3,-1 0,0-1,0 0,-1 0,-1 0,5-9,31-43,59-103,23-68,120-311,-233 513,85-208,14 5,65-86,-113 221,3 2,6 4,6 1,84-73,-127 130,2 1,2 1,1 2,1 1,3 1,1 4,19-9,-53 28,1 0,0 0,1 1,-1 1,1 0,0 0,1 1,-2 1,2 0,94 3,-104-2,2 1,-1 0,-1 0,1 1,0-1,-1 1,1 0,-1 0,1 1,-1-1,0 2,-1-1,1 0,-1 0,3 2,5 6,0 1,-1 0,-1 0,5 8,29 45,23 51,-34-57,267 455,29 136,-92-75,-233-564,152 385,-123-327,3 0,5-2,2-1,24 21,-52-68,2-1,2 0,0-2,1 1,0-2,2-1,1 1,0-2,1-1,1 0,24 7,-14-7,0-2,2-2,-1-1,1 0,0-2,1-1,0-2,0-1,-1-1,1-2,-1-1,1-1,-1-1,0-3,12-2,-22 2,1-1,-1-2,-1 0,-1 0,0-3,-1 1,-1-2,0 0,-1 0,-1-2,-1 0,-1-2,11-14,-2 0,-2-1,14-24,-9 4,18-45,-5-20,-7 0,-5-3,2-67,26-247,-36 251,60-440,36-291,-85 679,20-27,-20 137,5 2,57-107,10 33,12 2,51-50,39-45,-153 224,-55 67,1 0,-1-1,0 0,1 0,-1 0,1 1,1-1,-2 0,1 1,0-1,1 1,-1 0,0-1,1 0,0 1,-2 1,2-1,0 0,0 0,-1 1,1-1,1 1,-1-1,1 2,-1 0,1 1,-1-1,0 1,1-1,-1 2,-1-1,1 0,0 0,-1 0,1 0,0 0,-1 0,-1 1,2-1,-1 1,0 0,33 45,10 24,132 230,69 178,-49-45,-69-119,-80-167,13 24,9 32,27 28,-43-109,112 228,-25-87,-66-123,-1 22,-59-131,2-2,15 24,52 80,36 87,-84-158,11 19,15 14,-5-20,54 56,61 41,-151-155,-5-2,1-1,1 1,2-2,0-1,1 1,0-3,6 4,-8-8,2 0,0-1,0 0,1-1,0-1,0-1,1 0,-1-1,2-1,-1-1,-15-1,1 0,-1 0,0 0,-1-1,1 0,0 0,-1 0,2-1,-2 0,1 0,-1 0,0-1,0 0,0 0,-1 0,3-3,4-3,-1-1,-1 0,0-1,-1 0,0 0,-1-1,-1 0,0 0,-2-1,1 0,-1-2,27-58,3-27,-3 9,18-33,6 1,7 2,40-47,-87 142,1 1,2 0,22-21,-41 44,-1 2,1-1,-1 0,1 0,0 1,-1-1,1 0,0 1,0-1,0 0,-1 1,1-1,0 1,0-1,0 1,0-1,0 1,0-1,0 1,0 0,0-1,0 1,0 0,0 0,1 0,-1 0,0 0,0 0,0 0,0 0,0 0,0 0,1 0,-1 0,0 1,0-1,0 0,0 1,0-1,0 0,0 1,0-1,0 1,21 28,50 121,-46-89,166 417,-152-376,19 30,-43-103,-3-10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3T13:33:47.204"/>
    </inkml:context>
    <inkml:brush xml:id="br0">
      <inkml:brushProperty name="width" value="0.05" units="cm"/>
      <inkml:brushProperty name="height" value="0.05" units="cm"/>
      <inkml:brushProperty name="color" value="#002060"/>
      <inkml:brushProperty name="ignorePressure" value="1"/>
    </inkml:brush>
  </inkml:definitions>
  <inkml:trace contextRef="#ctx0" brushRef="#br0">0 1</inkml:trace>
  <inkml:trace contextRef="#ctx0" brushRef="#br0" timeOffset="1">23 1,'0'0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EA3B6-EDB5-4ED5-BAAD-1098DF35F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FFB3AA-0A41-44A1-9106-01E399120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E9695-1128-4343-BE97-189BDAB52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568C3-0E5D-459D-AEC4-31BAFE58C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50CA3-B5FD-415C-A57C-410F3E2B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894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E2902-82D3-477A-96CC-6C919AC9E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9E35F4-E7A7-40AC-9C17-3F3AE4D367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B9532-B026-4F96-A0F3-BF269AB12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2B849-91FD-4376-A7AB-374630149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0A6C7-620A-444D-9022-E3C0DE1B1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934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CF658-AC7F-4741-816B-422C261464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113091-5908-4CB8-8EF3-A7EED8D5E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D0100-2076-4811-B4F6-19A89EC6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BB0E9-3132-4327-9128-65F88FB14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927AB-B75C-49A1-8201-97102288F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412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A2B13A0-CC28-7125-31E0-27351CCC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0277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2060"/>
                </a:solidFill>
                <a:latin typeface="Bebas Neue Bold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E21EB21-BC29-D2EF-F185-6786B8F72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4579"/>
            <a:ext cx="10515600" cy="41411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621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with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591BF3-FD09-CE1E-DA66-3A9DB966459B}"/>
              </a:ext>
            </a:extLst>
          </p:cNvPr>
          <p:cNvSpPr/>
          <p:nvPr userDrawn="1"/>
        </p:nvSpPr>
        <p:spPr>
          <a:xfrm>
            <a:off x="0" y="0"/>
            <a:ext cx="12192000" cy="5519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6FD43-33D7-CAC5-86FB-C16ACEE7AA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8488" y="914400"/>
            <a:ext cx="5497512" cy="42927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3D541C1C-46E8-D469-B092-67F1DD93BC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87205" y="914400"/>
            <a:ext cx="4296812" cy="4292773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24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EDA0A-6082-4610-A26B-151E22368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247A5-9039-4CDA-8CF0-2C02667B9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C3852-251A-496B-B367-271A6D38C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6C36D-568D-4913-A1F7-2D56FE80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9958A-3426-4EDC-901C-E7A37F9F0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470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BBCFA-BEB2-4B5B-BF0A-7EDF3A651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D8FB9-21F2-4DF5-9195-F55417AC5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4A8C2-8287-4A94-BD38-49E3D2847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7A611-FDC3-4B4E-B5E0-89F0A2C94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DB415-948A-4AEB-A636-B4A41C3C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67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D124F-331E-4005-92F2-6E0D8B238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D729B-E0F1-4B40-9A1F-5140FB7DD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370EDB-E74B-4BC1-A381-2F3DC9BD5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66B2A6-EFBD-4E31-8F96-DF1F32525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87AE3-7F44-4DDD-BFC8-3D71306E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48F2F-AC85-441A-9112-B5F03A50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847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F61A3-012A-4FE3-85A8-FB9A8D011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32A85-C3EF-4B09-B614-ABA9DF468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66B144-391B-49DF-9563-034B114C7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4CC0F1-847B-47F3-8886-9801C04C7A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C2EFDD-E170-4477-A43C-BF81B57294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865B4C-F352-45FE-9ABB-C795239C4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6E5D1-FC70-43C7-8022-536A5A476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79FF9E-DEBA-4FED-A9D6-0B35D616D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634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38C47-A757-452D-8C2C-3142E4BE4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BC344C-03DE-4B9E-ADA4-36BAF393F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DF1EC-1279-4583-823B-090A17D92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69E8D6-242B-4B3C-B87F-59C6B793F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042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0F96C-8063-43BE-B2CF-90D81F33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90EB85-F987-4AB7-9511-325D9FD1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43F02-8C10-4CAA-9AE6-C1154CB8E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169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D4BE2-F987-425B-B4AB-6191CE50C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B3DF3-11A9-4747-8D68-3EAE6746C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40665D-83AA-4568-9130-585CA60FA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D72C2-1C08-4804-B4CA-362A41367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48711-D475-4009-A72B-6DF42ACFC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98E42-2ABF-48FF-AB57-2B0EBCA3E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04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5B711-335D-4BBF-B9D6-CB54129D3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E530BF-89CD-4F3B-925A-BBF952F24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AA299-D0B7-4075-8F8D-3FD9169CF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995E43-2946-4459-9722-C199FE57F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5DC39-5C32-45DB-8102-05D55E2CF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9712D-BB4A-4743-82F3-2882AFC32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595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208116-B2A7-4AD8-B518-91E058455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4A5DC-04A4-40C4-A813-A1E50D722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33479-AE88-4066-A9AE-807DDFFA7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D2375-DE9B-46EB-B20C-665A7473AE8A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8E1E0-F30D-4B77-9A72-C568B32EF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41734-AC24-4599-AAC4-EC8D1AC4A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96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customXml" Target="../ink/ink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customXml" Target="../ink/ink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customXml" Target="../ink/ink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customXml" Target="../ink/ink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2.png"/><Relationship Id="rId4" Type="http://schemas.openxmlformats.org/officeDocument/2006/relationships/image" Target="../media/image25.svg"/><Relationship Id="rId9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emf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emf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emf"/><Relationship Id="rId4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customXml" Target="../ink/ink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jpe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5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7A480D-F7F5-4211-8E2B-82E732E881A0}"/>
              </a:ext>
            </a:extLst>
          </p:cNvPr>
          <p:cNvSpPr/>
          <p:nvPr/>
        </p:nvSpPr>
        <p:spPr>
          <a:xfrm>
            <a:off x="288758" y="3808820"/>
            <a:ext cx="11301663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b="1" i="0" u="none" strike="noStrike" baseline="0" dirty="0">
                <a:solidFill>
                  <a:srgbClr val="FF0000"/>
                </a:solidFill>
              </a:rPr>
              <a:t>No Sputum? </a:t>
            </a:r>
            <a:r>
              <a:rPr lang="en-GB" sz="5400" b="1" i="0" u="none" strike="noStrike" baseline="0" dirty="0"/>
              <a:t>There is always sputum!</a:t>
            </a:r>
          </a:p>
          <a:p>
            <a:r>
              <a:rPr lang="en-GB" sz="2400" dirty="0"/>
              <a:t>Prof Julian Forton</a:t>
            </a:r>
          </a:p>
          <a:p>
            <a:r>
              <a:rPr lang="en-GB" sz="2400" i="0" u="none" strike="noStrike" baseline="0" dirty="0"/>
              <a:t>The Children’s Hospital for Wales</a:t>
            </a:r>
          </a:p>
          <a:p>
            <a:r>
              <a:rPr lang="en-GB" sz="2400" dirty="0"/>
              <a:t>Cardiff, UK</a:t>
            </a:r>
          </a:p>
          <a:p>
            <a:endParaRPr lang="en-GB" sz="5400" b="1" i="0" u="none" strike="noStrike" baseline="0" dirty="0"/>
          </a:p>
          <a:p>
            <a:endParaRPr lang="en-GB" sz="400" b="0" i="0" u="none" strike="noStrike" baseline="0" dirty="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FB40603-670A-42D4-BE1B-8292321FF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013" y="241582"/>
            <a:ext cx="1158671" cy="476115"/>
          </a:xfrm>
          <a:prstGeom prst="rect">
            <a:avLst/>
          </a:prstGeom>
        </p:spPr>
      </p:pic>
      <p:pic>
        <p:nvPicPr>
          <p:cNvPr id="23" name="Picture 2" descr="http://www.cardiff.ac.uk/identity/downloads/universitylogo.jpg">
            <a:extLst>
              <a:ext uri="{FF2B5EF4-FFF2-40B4-BE49-F238E27FC236}">
                <a16:creationId xmlns:a16="http://schemas.microsoft.com/office/drawing/2014/main" id="{4A89ABAD-B825-4E02-B14C-A1755BB10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0190" y="241582"/>
            <a:ext cx="866546" cy="834091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B80E53-95E6-4995-B06F-04A3ABA07F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6"/>
          <a:stretch/>
        </p:blipFill>
        <p:spPr>
          <a:xfrm>
            <a:off x="0" y="-67327"/>
            <a:ext cx="401495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97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248CE9D-4EEE-4064-A198-DE7E350C5731}"/>
                  </a:ext>
                </a:extLst>
              </p14:cNvPr>
              <p14:cNvContentPartPr/>
              <p14:nvPr/>
            </p14:nvContentPartPr>
            <p14:xfrm>
              <a:off x="998139" y="3209897"/>
              <a:ext cx="864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248CE9D-4EEE-4064-A198-DE7E350C57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9139" y="3200897"/>
                <a:ext cx="262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FB39AB8B-EED6-442E-A45A-38E891FD82E5}"/>
              </a:ext>
            </a:extLst>
          </p:cNvPr>
          <p:cNvGrpSpPr/>
          <p:nvPr/>
        </p:nvGrpSpPr>
        <p:grpSpPr>
          <a:xfrm>
            <a:off x="6078944" y="3438057"/>
            <a:ext cx="4146930" cy="360000"/>
            <a:chOff x="6078944" y="3438057"/>
            <a:chExt cx="4146930" cy="36000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014EC42-F6BA-41D7-9E28-ED7C9DC8538A}"/>
                </a:ext>
              </a:extLst>
            </p:cNvPr>
            <p:cNvCxnSpPr>
              <a:cxnSpLocks/>
            </p:cNvCxnSpPr>
            <p:nvPr/>
          </p:nvCxnSpPr>
          <p:spPr>
            <a:xfrm>
              <a:off x="6078944" y="3438057"/>
              <a:ext cx="0" cy="360000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none"/>
              <a:tailEnd type="arrow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CBFE7EB-6EBF-4123-B672-EF4EFD63998C}"/>
                </a:ext>
              </a:extLst>
            </p:cNvPr>
            <p:cNvCxnSpPr>
              <a:cxnSpLocks/>
            </p:cNvCxnSpPr>
            <p:nvPr/>
          </p:nvCxnSpPr>
          <p:spPr>
            <a:xfrm>
              <a:off x="10225874" y="3438057"/>
              <a:ext cx="0" cy="360000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none"/>
              <a:tailEnd type="arrow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69CE8A-F259-4A36-927A-284872A65D54}"/>
              </a:ext>
            </a:extLst>
          </p:cNvPr>
          <p:cNvCxnSpPr/>
          <p:nvPr/>
        </p:nvCxnSpPr>
        <p:spPr>
          <a:xfrm>
            <a:off x="2826849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E4D7D7-64A7-4AAB-9E38-0E98A91FAB13}"/>
              </a:ext>
            </a:extLst>
          </p:cNvPr>
          <p:cNvCxnSpPr/>
          <p:nvPr/>
        </p:nvCxnSpPr>
        <p:spPr>
          <a:xfrm>
            <a:off x="3731723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6EF784-8741-4883-823C-A49BC6D40265}"/>
              </a:ext>
            </a:extLst>
          </p:cNvPr>
          <p:cNvCxnSpPr/>
          <p:nvPr/>
        </p:nvCxnSpPr>
        <p:spPr>
          <a:xfrm>
            <a:off x="7400183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A3850E-AE2C-4AB7-ACFB-549179664045}"/>
              </a:ext>
            </a:extLst>
          </p:cNvPr>
          <p:cNvCxnSpPr/>
          <p:nvPr/>
        </p:nvCxnSpPr>
        <p:spPr>
          <a:xfrm>
            <a:off x="8595420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643876-D78E-4A31-B340-11A884F37B57}"/>
              </a:ext>
            </a:extLst>
          </p:cNvPr>
          <p:cNvCxnSpPr/>
          <p:nvPr/>
        </p:nvCxnSpPr>
        <p:spPr>
          <a:xfrm>
            <a:off x="10200481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7AD1331-8F25-46D5-A674-6D54EC6354A7}"/>
              </a:ext>
            </a:extLst>
          </p:cNvPr>
          <p:cNvSpPr txBox="1"/>
          <p:nvPr/>
        </p:nvSpPr>
        <p:spPr>
          <a:xfrm>
            <a:off x="2299380" y="1549807"/>
            <a:ext cx="109837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venir Medium" panose="02000503020000020003"/>
              </a:rPr>
              <a:t>VIRUS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08E9FD-5D6D-4540-B208-BE3DD9AECED5}"/>
              </a:ext>
            </a:extLst>
          </p:cNvPr>
          <p:cNvCxnSpPr/>
          <p:nvPr/>
        </p:nvCxnSpPr>
        <p:spPr>
          <a:xfrm>
            <a:off x="6095104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25A20A-2E80-4CF0-BDC0-2A1565A1262B}"/>
              </a:ext>
            </a:extLst>
          </p:cNvPr>
          <p:cNvCxnSpPr>
            <a:cxnSpLocks/>
          </p:cNvCxnSpPr>
          <p:nvPr/>
        </p:nvCxnSpPr>
        <p:spPr>
          <a:xfrm>
            <a:off x="676150" y="4054890"/>
            <a:ext cx="10986666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FAFF7BF-5942-40A5-A1B5-E1EB0F8AC72E}"/>
                  </a:ext>
                </a:extLst>
              </p14:cNvPr>
              <p14:cNvContentPartPr/>
              <p14:nvPr/>
            </p14:nvContentPartPr>
            <p14:xfrm>
              <a:off x="2236513" y="3972017"/>
              <a:ext cx="9499989" cy="2353044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FAFF7BF-5942-40A5-A1B5-E1EB0F8AC72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82513" y="3864030"/>
                <a:ext cx="9607628" cy="2568659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331423D-DC64-4F9B-88BC-35559D80FC66}"/>
              </a:ext>
            </a:extLst>
          </p:cNvPr>
          <p:cNvSpPr txBox="1"/>
          <p:nvPr/>
        </p:nvSpPr>
        <p:spPr>
          <a:xfrm>
            <a:off x="2299380" y="6394711"/>
            <a:ext cx="2603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B050"/>
                </a:solidFill>
                <a:latin typeface="Avenir Medium" panose="02000503020000020003"/>
              </a:rPr>
              <a:t>PSEUDOMONA</a:t>
            </a:r>
            <a:r>
              <a:rPr lang="en-GB" sz="2800" b="1" dirty="0">
                <a:solidFill>
                  <a:srgbClr val="00B050"/>
                </a:solidFill>
              </a:rPr>
              <a:t>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2DDC7A1-C6A4-4145-849D-0534A90017AE}"/>
              </a:ext>
            </a:extLst>
          </p:cNvPr>
          <p:cNvGrpSpPr/>
          <p:nvPr/>
        </p:nvGrpSpPr>
        <p:grpSpPr>
          <a:xfrm>
            <a:off x="676150" y="4933822"/>
            <a:ext cx="10986666" cy="523220"/>
            <a:chOff x="676150" y="4933822"/>
            <a:chExt cx="10986666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AD9EED-E635-4EBF-947C-6753528945AA}"/>
                </a:ext>
              </a:extLst>
            </p:cNvPr>
            <p:cNvSpPr txBox="1"/>
            <p:nvPr/>
          </p:nvSpPr>
          <p:spPr>
            <a:xfrm>
              <a:off x="1056074" y="4933822"/>
              <a:ext cx="753411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BAL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B0A8AD-31DE-4919-9646-368E392BAD77}"/>
                </a:ext>
              </a:extLst>
            </p:cNvPr>
            <p:cNvCxnSpPr>
              <a:cxnSpLocks/>
            </p:cNvCxnSpPr>
            <p:nvPr/>
          </p:nvCxnSpPr>
          <p:spPr>
            <a:xfrm>
              <a:off x="676150" y="5377856"/>
              <a:ext cx="1098666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itle 4">
            <a:extLst>
              <a:ext uri="{FF2B5EF4-FFF2-40B4-BE49-F238E27FC236}">
                <a16:creationId xmlns:a16="http://schemas.microsoft.com/office/drawing/2014/main" id="{A949320F-396D-4078-B2FB-BD0DAD509D8D}"/>
              </a:ext>
            </a:extLst>
          </p:cNvPr>
          <p:cNvSpPr txBox="1">
            <a:spLocks/>
          </p:cNvSpPr>
          <p:nvPr/>
        </p:nvSpPr>
        <p:spPr>
          <a:xfrm>
            <a:off x="838200" y="408157"/>
            <a:ext cx="7991290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060"/>
                </a:solidFill>
                <a:latin typeface="Bebas Neue Bold" panose="020B0606020202050201" pitchFamily="34" charset="77"/>
                <a:ea typeface="+mj-ea"/>
                <a:cs typeface="+mj-cs"/>
              </a:defRPr>
            </a:lvl1pPr>
          </a:lstStyle>
          <a:p>
            <a:r>
              <a:rPr lang="en-GB" b="0" dirty="0">
                <a:solidFill>
                  <a:srgbClr val="FF0000"/>
                </a:solidFill>
              </a:rPr>
              <a:t>Principles </a:t>
            </a:r>
            <a:r>
              <a:rPr lang="en-GB" b="0" dirty="0">
                <a:solidFill>
                  <a:schemeClr val="tx1"/>
                </a:solidFill>
              </a:rPr>
              <a:t>of infection surveillance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AE43574-F040-4F9E-8BE0-11C63AC0ED2A}"/>
              </a:ext>
            </a:extLst>
          </p:cNvPr>
          <p:cNvGrpSpPr/>
          <p:nvPr/>
        </p:nvGrpSpPr>
        <p:grpSpPr>
          <a:xfrm>
            <a:off x="291982" y="3378694"/>
            <a:ext cx="9042731" cy="523220"/>
            <a:chOff x="291982" y="3378694"/>
            <a:chExt cx="9042731" cy="52322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8680C0-94D0-4D36-ACDA-3E7704116669}"/>
                </a:ext>
              </a:extLst>
            </p:cNvPr>
            <p:cNvSpPr txBox="1"/>
            <p:nvPr/>
          </p:nvSpPr>
          <p:spPr>
            <a:xfrm>
              <a:off x="291982" y="3378694"/>
              <a:ext cx="2273661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OP swab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A28DF16-71E2-4AB7-80B6-B54B7764E4B1}"/>
                </a:ext>
              </a:extLst>
            </p:cNvPr>
            <p:cNvGrpSpPr/>
            <p:nvPr/>
          </p:nvGrpSpPr>
          <p:grpSpPr>
            <a:xfrm>
              <a:off x="2599784" y="3438057"/>
              <a:ext cx="6734929" cy="360000"/>
              <a:chOff x="2599784" y="3438057"/>
              <a:chExt cx="6734929" cy="360000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635D2645-2CEA-451D-8274-76309619CD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9784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026B432D-8EA2-41B9-BB0A-0BFFFCFF69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9645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0880A9D-C7D3-480A-BE29-A4A83F986E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4021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97B9179C-B9B6-4BF2-B873-5C7BE98D79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3741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1D3D63C-9BF4-4AA4-98A5-DBAC20A31C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71264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CA101EE-ACBF-4378-A1A3-C54D1B3248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4713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885F8DC-25A7-429E-96DA-33B1E7635D5D}"/>
              </a:ext>
            </a:extLst>
          </p:cNvPr>
          <p:cNvGrpSpPr/>
          <p:nvPr/>
        </p:nvGrpSpPr>
        <p:grpSpPr>
          <a:xfrm>
            <a:off x="685851" y="4555041"/>
            <a:ext cx="10986666" cy="523220"/>
            <a:chOff x="601771" y="4555041"/>
            <a:chExt cx="10986666" cy="52322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518CD7F-76E1-49C2-B3A4-BF7262DD2929}"/>
                </a:ext>
              </a:extLst>
            </p:cNvPr>
            <p:cNvCxnSpPr>
              <a:cxnSpLocks/>
            </p:cNvCxnSpPr>
            <p:nvPr/>
          </p:nvCxnSpPr>
          <p:spPr>
            <a:xfrm>
              <a:off x="601771" y="5023079"/>
              <a:ext cx="1098666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56DAB68-8436-4050-880A-3A74D2D8E071}"/>
                </a:ext>
              </a:extLst>
            </p:cNvPr>
            <p:cNvSpPr txBox="1"/>
            <p:nvPr/>
          </p:nvSpPr>
          <p:spPr>
            <a:xfrm>
              <a:off x="636039" y="4555041"/>
              <a:ext cx="3326680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SPUTUM INDUCTION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502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BA50E4-F34B-46B4-96B2-1B236175BD44}"/>
              </a:ext>
            </a:extLst>
          </p:cNvPr>
          <p:cNvSpPr txBox="1"/>
          <p:nvPr/>
        </p:nvSpPr>
        <p:spPr>
          <a:xfrm>
            <a:off x="2653088" y="1495767"/>
            <a:ext cx="8312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 consuming in clinic</a:t>
            </a:r>
          </a:p>
          <a:p>
            <a:r>
              <a:rPr lang="en-GB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 sampling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4B7C84-043C-4AD8-A70E-DECD60C544DF}"/>
              </a:ext>
            </a:extLst>
          </p:cNvPr>
          <p:cNvSpPr txBox="1"/>
          <p:nvPr/>
        </p:nvSpPr>
        <p:spPr>
          <a:xfrm>
            <a:off x="2736216" y="3708680"/>
            <a:ext cx="9088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a typeface="Calibri" panose="020F0502020204030204" pitchFamily="34" charset="0"/>
                <a:cs typeface="Arial" panose="020B0604020202020204" pitchFamily="34" charset="0"/>
              </a:rPr>
              <a:t>Difficult to produce a sample</a:t>
            </a:r>
          </a:p>
          <a:p>
            <a:r>
              <a:rPr lang="en-GB" sz="2800" dirty="0">
                <a:solidFill>
                  <a:srgbClr val="FF0000"/>
                </a:solidFill>
                <a:cs typeface="Arial" panose="020B0604020202020204" pitchFamily="34" charset="0"/>
              </a:rPr>
              <a:t>Patient Training ?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7" name="Graphic 6" descr="Scales of justice">
            <a:extLst>
              <a:ext uri="{FF2B5EF4-FFF2-40B4-BE49-F238E27FC236}">
                <a16:creationId xmlns:a16="http://schemas.microsoft.com/office/drawing/2014/main" id="{E15C6ABA-97DB-422E-9462-0BAC1B87A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981" y="1124526"/>
            <a:ext cx="1446903" cy="1446903"/>
          </a:xfrm>
          <a:prstGeom prst="rect">
            <a:avLst/>
          </a:prstGeom>
        </p:spPr>
      </p:pic>
      <p:pic>
        <p:nvPicPr>
          <p:cNvPr id="8" name="Graphic 7" descr="Scales of justice">
            <a:extLst>
              <a:ext uri="{FF2B5EF4-FFF2-40B4-BE49-F238E27FC236}">
                <a16:creationId xmlns:a16="http://schemas.microsoft.com/office/drawing/2014/main" id="{CFD00E31-ED73-4233-8FFA-833E2AA1E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981" y="3563120"/>
            <a:ext cx="1446903" cy="144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32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248CE9D-4EEE-4064-A198-DE7E350C5731}"/>
                  </a:ext>
                </a:extLst>
              </p14:cNvPr>
              <p14:cNvContentPartPr/>
              <p14:nvPr/>
            </p14:nvContentPartPr>
            <p14:xfrm>
              <a:off x="998139" y="3209897"/>
              <a:ext cx="864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248CE9D-4EEE-4064-A198-DE7E350C57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9139" y="3200897"/>
                <a:ext cx="262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FB39AB8B-EED6-442E-A45A-38E891FD82E5}"/>
              </a:ext>
            </a:extLst>
          </p:cNvPr>
          <p:cNvGrpSpPr/>
          <p:nvPr/>
        </p:nvGrpSpPr>
        <p:grpSpPr>
          <a:xfrm>
            <a:off x="6078944" y="3438057"/>
            <a:ext cx="4146930" cy="360000"/>
            <a:chOff x="6078944" y="3438057"/>
            <a:chExt cx="4146930" cy="36000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014EC42-F6BA-41D7-9E28-ED7C9DC8538A}"/>
                </a:ext>
              </a:extLst>
            </p:cNvPr>
            <p:cNvCxnSpPr>
              <a:cxnSpLocks/>
            </p:cNvCxnSpPr>
            <p:nvPr/>
          </p:nvCxnSpPr>
          <p:spPr>
            <a:xfrm>
              <a:off x="6078944" y="3438057"/>
              <a:ext cx="0" cy="360000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none"/>
              <a:tailEnd type="arrow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CBFE7EB-6EBF-4123-B672-EF4EFD63998C}"/>
                </a:ext>
              </a:extLst>
            </p:cNvPr>
            <p:cNvCxnSpPr>
              <a:cxnSpLocks/>
            </p:cNvCxnSpPr>
            <p:nvPr/>
          </p:nvCxnSpPr>
          <p:spPr>
            <a:xfrm>
              <a:off x="10225874" y="3438057"/>
              <a:ext cx="0" cy="360000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none"/>
              <a:tailEnd type="arrow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69CE8A-F259-4A36-927A-284872A65D54}"/>
              </a:ext>
            </a:extLst>
          </p:cNvPr>
          <p:cNvCxnSpPr/>
          <p:nvPr/>
        </p:nvCxnSpPr>
        <p:spPr>
          <a:xfrm>
            <a:off x="2826849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E4D7D7-64A7-4AAB-9E38-0E98A91FAB13}"/>
              </a:ext>
            </a:extLst>
          </p:cNvPr>
          <p:cNvCxnSpPr/>
          <p:nvPr/>
        </p:nvCxnSpPr>
        <p:spPr>
          <a:xfrm>
            <a:off x="3731723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6EF784-8741-4883-823C-A49BC6D40265}"/>
              </a:ext>
            </a:extLst>
          </p:cNvPr>
          <p:cNvCxnSpPr/>
          <p:nvPr/>
        </p:nvCxnSpPr>
        <p:spPr>
          <a:xfrm>
            <a:off x="7400183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A3850E-AE2C-4AB7-ACFB-549179664045}"/>
              </a:ext>
            </a:extLst>
          </p:cNvPr>
          <p:cNvCxnSpPr/>
          <p:nvPr/>
        </p:nvCxnSpPr>
        <p:spPr>
          <a:xfrm>
            <a:off x="8595420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643876-D78E-4A31-B340-11A884F37B57}"/>
              </a:ext>
            </a:extLst>
          </p:cNvPr>
          <p:cNvCxnSpPr/>
          <p:nvPr/>
        </p:nvCxnSpPr>
        <p:spPr>
          <a:xfrm>
            <a:off x="10200481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7AD1331-8F25-46D5-A674-6D54EC6354A7}"/>
              </a:ext>
            </a:extLst>
          </p:cNvPr>
          <p:cNvSpPr txBox="1"/>
          <p:nvPr/>
        </p:nvSpPr>
        <p:spPr>
          <a:xfrm>
            <a:off x="2299380" y="1549807"/>
            <a:ext cx="109837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venir Medium" panose="02000503020000020003"/>
              </a:rPr>
              <a:t>VIRUS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08E9FD-5D6D-4540-B208-BE3DD9AECED5}"/>
              </a:ext>
            </a:extLst>
          </p:cNvPr>
          <p:cNvCxnSpPr/>
          <p:nvPr/>
        </p:nvCxnSpPr>
        <p:spPr>
          <a:xfrm>
            <a:off x="6095104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25A20A-2E80-4CF0-BDC0-2A1565A1262B}"/>
              </a:ext>
            </a:extLst>
          </p:cNvPr>
          <p:cNvCxnSpPr>
            <a:cxnSpLocks/>
          </p:cNvCxnSpPr>
          <p:nvPr/>
        </p:nvCxnSpPr>
        <p:spPr>
          <a:xfrm>
            <a:off x="676150" y="4054890"/>
            <a:ext cx="10986666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FAFF7BF-5942-40A5-A1B5-E1EB0F8AC72E}"/>
                  </a:ext>
                </a:extLst>
              </p14:cNvPr>
              <p14:cNvContentPartPr/>
              <p14:nvPr/>
            </p14:nvContentPartPr>
            <p14:xfrm>
              <a:off x="2236513" y="3972017"/>
              <a:ext cx="9499989" cy="2353044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FAFF7BF-5942-40A5-A1B5-E1EB0F8AC72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82513" y="3864030"/>
                <a:ext cx="9607628" cy="2568659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331423D-DC64-4F9B-88BC-35559D80FC66}"/>
              </a:ext>
            </a:extLst>
          </p:cNvPr>
          <p:cNvSpPr txBox="1"/>
          <p:nvPr/>
        </p:nvSpPr>
        <p:spPr>
          <a:xfrm>
            <a:off x="2299380" y="6394711"/>
            <a:ext cx="2603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B050"/>
                </a:solidFill>
                <a:latin typeface="Avenir Medium" panose="02000503020000020003"/>
              </a:rPr>
              <a:t>PSEUDOMONA</a:t>
            </a:r>
            <a:r>
              <a:rPr lang="en-GB" sz="2800" b="1" dirty="0">
                <a:solidFill>
                  <a:srgbClr val="00B050"/>
                </a:solidFill>
              </a:rPr>
              <a:t>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2DDC7A1-C6A4-4145-849D-0534A90017AE}"/>
              </a:ext>
            </a:extLst>
          </p:cNvPr>
          <p:cNvGrpSpPr/>
          <p:nvPr/>
        </p:nvGrpSpPr>
        <p:grpSpPr>
          <a:xfrm>
            <a:off x="676150" y="4933822"/>
            <a:ext cx="10986666" cy="523220"/>
            <a:chOff x="676150" y="4933822"/>
            <a:chExt cx="10986666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AD9EED-E635-4EBF-947C-6753528945AA}"/>
                </a:ext>
              </a:extLst>
            </p:cNvPr>
            <p:cNvSpPr txBox="1"/>
            <p:nvPr/>
          </p:nvSpPr>
          <p:spPr>
            <a:xfrm>
              <a:off x="1056074" y="4933822"/>
              <a:ext cx="753411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BAL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B0A8AD-31DE-4919-9646-368E392BAD77}"/>
                </a:ext>
              </a:extLst>
            </p:cNvPr>
            <p:cNvCxnSpPr>
              <a:cxnSpLocks/>
            </p:cNvCxnSpPr>
            <p:nvPr/>
          </p:nvCxnSpPr>
          <p:spPr>
            <a:xfrm>
              <a:off x="676150" y="5377856"/>
              <a:ext cx="1098666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itle 4">
            <a:extLst>
              <a:ext uri="{FF2B5EF4-FFF2-40B4-BE49-F238E27FC236}">
                <a16:creationId xmlns:a16="http://schemas.microsoft.com/office/drawing/2014/main" id="{A949320F-396D-4078-B2FB-BD0DAD509D8D}"/>
              </a:ext>
            </a:extLst>
          </p:cNvPr>
          <p:cNvSpPr txBox="1">
            <a:spLocks/>
          </p:cNvSpPr>
          <p:nvPr/>
        </p:nvSpPr>
        <p:spPr>
          <a:xfrm>
            <a:off x="838200" y="408157"/>
            <a:ext cx="9657387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060"/>
                </a:solidFill>
                <a:latin typeface="Bebas Neue Bold" panose="020B0606020202050201" pitchFamily="34" charset="77"/>
                <a:ea typeface="+mj-ea"/>
                <a:cs typeface="+mj-cs"/>
              </a:defRPr>
            </a:lvl1pPr>
          </a:lstStyle>
          <a:p>
            <a:r>
              <a:rPr lang="en-GB" b="0" dirty="0">
                <a:solidFill>
                  <a:srgbClr val="FF0000"/>
                </a:solidFill>
              </a:rPr>
              <a:t>Modulator therapy </a:t>
            </a:r>
            <a:r>
              <a:rPr lang="en-GB" b="0" dirty="0">
                <a:solidFill>
                  <a:schemeClr val="tx1"/>
                </a:solidFill>
              </a:rPr>
              <a:t> infection surveillance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AE43574-F040-4F9E-8BE0-11C63AC0ED2A}"/>
              </a:ext>
            </a:extLst>
          </p:cNvPr>
          <p:cNvGrpSpPr/>
          <p:nvPr/>
        </p:nvGrpSpPr>
        <p:grpSpPr>
          <a:xfrm>
            <a:off x="291982" y="3378694"/>
            <a:ext cx="9042731" cy="523220"/>
            <a:chOff x="291982" y="3378694"/>
            <a:chExt cx="9042731" cy="52322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8680C0-94D0-4D36-ACDA-3E7704116669}"/>
                </a:ext>
              </a:extLst>
            </p:cNvPr>
            <p:cNvSpPr txBox="1"/>
            <p:nvPr/>
          </p:nvSpPr>
          <p:spPr>
            <a:xfrm>
              <a:off x="291982" y="3378694"/>
              <a:ext cx="2273661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OP swab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A28DF16-71E2-4AB7-80B6-B54B7764E4B1}"/>
                </a:ext>
              </a:extLst>
            </p:cNvPr>
            <p:cNvGrpSpPr/>
            <p:nvPr/>
          </p:nvGrpSpPr>
          <p:grpSpPr>
            <a:xfrm>
              <a:off x="2599784" y="3438057"/>
              <a:ext cx="6734929" cy="360000"/>
              <a:chOff x="2599784" y="3438057"/>
              <a:chExt cx="6734929" cy="360000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635D2645-2CEA-451D-8274-76309619CD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9784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026B432D-8EA2-41B9-BB0A-0BFFFCFF69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9645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0880A9D-C7D3-480A-BE29-A4A83F986E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4021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97B9179C-B9B6-4BF2-B873-5C7BE98D79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3741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1D3D63C-9BF4-4AA4-98A5-DBAC20A31C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71264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CA101EE-ACBF-4378-A1A3-C54D1B3248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4713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885F8DC-25A7-429E-96DA-33B1E7635D5D}"/>
              </a:ext>
            </a:extLst>
          </p:cNvPr>
          <p:cNvGrpSpPr/>
          <p:nvPr/>
        </p:nvGrpSpPr>
        <p:grpSpPr>
          <a:xfrm>
            <a:off x="685851" y="4555041"/>
            <a:ext cx="10986666" cy="523220"/>
            <a:chOff x="601771" y="4555041"/>
            <a:chExt cx="10986666" cy="52322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518CD7F-76E1-49C2-B3A4-BF7262DD2929}"/>
                </a:ext>
              </a:extLst>
            </p:cNvPr>
            <p:cNvCxnSpPr>
              <a:cxnSpLocks/>
            </p:cNvCxnSpPr>
            <p:nvPr/>
          </p:nvCxnSpPr>
          <p:spPr>
            <a:xfrm>
              <a:off x="601771" y="5023079"/>
              <a:ext cx="1098666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56DAB68-8436-4050-880A-3A74D2D8E071}"/>
                </a:ext>
              </a:extLst>
            </p:cNvPr>
            <p:cNvSpPr txBox="1"/>
            <p:nvPr/>
          </p:nvSpPr>
          <p:spPr>
            <a:xfrm>
              <a:off x="636039" y="4555041"/>
              <a:ext cx="3326680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SPUTUM INDUCTION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6750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preencoded.png">
            <a:extLst>
              <a:ext uri="{FF2B5EF4-FFF2-40B4-BE49-F238E27FC236}">
                <a16:creationId xmlns:a16="http://schemas.microsoft.com/office/drawing/2014/main" id="{C092D3ED-DB4E-44F8-A8AF-BDF126D55C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083" y="2007832"/>
            <a:ext cx="3903807" cy="46845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226A42-6FB0-48C6-9366-62EFCABE1EC8}"/>
              </a:ext>
            </a:extLst>
          </p:cNvPr>
          <p:cNvSpPr/>
          <p:nvPr/>
        </p:nvSpPr>
        <p:spPr>
          <a:xfrm>
            <a:off x="234083" y="269514"/>
            <a:ext cx="104555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PROMISE-</a:t>
            </a:r>
            <a:r>
              <a:rPr lang="en-GB" sz="3200" b="1" dirty="0">
                <a:solidFill>
                  <a:srgbClr val="FF0000"/>
                </a:solidFill>
              </a:rPr>
              <a:t>MICRO</a:t>
            </a:r>
            <a:r>
              <a:rPr lang="en-GB" sz="4000" b="1" dirty="0">
                <a:solidFill>
                  <a:srgbClr val="FF0000"/>
                </a:solidFill>
              </a:rPr>
              <a:t> STUDY</a:t>
            </a:r>
          </a:p>
          <a:p>
            <a:r>
              <a:rPr lang="en-GB" sz="2400" b="1" dirty="0"/>
              <a:t>Pharmacologic improvement of CFTR function rapidly decreases sputum pathogen density, but lung infections generally persist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B1FCBC-D32E-4833-9765-69BDF68DFECE}"/>
              </a:ext>
            </a:extLst>
          </p:cNvPr>
          <p:cNvSpPr/>
          <p:nvPr/>
        </p:nvSpPr>
        <p:spPr>
          <a:xfrm>
            <a:off x="7214864" y="1361501"/>
            <a:ext cx="7952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sz="1200" dirty="0"/>
              <a:t>J Clin Invest 2023 May 15;133(10):e167957.doi: 10.1172/JCI167957</a:t>
            </a:r>
            <a:r>
              <a:rPr lang="en-GB" dirty="0"/>
              <a:t>.</a:t>
            </a:r>
          </a:p>
        </p:txBody>
      </p:sp>
      <p:pic>
        <p:nvPicPr>
          <p:cNvPr id="9" name="Object 2" descr="preencoded.png">
            <a:extLst>
              <a:ext uri="{FF2B5EF4-FFF2-40B4-BE49-F238E27FC236}">
                <a16:creationId xmlns:a16="http://schemas.microsoft.com/office/drawing/2014/main" id="{F40E9869-59EC-4CD8-AB58-362F45E165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45221"/>
          <a:stretch/>
        </p:blipFill>
        <p:spPr>
          <a:xfrm>
            <a:off x="4884868" y="3530323"/>
            <a:ext cx="7233807" cy="332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12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248CE9D-4EEE-4064-A198-DE7E350C5731}"/>
                  </a:ext>
                </a:extLst>
              </p14:cNvPr>
              <p14:cNvContentPartPr/>
              <p14:nvPr/>
            </p14:nvContentPartPr>
            <p14:xfrm>
              <a:off x="998139" y="3209897"/>
              <a:ext cx="864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248CE9D-4EEE-4064-A198-DE7E350C57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9139" y="3200897"/>
                <a:ext cx="262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FB39AB8B-EED6-442E-A45A-38E891FD82E5}"/>
              </a:ext>
            </a:extLst>
          </p:cNvPr>
          <p:cNvGrpSpPr/>
          <p:nvPr/>
        </p:nvGrpSpPr>
        <p:grpSpPr>
          <a:xfrm>
            <a:off x="6078944" y="3438057"/>
            <a:ext cx="4146930" cy="360000"/>
            <a:chOff x="6078944" y="3438057"/>
            <a:chExt cx="4146930" cy="36000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014EC42-F6BA-41D7-9E28-ED7C9DC8538A}"/>
                </a:ext>
              </a:extLst>
            </p:cNvPr>
            <p:cNvCxnSpPr>
              <a:cxnSpLocks/>
            </p:cNvCxnSpPr>
            <p:nvPr/>
          </p:nvCxnSpPr>
          <p:spPr>
            <a:xfrm>
              <a:off x="6078944" y="3438057"/>
              <a:ext cx="0" cy="360000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none"/>
              <a:tailEnd type="arrow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CBFE7EB-6EBF-4123-B672-EF4EFD63998C}"/>
                </a:ext>
              </a:extLst>
            </p:cNvPr>
            <p:cNvCxnSpPr>
              <a:cxnSpLocks/>
            </p:cNvCxnSpPr>
            <p:nvPr/>
          </p:nvCxnSpPr>
          <p:spPr>
            <a:xfrm>
              <a:off x="10225874" y="3438057"/>
              <a:ext cx="0" cy="360000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none"/>
              <a:tailEnd type="arrow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69CE8A-F259-4A36-927A-284872A65D54}"/>
              </a:ext>
            </a:extLst>
          </p:cNvPr>
          <p:cNvCxnSpPr/>
          <p:nvPr/>
        </p:nvCxnSpPr>
        <p:spPr>
          <a:xfrm>
            <a:off x="2826849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E4D7D7-64A7-4AAB-9E38-0E98A91FAB13}"/>
              </a:ext>
            </a:extLst>
          </p:cNvPr>
          <p:cNvCxnSpPr/>
          <p:nvPr/>
        </p:nvCxnSpPr>
        <p:spPr>
          <a:xfrm>
            <a:off x="3731723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6EF784-8741-4883-823C-A49BC6D40265}"/>
              </a:ext>
            </a:extLst>
          </p:cNvPr>
          <p:cNvCxnSpPr/>
          <p:nvPr/>
        </p:nvCxnSpPr>
        <p:spPr>
          <a:xfrm>
            <a:off x="7400183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A3850E-AE2C-4AB7-ACFB-549179664045}"/>
              </a:ext>
            </a:extLst>
          </p:cNvPr>
          <p:cNvCxnSpPr/>
          <p:nvPr/>
        </p:nvCxnSpPr>
        <p:spPr>
          <a:xfrm>
            <a:off x="8595420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643876-D78E-4A31-B340-11A884F37B57}"/>
              </a:ext>
            </a:extLst>
          </p:cNvPr>
          <p:cNvCxnSpPr/>
          <p:nvPr/>
        </p:nvCxnSpPr>
        <p:spPr>
          <a:xfrm>
            <a:off x="10200481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7AD1331-8F25-46D5-A674-6D54EC6354A7}"/>
              </a:ext>
            </a:extLst>
          </p:cNvPr>
          <p:cNvSpPr txBox="1"/>
          <p:nvPr/>
        </p:nvSpPr>
        <p:spPr>
          <a:xfrm>
            <a:off x="2299380" y="1549807"/>
            <a:ext cx="109837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venir Medium" panose="02000503020000020003"/>
              </a:rPr>
              <a:t>VIRUS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08E9FD-5D6D-4540-B208-BE3DD9AECED5}"/>
              </a:ext>
            </a:extLst>
          </p:cNvPr>
          <p:cNvCxnSpPr/>
          <p:nvPr/>
        </p:nvCxnSpPr>
        <p:spPr>
          <a:xfrm>
            <a:off x="6095104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25A20A-2E80-4CF0-BDC0-2A1565A1262B}"/>
              </a:ext>
            </a:extLst>
          </p:cNvPr>
          <p:cNvCxnSpPr>
            <a:cxnSpLocks/>
          </p:cNvCxnSpPr>
          <p:nvPr/>
        </p:nvCxnSpPr>
        <p:spPr>
          <a:xfrm>
            <a:off x="676150" y="4054890"/>
            <a:ext cx="10986666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FAFF7BF-5942-40A5-A1B5-E1EB0F8AC72E}"/>
                  </a:ext>
                </a:extLst>
              </p14:cNvPr>
              <p14:cNvContentPartPr/>
              <p14:nvPr/>
            </p14:nvContentPartPr>
            <p14:xfrm>
              <a:off x="2236513" y="3972017"/>
              <a:ext cx="9499989" cy="2353044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FAFF7BF-5942-40A5-A1B5-E1EB0F8AC72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82513" y="3864030"/>
                <a:ext cx="9607628" cy="2568659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331423D-DC64-4F9B-88BC-35559D80FC66}"/>
              </a:ext>
            </a:extLst>
          </p:cNvPr>
          <p:cNvSpPr txBox="1"/>
          <p:nvPr/>
        </p:nvSpPr>
        <p:spPr>
          <a:xfrm>
            <a:off x="2299380" y="6394711"/>
            <a:ext cx="2603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B050"/>
                </a:solidFill>
                <a:latin typeface="Avenir Medium" panose="02000503020000020003"/>
              </a:rPr>
              <a:t>PSEUDOMONA</a:t>
            </a:r>
            <a:r>
              <a:rPr lang="en-GB" sz="2800" b="1" dirty="0">
                <a:solidFill>
                  <a:srgbClr val="00B050"/>
                </a:solidFill>
              </a:rPr>
              <a:t>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2DDC7A1-C6A4-4145-849D-0534A90017AE}"/>
              </a:ext>
            </a:extLst>
          </p:cNvPr>
          <p:cNvGrpSpPr/>
          <p:nvPr/>
        </p:nvGrpSpPr>
        <p:grpSpPr>
          <a:xfrm>
            <a:off x="676150" y="4933822"/>
            <a:ext cx="10986666" cy="523220"/>
            <a:chOff x="676150" y="4933822"/>
            <a:chExt cx="10986666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AD9EED-E635-4EBF-947C-6753528945AA}"/>
                </a:ext>
              </a:extLst>
            </p:cNvPr>
            <p:cNvSpPr txBox="1"/>
            <p:nvPr/>
          </p:nvSpPr>
          <p:spPr>
            <a:xfrm>
              <a:off x="1056074" y="4933822"/>
              <a:ext cx="753411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BAL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B0A8AD-31DE-4919-9646-368E392BAD77}"/>
                </a:ext>
              </a:extLst>
            </p:cNvPr>
            <p:cNvCxnSpPr>
              <a:cxnSpLocks/>
            </p:cNvCxnSpPr>
            <p:nvPr/>
          </p:nvCxnSpPr>
          <p:spPr>
            <a:xfrm>
              <a:off x="676150" y="5377856"/>
              <a:ext cx="1098666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itle 4">
            <a:extLst>
              <a:ext uri="{FF2B5EF4-FFF2-40B4-BE49-F238E27FC236}">
                <a16:creationId xmlns:a16="http://schemas.microsoft.com/office/drawing/2014/main" id="{A949320F-396D-4078-B2FB-BD0DAD509D8D}"/>
              </a:ext>
            </a:extLst>
          </p:cNvPr>
          <p:cNvSpPr txBox="1">
            <a:spLocks/>
          </p:cNvSpPr>
          <p:nvPr/>
        </p:nvSpPr>
        <p:spPr>
          <a:xfrm>
            <a:off x="838200" y="408157"/>
            <a:ext cx="9657387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060"/>
                </a:solidFill>
                <a:latin typeface="Bebas Neue Bold" panose="020B0606020202050201" pitchFamily="34" charset="77"/>
                <a:ea typeface="+mj-ea"/>
                <a:cs typeface="+mj-cs"/>
              </a:defRPr>
            </a:lvl1pPr>
          </a:lstStyle>
          <a:p>
            <a:r>
              <a:rPr lang="en-GB" b="0" dirty="0">
                <a:solidFill>
                  <a:srgbClr val="FF0000"/>
                </a:solidFill>
              </a:rPr>
              <a:t>Modulator therapy </a:t>
            </a:r>
            <a:r>
              <a:rPr lang="en-GB" b="0" dirty="0">
                <a:solidFill>
                  <a:schemeClr val="tx1"/>
                </a:solidFill>
              </a:rPr>
              <a:t> infection surveillance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AE43574-F040-4F9E-8BE0-11C63AC0ED2A}"/>
              </a:ext>
            </a:extLst>
          </p:cNvPr>
          <p:cNvGrpSpPr/>
          <p:nvPr/>
        </p:nvGrpSpPr>
        <p:grpSpPr>
          <a:xfrm>
            <a:off x="291982" y="3378694"/>
            <a:ext cx="9042731" cy="523220"/>
            <a:chOff x="291982" y="3378694"/>
            <a:chExt cx="9042731" cy="52322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8680C0-94D0-4D36-ACDA-3E7704116669}"/>
                </a:ext>
              </a:extLst>
            </p:cNvPr>
            <p:cNvSpPr txBox="1"/>
            <p:nvPr/>
          </p:nvSpPr>
          <p:spPr>
            <a:xfrm>
              <a:off x="291982" y="3378694"/>
              <a:ext cx="2273661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OP swab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A28DF16-71E2-4AB7-80B6-B54B7764E4B1}"/>
                </a:ext>
              </a:extLst>
            </p:cNvPr>
            <p:cNvGrpSpPr/>
            <p:nvPr/>
          </p:nvGrpSpPr>
          <p:grpSpPr>
            <a:xfrm>
              <a:off x="2599784" y="3438057"/>
              <a:ext cx="6734929" cy="360000"/>
              <a:chOff x="2599784" y="3438057"/>
              <a:chExt cx="6734929" cy="360000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635D2645-2CEA-451D-8274-76309619CD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9784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026B432D-8EA2-41B9-BB0A-0BFFFCFF69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9645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0880A9D-C7D3-480A-BE29-A4A83F986E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4021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97B9179C-B9B6-4BF2-B873-5C7BE98D79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3741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1D3D63C-9BF4-4AA4-98A5-DBAC20A31C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71264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CA101EE-ACBF-4378-A1A3-C54D1B3248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4713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885F8DC-25A7-429E-96DA-33B1E7635D5D}"/>
              </a:ext>
            </a:extLst>
          </p:cNvPr>
          <p:cNvGrpSpPr/>
          <p:nvPr/>
        </p:nvGrpSpPr>
        <p:grpSpPr>
          <a:xfrm>
            <a:off x="685851" y="4555041"/>
            <a:ext cx="10986666" cy="523220"/>
            <a:chOff x="601771" y="4555041"/>
            <a:chExt cx="10986666" cy="52322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518CD7F-76E1-49C2-B3A4-BF7262DD2929}"/>
                </a:ext>
              </a:extLst>
            </p:cNvPr>
            <p:cNvCxnSpPr>
              <a:cxnSpLocks/>
            </p:cNvCxnSpPr>
            <p:nvPr/>
          </p:nvCxnSpPr>
          <p:spPr>
            <a:xfrm>
              <a:off x="601771" y="5023079"/>
              <a:ext cx="1098666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56DAB68-8436-4050-880A-3A74D2D8E071}"/>
                </a:ext>
              </a:extLst>
            </p:cNvPr>
            <p:cNvSpPr txBox="1"/>
            <p:nvPr/>
          </p:nvSpPr>
          <p:spPr>
            <a:xfrm>
              <a:off x="636039" y="4555041"/>
              <a:ext cx="3326680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SPUTUM INDUCTION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5778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248CE9D-4EEE-4064-A198-DE7E350C5731}"/>
                  </a:ext>
                </a:extLst>
              </p14:cNvPr>
              <p14:cNvContentPartPr/>
              <p14:nvPr/>
            </p14:nvContentPartPr>
            <p14:xfrm>
              <a:off x="998139" y="3209897"/>
              <a:ext cx="864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248CE9D-4EEE-4064-A198-DE7E350C57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9139" y="3200897"/>
                <a:ext cx="262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FB39AB8B-EED6-442E-A45A-38E891FD82E5}"/>
              </a:ext>
            </a:extLst>
          </p:cNvPr>
          <p:cNvGrpSpPr/>
          <p:nvPr/>
        </p:nvGrpSpPr>
        <p:grpSpPr>
          <a:xfrm>
            <a:off x="6078944" y="3438057"/>
            <a:ext cx="4146930" cy="360000"/>
            <a:chOff x="6078944" y="3438057"/>
            <a:chExt cx="4146930" cy="36000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014EC42-F6BA-41D7-9E28-ED7C9DC8538A}"/>
                </a:ext>
              </a:extLst>
            </p:cNvPr>
            <p:cNvCxnSpPr>
              <a:cxnSpLocks/>
            </p:cNvCxnSpPr>
            <p:nvPr/>
          </p:nvCxnSpPr>
          <p:spPr>
            <a:xfrm>
              <a:off x="6078944" y="3438057"/>
              <a:ext cx="0" cy="360000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none"/>
              <a:tailEnd type="arrow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CBFE7EB-6EBF-4123-B672-EF4EFD63998C}"/>
                </a:ext>
              </a:extLst>
            </p:cNvPr>
            <p:cNvCxnSpPr>
              <a:cxnSpLocks/>
            </p:cNvCxnSpPr>
            <p:nvPr/>
          </p:nvCxnSpPr>
          <p:spPr>
            <a:xfrm>
              <a:off x="10225874" y="3438057"/>
              <a:ext cx="0" cy="360000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none"/>
              <a:tailEnd type="arrow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69CE8A-F259-4A36-927A-284872A65D54}"/>
              </a:ext>
            </a:extLst>
          </p:cNvPr>
          <p:cNvCxnSpPr/>
          <p:nvPr/>
        </p:nvCxnSpPr>
        <p:spPr>
          <a:xfrm>
            <a:off x="2826849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E4D7D7-64A7-4AAB-9E38-0E98A91FAB13}"/>
              </a:ext>
            </a:extLst>
          </p:cNvPr>
          <p:cNvCxnSpPr/>
          <p:nvPr/>
        </p:nvCxnSpPr>
        <p:spPr>
          <a:xfrm>
            <a:off x="3731723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6EF784-8741-4883-823C-A49BC6D40265}"/>
              </a:ext>
            </a:extLst>
          </p:cNvPr>
          <p:cNvCxnSpPr/>
          <p:nvPr/>
        </p:nvCxnSpPr>
        <p:spPr>
          <a:xfrm>
            <a:off x="7400183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A3850E-AE2C-4AB7-ACFB-549179664045}"/>
              </a:ext>
            </a:extLst>
          </p:cNvPr>
          <p:cNvCxnSpPr/>
          <p:nvPr/>
        </p:nvCxnSpPr>
        <p:spPr>
          <a:xfrm>
            <a:off x="8595420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643876-D78E-4A31-B340-11A884F37B57}"/>
              </a:ext>
            </a:extLst>
          </p:cNvPr>
          <p:cNvCxnSpPr/>
          <p:nvPr/>
        </p:nvCxnSpPr>
        <p:spPr>
          <a:xfrm>
            <a:off x="10200481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7AD1331-8F25-46D5-A674-6D54EC6354A7}"/>
              </a:ext>
            </a:extLst>
          </p:cNvPr>
          <p:cNvSpPr txBox="1"/>
          <p:nvPr/>
        </p:nvSpPr>
        <p:spPr>
          <a:xfrm>
            <a:off x="2299380" y="1549807"/>
            <a:ext cx="109837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venir Medium" panose="02000503020000020003"/>
              </a:rPr>
              <a:t>VIRUS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08E9FD-5D6D-4540-B208-BE3DD9AECED5}"/>
              </a:ext>
            </a:extLst>
          </p:cNvPr>
          <p:cNvCxnSpPr/>
          <p:nvPr/>
        </p:nvCxnSpPr>
        <p:spPr>
          <a:xfrm>
            <a:off x="6095104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25A20A-2E80-4CF0-BDC0-2A1565A1262B}"/>
              </a:ext>
            </a:extLst>
          </p:cNvPr>
          <p:cNvCxnSpPr>
            <a:cxnSpLocks/>
          </p:cNvCxnSpPr>
          <p:nvPr/>
        </p:nvCxnSpPr>
        <p:spPr>
          <a:xfrm>
            <a:off x="676150" y="4054890"/>
            <a:ext cx="10986666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FAFF7BF-5942-40A5-A1B5-E1EB0F8AC72E}"/>
                  </a:ext>
                </a:extLst>
              </p14:cNvPr>
              <p14:cNvContentPartPr/>
              <p14:nvPr/>
            </p14:nvContentPartPr>
            <p14:xfrm>
              <a:off x="2236513" y="5018029"/>
              <a:ext cx="9499989" cy="1307031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FAFF7BF-5942-40A5-A1B5-E1EB0F8AC72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82513" y="4910069"/>
                <a:ext cx="9607628" cy="152259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331423D-DC64-4F9B-88BC-35559D80FC66}"/>
              </a:ext>
            </a:extLst>
          </p:cNvPr>
          <p:cNvSpPr txBox="1"/>
          <p:nvPr/>
        </p:nvSpPr>
        <p:spPr>
          <a:xfrm>
            <a:off x="2299380" y="6394711"/>
            <a:ext cx="2603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B050"/>
                </a:solidFill>
                <a:latin typeface="Avenir Medium" panose="02000503020000020003"/>
              </a:rPr>
              <a:t>PSEUDOMONA</a:t>
            </a:r>
            <a:r>
              <a:rPr lang="en-GB" sz="2800" b="1" dirty="0">
                <a:solidFill>
                  <a:srgbClr val="00B050"/>
                </a:solidFill>
              </a:rPr>
              <a:t>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2DDC7A1-C6A4-4145-849D-0534A90017AE}"/>
              </a:ext>
            </a:extLst>
          </p:cNvPr>
          <p:cNvGrpSpPr/>
          <p:nvPr/>
        </p:nvGrpSpPr>
        <p:grpSpPr>
          <a:xfrm>
            <a:off x="676150" y="4933822"/>
            <a:ext cx="10986666" cy="523220"/>
            <a:chOff x="676150" y="4933822"/>
            <a:chExt cx="10986666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AD9EED-E635-4EBF-947C-6753528945AA}"/>
                </a:ext>
              </a:extLst>
            </p:cNvPr>
            <p:cNvSpPr txBox="1"/>
            <p:nvPr/>
          </p:nvSpPr>
          <p:spPr>
            <a:xfrm>
              <a:off x="1056074" y="4933822"/>
              <a:ext cx="753411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BAL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B0A8AD-31DE-4919-9646-368E392BAD77}"/>
                </a:ext>
              </a:extLst>
            </p:cNvPr>
            <p:cNvCxnSpPr>
              <a:cxnSpLocks/>
            </p:cNvCxnSpPr>
            <p:nvPr/>
          </p:nvCxnSpPr>
          <p:spPr>
            <a:xfrm>
              <a:off x="676150" y="5377856"/>
              <a:ext cx="1098666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AE43574-F040-4F9E-8BE0-11C63AC0ED2A}"/>
              </a:ext>
            </a:extLst>
          </p:cNvPr>
          <p:cNvGrpSpPr/>
          <p:nvPr/>
        </p:nvGrpSpPr>
        <p:grpSpPr>
          <a:xfrm>
            <a:off x="291982" y="3378694"/>
            <a:ext cx="9042731" cy="523220"/>
            <a:chOff x="291982" y="3378694"/>
            <a:chExt cx="9042731" cy="52322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8680C0-94D0-4D36-ACDA-3E7704116669}"/>
                </a:ext>
              </a:extLst>
            </p:cNvPr>
            <p:cNvSpPr txBox="1"/>
            <p:nvPr/>
          </p:nvSpPr>
          <p:spPr>
            <a:xfrm>
              <a:off x="291982" y="3378694"/>
              <a:ext cx="2273661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OP swab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A28DF16-71E2-4AB7-80B6-B54B7764E4B1}"/>
                </a:ext>
              </a:extLst>
            </p:cNvPr>
            <p:cNvGrpSpPr/>
            <p:nvPr/>
          </p:nvGrpSpPr>
          <p:grpSpPr>
            <a:xfrm>
              <a:off x="2599784" y="3438057"/>
              <a:ext cx="6734929" cy="360000"/>
              <a:chOff x="2599784" y="3438057"/>
              <a:chExt cx="6734929" cy="360000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635D2645-2CEA-451D-8274-76309619CD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9784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026B432D-8EA2-41B9-BB0A-0BFFFCFF69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9645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0880A9D-C7D3-480A-BE29-A4A83F986E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4021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97B9179C-B9B6-4BF2-B873-5C7BE98D79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3741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1D3D63C-9BF4-4AA4-98A5-DBAC20A31C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71264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CA101EE-ACBF-4378-A1A3-C54D1B3248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4713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885F8DC-25A7-429E-96DA-33B1E7635D5D}"/>
              </a:ext>
            </a:extLst>
          </p:cNvPr>
          <p:cNvGrpSpPr/>
          <p:nvPr/>
        </p:nvGrpSpPr>
        <p:grpSpPr>
          <a:xfrm>
            <a:off x="685851" y="4555041"/>
            <a:ext cx="10986666" cy="523220"/>
            <a:chOff x="601771" y="4555041"/>
            <a:chExt cx="10986666" cy="52322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518CD7F-76E1-49C2-B3A4-BF7262DD2929}"/>
                </a:ext>
              </a:extLst>
            </p:cNvPr>
            <p:cNvCxnSpPr>
              <a:cxnSpLocks/>
            </p:cNvCxnSpPr>
            <p:nvPr/>
          </p:nvCxnSpPr>
          <p:spPr>
            <a:xfrm>
              <a:off x="601771" y="5023079"/>
              <a:ext cx="1098666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56DAB68-8436-4050-880A-3A74D2D8E071}"/>
                </a:ext>
              </a:extLst>
            </p:cNvPr>
            <p:cNvSpPr txBox="1"/>
            <p:nvPr/>
          </p:nvSpPr>
          <p:spPr>
            <a:xfrm>
              <a:off x="636039" y="4555041"/>
              <a:ext cx="3326680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SPUTUM INDUCTION</a:t>
              </a:r>
            </a:p>
          </p:txBody>
        </p:sp>
      </p:grpSp>
      <p:sp>
        <p:nvSpPr>
          <p:cNvPr id="37" name="Title 4">
            <a:extLst>
              <a:ext uri="{FF2B5EF4-FFF2-40B4-BE49-F238E27FC236}">
                <a16:creationId xmlns:a16="http://schemas.microsoft.com/office/drawing/2014/main" id="{63EE9BCF-AB5B-42F7-91AD-6CD4686B246E}"/>
              </a:ext>
            </a:extLst>
          </p:cNvPr>
          <p:cNvSpPr txBox="1">
            <a:spLocks/>
          </p:cNvSpPr>
          <p:nvPr/>
        </p:nvSpPr>
        <p:spPr>
          <a:xfrm>
            <a:off x="838200" y="408157"/>
            <a:ext cx="9657387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060"/>
                </a:solidFill>
                <a:latin typeface="Bebas Neue Bold" panose="020B0606020202050201" pitchFamily="34" charset="77"/>
                <a:ea typeface="+mj-ea"/>
                <a:cs typeface="+mj-cs"/>
              </a:defRPr>
            </a:lvl1pPr>
          </a:lstStyle>
          <a:p>
            <a:r>
              <a:rPr lang="en-GB" b="0" dirty="0">
                <a:solidFill>
                  <a:srgbClr val="FF0000"/>
                </a:solidFill>
              </a:rPr>
              <a:t>Modulator therapy </a:t>
            </a:r>
            <a:r>
              <a:rPr lang="en-GB" b="0" dirty="0">
                <a:solidFill>
                  <a:schemeClr val="tx1"/>
                </a:solidFill>
              </a:rPr>
              <a:t> infection surveillance</a:t>
            </a:r>
          </a:p>
        </p:txBody>
      </p:sp>
    </p:spTree>
    <p:extLst>
      <p:ext uri="{BB962C8B-B14F-4D97-AF65-F5344CB8AC3E}">
        <p14:creationId xmlns:p14="http://schemas.microsoft.com/office/powerpoint/2010/main" val="3280179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7A480D-F7F5-4211-8E2B-82E732E881A0}"/>
              </a:ext>
            </a:extLst>
          </p:cNvPr>
          <p:cNvSpPr/>
          <p:nvPr/>
        </p:nvSpPr>
        <p:spPr>
          <a:xfrm>
            <a:off x="288758" y="374504"/>
            <a:ext cx="11301663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b="1" i="0" u="none" strike="noStrike" baseline="0" dirty="0">
                <a:solidFill>
                  <a:srgbClr val="FF0000"/>
                </a:solidFill>
              </a:rPr>
              <a:t>CF-HomeSpIT</a:t>
            </a:r>
          </a:p>
          <a:p>
            <a:r>
              <a:rPr lang="en-GB" sz="2800" b="1" i="0" u="none" strike="noStrike" baseline="0" dirty="0"/>
              <a:t>The CF Home Sputum-Induction Trial to evaluate home sputum-induction and early morning cough clear saliva sampling in children with Cystic Fibrosis</a:t>
            </a:r>
          </a:p>
          <a:p>
            <a:r>
              <a:rPr lang="en-GB" b="0" i="0" u="none" strike="noStrike" baseline="0" dirty="0"/>
              <a:t>K. Ronchetti , J.-D. Tame , L. Thia , A. Aseeri , R. Weiser , E. Mahenthiralingam , J.T. Forton.</a:t>
            </a:r>
          </a:p>
          <a:p>
            <a:r>
              <a:rPr lang="en-GB" b="0" i="0" u="none" strike="noStrike" baseline="0" dirty="0"/>
              <a:t>CF-SpIT Study Group</a:t>
            </a:r>
          </a:p>
          <a:p>
            <a:endParaRPr lang="en-GB" sz="1100" b="0" i="0" u="none" strike="noStrike" baseline="0" dirty="0"/>
          </a:p>
          <a:p>
            <a:r>
              <a:rPr lang="en-GB" sz="1400" b="0" i="0" u="none" strike="noStrike" baseline="0" dirty="0"/>
              <a:t>The Children's Hospital for Wales, Cardiff, United Kingdom</a:t>
            </a:r>
          </a:p>
          <a:p>
            <a:r>
              <a:rPr lang="en-GB" sz="1400" b="0" i="0" u="none" strike="noStrike" baseline="0" dirty="0"/>
              <a:t>Cardiff University, School of Biosciences, Cardiff, United Kingdom, </a:t>
            </a:r>
          </a:p>
          <a:p>
            <a:endParaRPr lang="en-GB" sz="4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550F17-B375-4EEB-99D5-CBBD33D104BC}"/>
              </a:ext>
            </a:extLst>
          </p:cNvPr>
          <p:cNvSpPr txBox="1"/>
          <p:nvPr/>
        </p:nvSpPr>
        <p:spPr>
          <a:xfrm>
            <a:off x="288758" y="3806213"/>
            <a:ext cx="27719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</a:rPr>
              <a:t>NIHR Portfolio ID – 54158.  ISRCTN86523335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FB40603-670A-42D4-BE1B-8292321FF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71" y="136447"/>
            <a:ext cx="1158671" cy="476115"/>
          </a:xfrm>
          <a:prstGeom prst="rect">
            <a:avLst/>
          </a:prstGeom>
        </p:spPr>
      </p:pic>
      <p:pic>
        <p:nvPicPr>
          <p:cNvPr id="23" name="Picture 2" descr="http://www.cardiff.ac.uk/identity/downloads/universitylogo.jpg">
            <a:extLst>
              <a:ext uri="{FF2B5EF4-FFF2-40B4-BE49-F238E27FC236}">
                <a16:creationId xmlns:a16="http://schemas.microsoft.com/office/drawing/2014/main" id="{4A89ABAD-B825-4E02-B14C-A1755BB10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7148" y="136447"/>
            <a:ext cx="866546" cy="834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7447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314DC1-7E0D-4AA2-9DE5-F87236AC0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16" t="60966" r="5535" b="17333"/>
          <a:stretch/>
        </p:blipFill>
        <p:spPr>
          <a:xfrm>
            <a:off x="9160208" y="3999517"/>
            <a:ext cx="2280363" cy="171390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8ED1E18-5F16-455A-8A83-0801E7610B0A}"/>
              </a:ext>
            </a:extLst>
          </p:cNvPr>
          <p:cNvCxnSpPr>
            <a:cxnSpLocks/>
          </p:cNvCxnSpPr>
          <p:nvPr/>
        </p:nvCxnSpPr>
        <p:spPr>
          <a:xfrm>
            <a:off x="5470885" y="2899677"/>
            <a:ext cx="0" cy="124025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8819BD7-7108-4D68-B787-56C32F5FE43F}"/>
              </a:ext>
            </a:extLst>
          </p:cNvPr>
          <p:cNvSpPr/>
          <p:nvPr/>
        </p:nvSpPr>
        <p:spPr>
          <a:xfrm>
            <a:off x="4093424" y="4222139"/>
            <a:ext cx="2790178" cy="69931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NHS Clinical Microbiology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1223D-1D6B-4B91-BC75-28E2264BBA49}"/>
              </a:ext>
            </a:extLst>
          </p:cNvPr>
          <p:cNvSpPr/>
          <p:nvPr/>
        </p:nvSpPr>
        <p:spPr>
          <a:xfrm>
            <a:off x="4093424" y="5014109"/>
            <a:ext cx="2790178" cy="69931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Microbiome Research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5834E6-E74E-49F4-9F0D-44310DD3D0F5}"/>
              </a:ext>
            </a:extLst>
          </p:cNvPr>
          <p:cNvSpPr/>
          <p:nvPr/>
        </p:nvSpPr>
        <p:spPr>
          <a:xfrm>
            <a:off x="4093427" y="5829864"/>
            <a:ext cx="2790175" cy="69931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Inflammation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350863-482E-47B7-AA1A-0D58FFCF82C6}"/>
              </a:ext>
            </a:extLst>
          </p:cNvPr>
          <p:cNvSpPr/>
          <p:nvPr/>
        </p:nvSpPr>
        <p:spPr>
          <a:xfrm>
            <a:off x="7029156" y="5707686"/>
            <a:ext cx="5176911" cy="105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WS13.01 The Cystic Fibrosis Home Sputum-Induction Trial (CF-HomeSpIT - ISRCTN86523335) to evaluate home sputum-induction and early morning saliva sampling in children with cystic fibrosis</a:t>
            </a:r>
          </a:p>
          <a:p>
            <a:pPr algn="ctr"/>
            <a:endParaRPr lang="en-GB" sz="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1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Ronchetti</a:t>
            </a:r>
            <a:r>
              <a:rPr lang="en-GB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K; Tame, J-D; Thia, L; </a:t>
            </a:r>
            <a:r>
              <a:rPr lang="en-GB" sz="1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Aseeri</a:t>
            </a:r>
            <a:r>
              <a:rPr lang="en-GB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A; Weiser, R; Mahenthiralingam, E; Forton, J</a:t>
            </a:r>
          </a:p>
          <a:p>
            <a:pPr algn="ctr"/>
            <a:endParaRPr lang="en-GB" sz="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Journal of Cystic Fibrosis. , 2023, Vol.22, p.S25-S26</a:t>
            </a:r>
          </a:p>
          <a:p>
            <a:pPr algn="ctr"/>
            <a:r>
              <a:rPr lang="en-GB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DOI: 10.1016/S1569-1993(23)00259-X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46903D-8D9D-4B0E-A107-11D0667B157A}"/>
              </a:ext>
            </a:extLst>
          </p:cNvPr>
          <p:cNvSpPr/>
          <p:nvPr/>
        </p:nvSpPr>
        <p:spPr>
          <a:xfrm>
            <a:off x="5534380" y="3130034"/>
            <a:ext cx="1924052" cy="600075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FCCB2C-CB8A-42C6-B752-5E429758C628}"/>
              </a:ext>
            </a:extLst>
          </p:cNvPr>
          <p:cNvSpPr/>
          <p:nvPr/>
        </p:nvSpPr>
        <p:spPr>
          <a:xfrm>
            <a:off x="7572732" y="3130034"/>
            <a:ext cx="1879162" cy="600075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8C98A5-2D2C-4938-AC59-A07470B8B453}"/>
              </a:ext>
            </a:extLst>
          </p:cNvPr>
          <p:cNvSpPr/>
          <p:nvPr/>
        </p:nvSpPr>
        <p:spPr>
          <a:xfrm>
            <a:off x="9560549" y="3128962"/>
            <a:ext cx="1841187" cy="600075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CD62B4-4CFB-4969-BBE0-8C0824FCC00A}"/>
              </a:ext>
            </a:extLst>
          </p:cNvPr>
          <p:cNvSpPr/>
          <p:nvPr/>
        </p:nvSpPr>
        <p:spPr>
          <a:xfrm>
            <a:off x="2934055" y="3130034"/>
            <a:ext cx="2486025" cy="600075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F2BEF4-9F16-4B1E-801D-A5AA188B8A2B}"/>
              </a:ext>
            </a:extLst>
          </p:cNvPr>
          <p:cNvSpPr/>
          <p:nvPr/>
        </p:nvSpPr>
        <p:spPr>
          <a:xfrm>
            <a:off x="743306" y="3130034"/>
            <a:ext cx="2076450" cy="600075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3" name="Graphic 12" descr="Lungs">
            <a:extLst>
              <a:ext uri="{FF2B5EF4-FFF2-40B4-BE49-F238E27FC236}">
                <a16:creationId xmlns:a16="http://schemas.microsoft.com/office/drawing/2014/main" id="{F5ADBC49-6462-44A7-B584-6EB2A0F1E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75690" y="2539148"/>
            <a:ext cx="567785" cy="567785"/>
          </a:xfrm>
          <a:prstGeom prst="rect">
            <a:avLst/>
          </a:prstGeom>
        </p:spPr>
      </p:pic>
      <p:pic>
        <p:nvPicPr>
          <p:cNvPr id="14" name="Graphic 13" descr="Wreath">
            <a:extLst>
              <a:ext uri="{FF2B5EF4-FFF2-40B4-BE49-F238E27FC236}">
                <a16:creationId xmlns:a16="http://schemas.microsoft.com/office/drawing/2014/main" id="{6319564C-5795-4300-BFCE-12DA543911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66828" y="2620785"/>
            <a:ext cx="460624" cy="460624"/>
          </a:xfrm>
          <a:prstGeom prst="rect">
            <a:avLst/>
          </a:prstGeom>
        </p:spPr>
      </p:pic>
      <p:pic>
        <p:nvPicPr>
          <p:cNvPr id="15" name="Graphic 14" descr="Star">
            <a:extLst>
              <a:ext uri="{FF2B5EF4-FFF2-40B4-BE49-F238E27FC236}">
                <a16:creationId xmlns:a16="http://schemas.microsoft.com/office/drawing/2014/main" id="{9653B039-C97D-4DE5-93D7-28A10AD4F1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46755" y="2582460"/>
            <a:ext cx="460624" cy="460624"/>
          </a:xfrm>
          <a:prstGeom prst="rect">
            <a:avLst/>
          </a:prstGeom>
        </p:spPr>
      </p:pic>
      <p:pic>
        <p:nvPicPr>
          <p:cNvPr id="16" name="Graphic 15" descr="Star">
            <a:extLst>
              <a:ext uri="{FF2B5EF4-FFF2-40B4-BE49-F238E27FC236}">
                <a16:creationId xmlns:a16="http://schemas.microsoft.com/office/drawing/2014/main" id="{86CA1C46-512C-4B11-80B9-5052BEA383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20184" y="2570528"/>
            <a:ext cx="460624" cy="4606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1DA2F81-5459-46DE-8808-3B2465235FFD}"/>
              </a:ext>
            </a:extLst>
          </p:cNvPr>
          <p:cNvSpPr txBox="1"/>
          <p:nvPr/>
        </p:nvSpPr>
        <p:spPr>
          <a:xfrm>
            <a:off x="820916" y="3104737"/>
            <a:ext cx="1904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Early morning </a:t>
            </a:r>
          </a:p>
          <a:p>
            <a:pPr algn="ctr"/>
            <a:r>
              <a:rPr lang="en-GB" dirty="0"/>
              <a:t>Cough Clear Saliva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8C4A56-84FA-4FF9-B849-94114B78E061}"/>
              </a:ext>
            </a:extLst>
          </p:cNvPr>
          <p:cNvSpPr txBox="1"/>
          <p:nvPr/>
        </p:nvSpPr>
        <p:spPr>
          <a:xfrm>
            <a:off x="2919350" y="3105764"/>
            <a:ext cx="2515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Early morning </a:t>
            </a:r>
          </a:p>
          <a:p>
            <a:pPr algn="ctr"/>
            <a:r>
              <a:rPr lang="en-GB" dirty="0"/>
              <a:t>Home sputum induction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90AC10-9579-4B1D-8E8A-052D3AF201E9}"/>
              </a:ext>
            </a:extLst>
          </p:cNvPr>
          <p:cNvSpPr txBox="1"/>
          <p:nvPr/>
        </p:nvSpPr>
        <p:spPr>
          <a:xfrm>
            <a:off x="5827223" y="3104737"/>
            <a:ext cx="1334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Clinic</a:t>
            </a:r>
          </a:p>
          <a:p>
            <a:pPr algn="ctr"/>
            <a:r>
              <a:rPr lang="en-GB" dirty="0"/>
              <a:t>Cough Swab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D7BAD6-2CE2-482A-9D10-1937C9BB59EC}"/>
              </a:ext>
            </a:extLst>
          </p:cNvPr>
          <p:cNvSpPr txBox="1"/>
          <p:nvPr/>
        </p:nvSpPr>
        <p:spPr>
          <a:xfrm>
            <a:off x="7527852" y="3104737"/>
            <a:ext cx="1924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Clinic</a:t>
            </a:r>
          </a:p>
          <a:p>
            <a:pPr algn="ctr"/>
            <a:r>
              <a:rPr lang="en-GB" dirty="0"/>
              <a:t>Cough Clear Saliva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60A382-73C2-4137-A161-9A55341DCE7B}"/>
              </a:ext>
            </a:extLst>
          </p:cNvPr>
          <p:cNvSpPr txBox="1"/>
          <p:nvPr/>
        </p:nvSpPr>
        <p:spPr>
          <a:xfrm>
            <a:off x="9579440" y="3102072"/>
            <a:ext cx="1843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Clinic</a:t>
            </a:r>
          </a:p>
          <a:p>
            <a:pPr algn="ctr"/>
            <a:r>
              <a:rPr lang="en-GB" dirty="0"/>
              <a:t>sputum induction</a:t>
            </a:r>
          </a:p>
        </p:txBody>
      </p:sp>
      <p:pic>
        <p:nvPicPr>
          <p:cNvPr id="22" name="Graphic 21" descr="Lungs">
            <a:extLst>
              <a:ext uri="{FF2B5EF4-FFF2-40B4-BE49-F238E27FC236}">
                <a16:creationId xmlns:a16="http://schemas.microsoft.com/office/drawing/2014/main" id="{07A330A2-6214-435C-BEA9-9A04B3C7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6359" y="2532523"/>
            <a:ext cx="567785" cy="567785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E8712BC5-C2CB-44DE-A73E-01476F4BA87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03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CF-HomeSpIT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" descr="http://www.cardiff.ac.uk/identity/downloads/universitylogo.jpg">
            <a:extLst>
              <a:ext uri="{FF2B5EF4-FFF2-40B4-BE49-F238E27FC236}">
                <a16:creationId xmlns:a16="http://schemas.microsoft.com/office/drawing/2014/main" id="{5AB0FBC0-53E6-43EE-A9F2-722DB720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072481" y="196197"/>
            <a:ext cx="866546" cy="834091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790EC6-D785-47EF-937A-24158F5D4E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479" y="269588"/>
            <a:ext cx="1851236" cy="7607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7A269D1-ADDC-41DB-9FC8-7A748F2625A6}"/>
              </a:ext>
            </a:extLst>
          </p:cNvPr>
          <p:cNvSpPr txBox="1"/>
          <p:nvPr/>
        </p:nvSpPr>
        <p:spPr>
          <a:xfrm>
            <a:off x="893549" y="901049"/>
            <a:ext cx="474533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The CF Home Sputum Induction Trial</a:t>
            </a:r>
          </a:p>
          <a:p>
            <a:r>
              <a:rPr lang="en-GB" sz="1400" dirty="0"/>
              <a:t>ISRCTN86523335</a:t>
            </a:r>
          </a:p>
        </p:txBody>
      </p:sp>
    </p:spTree>
    <p:extLst>
      <p:ext uri="{BB962C8B-B14F-4D97-AF65-F5344CB8AC3E}">
        <p14:creationId xmlns:p14="http://schemas.microsoft.com/office/powerpoint/2010/main" val="1462803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s 1">
            <a:hlinkClick r:id="" action="ppaction://media"/>
            <a:extLst>
              <a:ext uri="{FF2B5EF4-FFF2-40B4-BE49-F238E27FC236}">
                <a16:creationId xmlns:a16="http://schemas.microsoft.com/office/drawing/2014/main" id="{E9DE6089-32D1-47F0-A0D6-98A4B02777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B10126-90F8-4765-B2EA-C81786C7D1BC}"/>
              </a:ext>
            </a:extLst>
          </p:cNvPr>
          <p:cNvSpPr txBox="1"/>
          <p:nvPr/>
        </p:nvSpPr>
        <p:spPr>
          <a:xfrm>
            <a:off x="257175" y="190500"/>
            <a:ext cx="11561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Sputum Induction  </a:t>
            </a:r>
            <a:r>
              <a:rPr lang="en-GB" sz="3200" dirty="0"/>
              <a:t>- Hypertonic saline, exercise, PEP and cough clear</a:t>
            </a:r>
          </a:p>
        </p:txBody>
      </p:sp>
    </p:spTree>
    <p:extLst>
      <p:ext uri="{BB962C8B-B14F-4D97-AF65-F5344CB8AC3E}">
        <p14:creationId xmlns:p14="http://schemas.microsoft.com/office/powerpoint/2010/main" val="243125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8">
            <a:extLst>
              <a:ext uri="{FF2B5EF4-FFF2-40B4-BE49-F238E27FC236}">
                <a16:creationId xmlns:a16="http://schemas.microsoft.com/office/drawing/2014/main" id="{A129EDBC-82F5-4F24-BD21-29C6DC9A54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" t="63361" r="68880" b="21802"/>
          <a:stretch/>
        </p:blipFill>
        <p:spPr>
          <a:xfrm>
            <a:off x="2929934" y="2570108"/>
            <a:ext cx="1766812" cy="1280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A5EB87-22C4-450F-BC66-B460B1D49FBC}"/>
              </a:ext>
            </a:extLst>
          </p:cNvPr>
          <p:cNvSpPr txBox="1"/>
          <p:nvPr/>
        </p:nvSpPr>
        <p:spPr>
          <a:xfrm>
            <a:off x="4654216" y="684606"/>
            <a:ext cx="444442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Easy cough clear</a:t>
            </a:r>
          </a:p>
          <a:p>
            <a:endParaRPr lang="en-GB" sz="3600" dirty="0"/>
          </a:p>
          <a:p>
            <a:r>
              <a:rPr lang="en-GB" sz="3600" dirty="0"/>
              <a:t>Oropharyngeal suction</a:t>
            </a:r>
          </a:p>
          <a:p>
            <a:endParaRPr lang="en-GB" sz="3600" dirty="0"/>
          </a:p>
        </p:txBody>
      </p:sp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181AF5A0-D823-4724-A7C9-15E8971B1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" t="63361" r="69441" b="21802"/>
          <a:stretch/>
        </p:blipFill>
        <p:spPr>
          <a:xfrm>
            <a:off x="2929934" y="4724726"/>
            <a:ext cx="1724282" cy="1273697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D41F75DE-4660-4D3A-9045-0F0CADB9B0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" t="63361" r="68880" b="21802"/>
          <a:stretch/>
        </p:blipFill>
        <p:spPr>
          <a:xfrm>
            <a:off x="2929934" y="1496425"/>
            <a:ext cx="1766812" cy="12802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5E7F8D-937B-4BED-87D8-0594AB9D213A}"/>
              </a:ext>
            </a:extLst>
          </p:cNvPr>
          <p:cNvSpPr txBox="1"/>
          <p:nvPr/>
        </p:nvSpPr>
        <p:spPr>
          <a:xfrm>
            <a:off x="409575" y="251036"/>
            <a:ext cx="34996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Cough clear</a:t>
            </a:r>
          </a:p>
          <a:p>
            <a:endParaRPr lang="en-GB" dirty="0"/>
          </a:p>
        </p:txBody>
      </p:sp>
      <p:pic>
        <p:nvPicPr>
          <p:cNvPr id="9" name="Content Placeholder 18">
            <a:extLst>
              <a:ext uri="{FF2B5EF4-FFF2-40B4-BE49-F238E27FC236}">
                <a16:creationId xmlns:a16="http://schemas.microsoft.com/office/drawing/2014/main" id="{1BFEF2F1-8FB9-471B-8ECA-A3F3CACCC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17" t="63361" r="2277" b="21802"/>
          <a:stretch/>
        </p:blipFill>
        <p:spPr>
          <a:xfrm>
            <a:off x="4654216" y="4002356"/>
            <a:ext cx="6336220" cy="20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50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ardiff.ac.uk/identity/downloads/universitylogo.jpg">
            <a:extLst>
              <a:ext uri="{FF2B5EF4-FFF2-40B4-BE49-F238E27FC236}">
                <a16:creationId xmlns:a16="http://schemas.microsoft.com/office/drawing/2014/main" id="{F26691B4-CD73-4BAE-BB26-4406FD00F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2481" y="196197"/>
            <a:ext cx="866546" cy="83409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EA9242-3B73-4669-B898-FBBE58B3D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479" y="269588"/>
            <a:ext cx="1851236" cy="760700"/>
          </a:xfrm>
          <a:prstGeom prst="rect">
            <a:avLst/>
          </a:prstGeom>
        </p:spPr>
      </p:pic>
      <p:pic>
        <p:nvPicPr>
          <p:cNvPr id="6" name="Picture 2" descr="http://www.cardiff.ac.uk/identity/downloads/universitylogo.jpg">
            <a:extLst>
              <a:ext uri="{FF2B5EF4-FFF2-40B4-BE49-F238E27FC236}">
                <a16:creationId xmlns:a16="http://schemas.microsoft.com/office/drawing/2014/main" id="{90FBBAB1-3DB0-459D-9580-95B9AE7E3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4881" y="348597"/>
            <a:ext cx="866546" cy="834091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94DA32-821E-4735-8D65-E1B07878D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879" y="421988"/>
            <a:ext cx="1851236" cy="760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A5E928-9ED1-43E4-943A-C0AEDBF10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208" t="5193" r="4880" b="63144"/>
          <a:stretch/>
        </p:blipFill>
        <p:spPr>
          <a:xfrm>
            <a:off x="689620" y="1421865"/>
            <a:ext cx="9740155" cy="4836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D61FAA-B209-49B4-9F1F-355C09305999}"/>
              </a:ext>
            </a:extLst>
          </p:cNvPr>
          <p:cNvSpPr txBox="1"/>
          <p:nvPr/>
        </p:nvSpPr>
        <p:spPr>
          <a:xfrm flipH="1">
            <a:off x="888521" y="526211"/>
            <a:ext cx="7832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Sampling in patients on HEMT</a:t>
            </a:r>
            <a:endParaRPr lang="en-GB" sz="3200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0903780-35A2-48D8-8EEA-05D59FCC04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87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uction IS">
            <a:hlinkClick r:id="" action="ppaction://media"/>
            <a:extLst>
              <a:ext uri="{FF2B5EF4-FFF2-40B4-BE49-F238E27FC236}">
                <a16:creationId xmlns:a16="http://schemas.microsoft.com/office/drawing/2014/main" id="{1EEF8DF6-A009-4B7D-AF5A-9751BC2BEE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2153652"/>
            <a:ext cx="8128000" cy="4572000"/>
          </a:xfrm>
          <a:prstGeom prst="rect">
            <a:avLst/>
          </a:prstGeom>
        </p:spPr>
      </p:pic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1D627757-2415-41B4-A219-033F443E49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4" t="63361" r="68880" b="21802"/>
          <a:stretch/>
        </p:blipFill>
        <p:spPr>
          <a:xfrm>
            <a:off x="1910708" y="0"/>
            <a:ext cx="2781608" cy="2015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CF0D37-3D83-4C3C-94E9-2E9A9013FA70}"/>
              </a:ext>
            </a:extLst>
          </p:cNvPr>
          <p:cNvSpPr txBox="1"/>
          <p:nvPr/>
        </p:nvSpPr>
        <p:spPr>
          <a:xfrm>
            <a:off x="4692316" y="684606"/>
            <a:ext cx="4444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Oropharyngeal suction</a:t>
            </a:r>
          </a:p>
        </p:txBody>
      </p:sp>
    </p:spTree>
    <p:extLst>
      <p:ext uri="{BB962C8B-B14F-4D97-AF65-F5344CB8AC3E}">
        <p14:creationId xmlns:p14="http://schemas.microsoft.com/office/powerpoint/2010/main" val="361426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inic IS">
            <a:hlinkClick r:id="" action="ppaction://media"/>
            <a:extLst>
              <a:ext uri="{FF2B5EF4-FFF2-40B4-BE49-F238E27FC236}">
                <a16:creationId xmlns:a16="http://schemas.microsoft.com/office/drawing/2014/main" id="{5FBD54CB-9FCD-4E78-87D6-4ADAA06929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2177715"/>
            <a:ext cx="8128000" cy="4572000"/>
          </a:xfrm>
          <a:prstGeom prst="rect">
            <a:avLst/>
          </a:prstGeom>
        </p:spPr>
      </p:pic>
      <p:pic>
        <p:nvPicPr>
          <p:cNvPr id="3" name="Content Placeholder 18">
            <a:extLst>
              <a:ext uri="{FF2B5EF4-FFF2-40B4-BE49-F238E27FC236}">
                <a16:creationId xmlns:a16="http://schemas.microsoft.com/office/drawing/2014/main" id="{878D5A7E-100C-43EE-90D5-F01B9998C8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4" t="63361" r="2277" b="21802"/>
          <a:stretch/>
        </p:blipFill>
        <p:spPr>
          <a:xfrm>
            <a:off x="1910708" y="0"/>
            <a:ext cx="9079728" cy="20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0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D8FAC136-2C8A-40EF-BDC9-71A363983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5370" y="96715"/>
            <a:ext cx="4602830" cy="6612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8DD156-936C-4148-9AAF-F469450AD8C8}"/>
              </a:ext>
            </a:extLst>
          </p:cNvPr>
          <p:cNvSpPr/>
          <p:nvPr/>
        </p:nvSpPr>
        <p:spPr>
          <a:xfrm>
            <a:off x="380889" y="3631418"/>
            <a:ext cx="2671974" cy="600075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tx1"/>
                </a:solidFill>
              </a:rPr>
              <a:t>Home sputum induction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DEA7FB-5FDC-4D61-9029-D6739024E4CF}"/>
              </a:ext>
            </a:extLst>
          </p:cNvPr>
          <p:cNvGrpSpPr/>
          <p:nvPr/>
        </p:nvGrpSpPr>
        <p:grpSpPr>
          <a:xfrm>
            <a:off x="302835" y="1532143"/>
            <a:ext cx="3189143" cy="600075"/>
            <a:chOff x="302835" y="1532143"/>
            <a:chExt cx="3189143" cy="6000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3561A16-9530-41C2-B3D8-0CE8C8DD90A9}"/>
                </a:ext>
              </a:extLst>
            </p:cNvPr>
            <p:cNvSpPr/>
            <p:nvPr/>
          </p:nvSpPr>
          <p:spPr>
            <a:xfrm>
              <a:off x="302835" y="1532143"/>
              <a:ext cx="3113420" cy="60007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>
              <a:outerShdw blurRad="508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D4B9BE0-CB5B-4341-91A1-8E6E8E881BCA}"/>
                </a:ext>
              </a:extLst>
            </p:cNvPr>
            <p:cNvSpPr/>
            <p:nvPr/>
          </p:nvSpPr>
          <p:spPr>
            <a:xfrm>
              <a:off x="302835" y="1647514"/>
              <a:ext cx="31891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Early morning cough clear saliva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655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1ED88-246E-4401-A909-2C8FA6F3EEFD}"/>
              </a:ext>
            </a:extLst>
          </p:cNvPr>
          <p:cNvSpPr txBox="1">
            <a:spLocks/>
          </p:cNvSpPr>
          <p:nvPr/>
        </p:nvSpPr>
        <p:spPr>
          <a:xfrm>
            <a:off x="477592" y="3403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CF-HomeSpIT </a:t>
            </a:r>
            <a:br>
              <a:rPr lang="en-GB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Patient characteristics: first 50 recruits (Jan2024)</a:t>
            </a:r>
            <a:endParaRPr lang="en-GB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70B497-D2C8-4373-9469-27FC60A5337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5018" y="2379835"/>
          <a:ext cx="9691256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5628">
                  <a:extLst>
                    <a:ext uri="{9D8B030D-6E8A-4147-A177-3AD203B41FA5}">
                      <a16:colId xmlns:a16="http://schemas.microsoft.com/office/drawing/2014/main" val="3997154023"/>
                    </a:ext>
                  </a:extLst>
                </a:gridCol>
                <a:gridCol w="4845628">
                  <a:extLst>
                    <a:ext uri="{9D8B030D-6E8A-4147-A177-3AD203B41FA5}">
                      <a16:colId xmlns:a16="http://schemas.microsoft.com/office/drawing/2014/main" val="95767390"/>
                    </a:ext>
                  </a:extLst>
                </a:gridCol>
              </a:tblGrid>
              <a:tr h="529306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Age </a:t>
                      </a:r>
                    </a:p>
                  </a:txBody>
                  <a:tcPr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11.4 years [range 4.0-17.1]</a:t>
                      </a:r>
                    </a:p>
                    <a:p>
                      <a:endParaRPr lang="en-GB" b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037401"/>
                  </a:ext>
                </a:extLst>
              </a:tr>
              <a:tr h="529306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FEV1 %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91% [range 73-121]</a:t>
                      </a:r>
                    </a:p>
                    <a:p>
                      <a:endParaRPr lang="en-GB" b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333626"/>
                  </a:ext>
                </a:extLst>
              </a:tr>
              <a:tr h="529306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Wet cough on day of sampling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10/50 [20%]</a:t>
                      </a:r>
                    </a:p>
                    <a:p>
                      <a:endParaRPr lang="en-GB" b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322672"/>
                  </a:ext>
                </a:extLst>
              </a:tr>
              <a:tr h="529306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Modulator therapy (all)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46/50 [92%]</a:t>
                      </a:r>
                    </a:p>
                    <a:p>
                      <a:endParaRPr lang="en-GB" b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7978755"/>
                  </a:ext>
                </a:extLst>
              </a:tr>
              <a:tr h="529306">
                <a:tc>
                  <a:txBody>
                    <a:bodyPr/>
                    <a:lstStyle/>
                    <a:p>
                      <a:r>
                        <a:rPr lang="en-GB" b="1" dirty="0" err="1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Orkambi</a:t>
                      </a:r>
                      <a:r>
                        <a:rPr lang="en-GB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7/50 [14%]</a:t>
                      </a:r>
                    </a:p>
                    <a:p>
                      <a:endParaRPr lang="en-GB" b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139417"/>
                  </a:ext>
                </a:extLst>
              </a:tr>
              <a:tr h="529306">
                <a:tc>
                  <a:txBody>
                    <a:bodyPr/>
                    <a:lstStyle/>
                    <a:p>
                      <a:r>
                        <a:rPr lang="en-GB" b="1" dirty="0" err="1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Kaftrio</a:t>
                      </a:r>
                      <a:r>
                        <a:rPr lang="en-GB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39/50 [78%]</a:t>
                      </a:r>
                    </a:p>
                    <a:p>
                      <a:endParaRPr lang="en-GB" b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442274"/>
                  </a:ext>
                </a:extLst>
              </a:tr>
            </a:tbl>
          </a:graphicData>
        </a:graphic>
      </p:graphicFrame>
      <p:pic>
        <p:nvPicPr>
          <p:cNvPr id="4" name="Picture 2" descr="http://www.cardiff.ac.uk/identity/downloads/universitylogo.jpg">
            <a:extLst>
              <a:ext uri="{FF2B5EF4-FFF2-40B4-BE49-F238E27FC236}">
                <a16:creationId xmlns:a16="http://schemas.microsoft.com/office/drawing/2014/main" id="{7BA81DAA-5534-4383-94BA-A9EF769B1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2481" y="196197"/>
            <a:ext cx="866546" cy="83409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207D5B-B07C-4188-B250-01F18EE6B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479" y="269588"/>
            <a:ext cx="1851236" cy="76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D6964F-4BF6-47B7-9B36-F402414CB3A5}"/>
              </a:ext>
            </a:extLst>
          </p:cNvPr>
          <p:cNvSpPr txBox="1"/>
          <p:nvPr/>
        </p:nvSpPr>
        <p:spPr>
          <a:xfrm>
            <a:off x="154171" y="-15044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solidFill>
                  <a:srgbClr val="FF0000"/>
                </a:solidFill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700235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ardiff.ac.uk/identity/downloads/universitylogo.jpg">
            <a:extLst>
              <a:ext uri="{FF2B5EF4-FFF2-40B4-BE49-F238E27FC236}">
                <a16:creationId xmlns:a16="http://schemas.microsoft.com/office/drawing/2014/main" id="{D19D55E6-336A-4FE8-B78F-D47467D7F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2481" y="196197"/>
            <a:ext cx="866546" cy="834091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C5E6EC-CEDE-4626-9E7A-E57E8631E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479" y="269588"/>
            <a:ext cx="1851236" cy="760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B4652B-6B3A-4373-B33B-D23FE0137696}"/>
              </a:ext>
            </a:extLst>
          </p:cNvPr>
          <p:cNvSpPr txBox="1"/>
          <p:nvPr/>
        </p:nvSpPr>
        <p:spPr>
          <a:xfrm>
            <a:off x="512467" y="1560039"/>
            <a:ext cx="709465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en-GB" sz="1600" dirty="0"/>
              <a:t>Interim data on first 50 patients recruited to CF HomeSpIT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en-GB" sz="1600" dirty="0"/>
              <a:t>Age 11.4 years [range 4.0-17.1]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en-GB" sz="1600" b="0" dirty="0"/>
              <a:t>46/50 </a:t>
            </a:r>
            <a:r>
              <a:rPr lang="en-GB" sz="1600" dirty="0"/>
              <a:t>(</a:t>
            </a:r>
            <a:r>
              <a:rPr lang="en-GB" sz="1600" b="0" dirty="0"/>
              <a:t>92%) patients on HEMT 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343025" algn="l"/>
              </a:tabLst>
            </a:pPr>
            <a:endParaRPr lang="en-GB" sz="1600" b="0" dirty="0"/>
          </a:p>
          <a:p>
            <a:pPr>
              <a:buClr>
                <a:srgbClr val="FF0000"/>
              </a:buClr>
              <a:tabLst>
                <a:tab pos="1343025" algn="l"/>
              </a:tabLst>
            </a:pPr>
            <a:r>
              <a:rPr lang="en-GB" sz="2400" b="1" dirty="0"/>
              <a:t>Results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en-GB" sz="1600" dirty="0">
                <a:ea typeface="Calibri" panose="020F0502020204030204" pitchFamily="34" charset="0"/>
                <a:cs typeface="Calibri" panose="020F0502020204030204" pitchFamily="34" charset="0"/>
              </a:rPr>
              <a:t>46/50 (92%) patients managed to produce home samples       </a:t>
            </a:r>
            <a:endParaRPr lang="en-GB" sz="1600" b="0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en-GB" sz="1600" dirty="0">
                <a:ea typeface="Calibri" panose="020F0502020204030204" pitchFamily="34" charset="0"/>
                <a:cs typeface="Calibri" panose="020F0502020204030204" pitchFamily="34" charset="0"/>
              </a:rPr>
              <a:t>Median duration taken at home: 10 mins (range 5-20)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en-GB" sz="1600" dirty="0">
                <a:ea typeface="Calibri" panose="020F0502020204030204" pitchFamily="34" charset="0"/>
                <a:cs typeface="Calibri" panose="020F0502020204030204" pitchFamily="34" charset="0"/>
              </a:rPr>
              <a:t>No reported side effects</a:t>
            </a:r>
          </a:p>
          <a:p>
            <a:pPr>
              <a:buClr>
                <a:srgbClr val="FF0000"/>
              </a:buClr>
              <a:tabLst>
                <a:tab pos="1343025" algn="l"/>
              </a:tabLst>
            </a:pPr>
            <a:endParaRPr lang="en-GB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en-GB" sz="1600" dirty="0">
                <a:ea typeface="Calibri" panose="020F0502020204030204" pitchFamily="34" charset="0"/>
                <a:cs typeface="Calibri" panose="020F0502020204030204" pitchFamily="34" charset="0"/>
              </a:rPr>
              <a:t>42/46 (91%) home samples reported as sputum rather than saliva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en-GB" sz="1600" dirty="0">
                <a:ea typeface="Calibri" panose="020F0502020204030204" pitchFamily="34" charset="0"/>
                <a:cs typeface="Calibri" panose="020F0502020204030204" pitchFamily="34" charset="0"/>
              </a:rPr>
              <a:t>29/42 (69%) sputum samples reported as mucoid, mucopurulent or purulent</a:t>
            </a:r>
          </a:p>
          <a:p>
            <a:pPr>
              <a:buClr>
                <a:srgbClr val="FF0000"/>
              </a:buClr>
              <a:tabLst>
                <a:tab pos="1343025" algn="l"/>
              </a:tabLst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  <a:tabLst>
                <a:tab pos="1343025" algn="l"/>
              </a:tabLst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Acceptability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48/50 (96%) willing to do home sputum sampling regularly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Fitting in home sampling before clinic was rated 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3.1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/10 </a:t>
            </a:r>
          </a:p>
          <a:p>
            <a:pPr marL="266700">
              <a:buClr>
                <a:srgbClr val="FF0000"/>
              </a:buClr>
              <a:tabLst>
                <a:tab pos="1343025" algn="l"/>
              </a:tabLst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Likert scale 0 -10   easy - difficult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Median chosen frequency from range 1-6 / year =  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  <a:p>
            <a:pPr>
              <a:buClr>
                <a:srgbClr val="FF0000"/>
              </a:buClr>
            </a:pP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20B27A9-C61C-493A-867C-D825C400B76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582187" y="2225310"/>
          <a:ext cx="5440155" cy="3545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0D5EE6E-B0E3-497C-B363-C60A14DF1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1781" y="1895475"/>
            <a:ext cx="3957752" cy="397687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2E7587D-2574-463B-9ABB-8C377F33D588}"/>
              </a:ext>
            </a:extLst>
          </p:cNvPr>
          <p:cNvSpPr txBox="1">
            <a:spLocks/>
          </p:cNvSpPr>
          <p:nvPr/>
        </p:nvSpPr>
        <p:spPr>
          <a:xfrm>
            <a:off x="477592" y="3403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CF-HomeSpIT </a:t>
            </a:r>
            <a:br>
              <a:rPr lang="en-GB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Qualitative assessment </a:t>
            </a:r>
            <a:endParaRPr lang="en-GB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C3CCC-F66D-4A47-8EE7-47C934B50B2B}"/>
              </a:ext>
            </a:extLst>
          </p:cNvPr>
          <p:cNvSpPr txBox="1"/>
          <p:nvPr/>
        </p:nvSpPr>
        <p:spPr>
          <a:xfrm>
            <a:off x="154171" y="-15044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solidFill>
                  <a:srgbClr val="FF0000"/>
                </a:solidFill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989023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61735A-5803-4B7B-AF56-0DDB932211C7}"/>
              </a:ext>
            </a:extLst>
          </p:cNvPr>
          <p:cNvSpPr txBox="1"/>
          <p:nvPr/>
        </p:nvSpPr>
        <p:spPr>
          <a:xfrm>
            <a:off x="1587500" y="927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AAD18-E4E5-489F-B3AF-B6059B639683}"/>
              </a:ext>
            </a:extLst>
          </p:cNvPr>
          <p:cNvSpPr/>
          <p:nvPr/>
        </p:nvSpPr>
        <p:spPr>
          <a:xfrm>
            <a:off x="646148" y="305974"/>
            <a:ext cx="1089970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CF-HomeSpIT</a:t>
            </a:r>
            <a:endParaRPr lang="en-GB" sz="4000" b="1" dirty="0">
              <a:solidFill>
                <a:schemeClr val="bg1"/>
              </a:solidFill>
            </a:endParaRPr>
          </a:p>
          <a:p>
            <a:r>
              <a:rPr lang="en-GB" sz="2800" b="1" i="0" u="none" strike="noStrike" baseline="0" dirty="0">
                <a:solidFill>
                  <a:srgbClr val="212529"/>
                </a:solidFill>
              </a:rPr>
              <a:t>Interim Results for first </a:t>
            </a:r>
            <a:r>
              <a:rPr lang="en-GB" sz="2800" b="1" dirty="0">
                <a:solidFill>
                  <a:srgbClr val="212529"/>
                </a:solidFill>
              </a:rPr>
              <a:t>80</a:t>
            </a:r>
            <a:r>
              <a:rPr lang="en-GB" sz="2800" b="1" i="0" u="none" strike="noStrike" baseline="0" dirty="0">
                <a:solidFill>
                  <a:srgbClr val="212529"/>
                </a:solidFill>
              </a:rPr>
              <a:t> recruited patients</a:t>
            </a:r>
          </a:p>
          <a:p>
            <a:endParaRPr lang="en-GB" sz="900" b="1" dirty="0">
              <a:solidFill>
                <a:srgbClr val="212529"/>
              </a:solidFill>
            </a:endParaRPr>
          </a:p>
          <a:p>
            <a:r>
              <a:rPr lang="en-GB" sz="1400" i="0" u="none" strike="noStrike" baseline="0" dirty="0">
                <a:solidFill>
                  <a:srgbClr val="212529"/>
                </a:solidFill>
              </a:rPr>
              <a:t>Median age 11.3 years ( Range 4.0-17.1 years)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b="1" i="0" u="none" strike="noStrike" baseline="0" dirty="0">
              <a:solidFill>
                <a:srgbClr val="212529"/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FC17F01-EFAA-4EFA-BCC7-7CB025E996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5455347"/>
              </p:ext>
            </p:extLst>
          </p:nvPr>
        </p:nvGraphicFramePr>
        <p:xfrm>
          <a:off x="3809855" y="2071254"/>
          <a:ext cx="4572289" cy="2715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6756EC3-1EFE-44DF-B4EF-2F3AB5D09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093" y="2822654"/>
            <a:ext cx="6611593" cy="392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5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18FF38-DA26-47EA-BAB7-C7E19346B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549" y="927100"/>
            <a:ext cx="7821653" cy="5997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61735A-5803-4B7B-AF56-0DDB932211C7}"/>
              </a:ext>
            </a:extLst>
          </p:cNvPr>
          <p:cNvSpPr txBox="1"/>
          <p:nvPr/>
        </p:nvSpPr>
        <p:spPr>
          <a:xfrm>
            <a:off x="1587500" y="927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AAD18-E4E5-489F-B3AF-B6059B639683}"/>
              </a:ext>
            </a:extLst>
          </p:cNvPr>
          <p:cNvSpPr/>
          <p:nvPr/>
        </p:nvSpPr>
        <p:spPr>
          <a:xfrm>
            <a:off x="635073" y="303145"/>
            <a:ext cx="108997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CF-HomeSpIT</a:t>
            </a:r>
            <a:endParaRPr lang="en-GB" sz="2800" b="1" dirty="0">
              <a:solidFill>
                <a:schemeClr val="bg1"/>
              </a:solidFill>
            </a:endParaRPr>
          </a:p>
          <a:p>
            <a:r>
              <a:rPr lang="en-GB" sz="2800" b="1" i="0" u="none" strike="noStrike" baseline="0" dirty="0">
                <a:solidFill>
                  <a:srgbClr val="212529"/>
                </a:solidFill>
              </a:rPr>
              <a:t>Interim Results for first </a:t>
            </a:r>
            <a:r>
              <a:rPr lang="en-GB" sz="2800" b="1" dirty="0">
                <a:solidFill>
                  <a:srgbClr val="212529"/>
                </a:solidFill>
              </a:rPr>
              <a:t>80</a:t>
            </a:r>
            <a:r>
              <a:rPr lang="en-GB" sz="2800" b="1" i="0" u="none" strike="noStrike" baseline="0" dirty="0">
                <a:solidFill>
                  <a:srgbClr val="212529"/>
                </a:solidFill>
              </a:rPr>
              <a:t> 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0" u="none" strike="noStrike" baseline="0" dirty="0">
                <a:solidFill>
                  <a:srgbClr val="212529"/>
                </a:solidFill>
              </a:rPr>
              <a:t>26/80 (32.5%) patients were pathogen positive from all approaches taken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529"/>
                </a:solidFill>
              </a:rPr>
              <a:t>27 classical pathogens were identified in total</a:t>
            </a:r>
            <a:endParaRPr lang="en-GB" sz="1400" i="1" dirty="0">
              <a:solidFill>
                <a:srgbClr val="21252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529"/>
                </a:solidFill>
              </a:rPr>
              <a:t>8/80 (10%) cough swabs were pathogen positive</a:t>
            </a:r>
          </a:p>
          <a:p>
            <a:endParaRPr lang="en-GB" sz="1400" b="1" i="0" u="none" strike="noStrike" baseline="0" dirty="0">
              <a:solidFill>
                <a:srgbClr val="2125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98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61735A-5803-4B7B-AF56-0DDB932211C7}"/>
              </a:ext>
            </a:extLst>
          </p:cNvPr>
          <p:cNvSpPr txBox="1"/>
          <p:nvPr/>
        </p:nvSpPr>
        <p:spPr>
          <a:xfrm>
            <a:off x="1587500" y="927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AAD18-E4E5-489F-B3AF-B6059B639683}"/>
              </a:ext>
            </a:extLst>
          </p:cNvPr>
          <p:cNvSpPr/>
          <p:nvPr/>
        </p:nvSpPr>
        <p:spPr>
          <a:xfrm>
            <a:off x="635073" y="303145"/>
            <a:ext cx="1089970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CF-HomeSpIT</a:t>
            </a:r>
            <a:endParaRPr lang="en-GB" sz="2800" b="1" dirty="0">
              <a:solidFill>
                <a:schemeClr val="bg1"/>
              </a:solidFill>
            </a:endParaRPr>
          </a:p>
          <a:p>
            <a:r>
              <a:rPr lang="en-GB" sz="2800" b="1" i="0" u="none" strike="noStrike" baseline="0" dirty="0">
                <a:solidFill>
                  <a:srgbClr val="212529"/>
                </a:solidFill>
              </a:rPr>
              <a:t>Interim Results for first </a:t>
            </a:r>
            <a:r>
              <a:rPr lang="en-GB" sz="2800" b="1" dirty="0">
                <a:solidFill>
                  <a:srgbClr val="212529"/>
                </a:solidFill>
              </a:rPr>
              <a:t>80</a:t>
            </a:r>
            <a:r>
              <a:rPr lang="en-GB" sz="2800" b="1" i="0" u="none" strike="noStrike" baseline="0" dirty="0">
                <a:solidFill>
                  <a:srgbClr val="212529"/>
                </a:solidFill>
              </a:rPr>
              <a:t> patients</a:t>
            </a:r>
          </a:p>
          <a:p>
            <a:endParaRPr lang="en-GB" sz="1400" b="1" i="0" u="none" strike="noStrike" baseline="0" dirty="0">
              <a:solidFill>
                <a:srgbClr val="21252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13642-9C1D-4997-BCB7-5E14406F2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83" y="2096651"/>
            <a:ext cx="8192466" cy="45493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235AFF-B98A-4DA8-8887-78DEAFF42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613" y="303145"/>
            <a:ext cx="3725162" cy="13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464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7B2364-7E4E-49CF-8299-7534A0C4BB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00"/>
          <a:stretch/>
        </p:blipFill>
        <p:spPr>
          <a:xfrm>
            <a:off x="310984" y="1632098"/>
            <a:ext cx="11706262" cy="51683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43C2FE-9F2B-418F-8DFC-1C8CD21088A1}"/>
              </a:ext>
            </a:extLst>
          </p:cNvPr>
          <p:cNvSpPr/>
          <p:nvPr/>
        </p:nvSpPr>
        <p:spPr>
          <a:xfrm>
            <a:off x="635073" y="303145"/>
            <a:ext cx="1089970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CF-HomeSpIT</a:t>
            </a:r>
            <a:endParaRPr lang="en-GB" sz="2800" b="1" dirty="0">
              <a:solidFill>
                <a:schemeClr val="bg1"/>
              </a:solidFill>
            </a:endParaRPr>
          </a:p>
          <a:p>
            <a:r>
              <a:rPr lang="en-GB" sz="2800" b="1" i="0" u="none" strike="noStrike" baseline="0" dirty="0">
                <a:solidFill>
                  <a:srgbClr val="212529"/>
                </a:solidFill>
              </a:rPr>
              <a:t>Interim Results for first </a:t>
            </a:r>
            <a:r>
              <a:rPr lang="en-GB" sz="2800" b="1" dirty="0">
                <a:solidFill>
                  <a:srgbClr val="212529"/>
                </a:solidFill>
              </a:rPr>
              <a:t>80</a:t>
            </a:r>
            <a:r>
              <a:rPr lang="en-GB" sz="2800" b="1" i="0" u="none" strike="noStrike" baseline="0" dirty="0">
                <a:solidFill>
                  <a:srgbClr val="212529"/>
                </a:solidFill>
              </a:rPr>
              <a:t> patients</a:t>
            </a:r>
          </a:p>
          <a:p>
            <a:endParaRPr lang="en-GB" sz="1400" b="1" i="0" u="none" strike="noStrike" baseline="0" dirty="0">
              <a:solidFill>
                <a:srgbClr val="21252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0E272-D130-40FC-840E-9BCB237FBCCB}"/>
              </a:ext>
            </a:extLst>
          </p:cNvPr>
          <p:cNvSpPr txBox="1"/>
          <p:nvPr/>
        </p:nvSpPr>
        <p:spPr>
          <a:xfrm>
            <a:off x="7533168" y="6431126"/>
            <a:ext cx="3421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74%           67%        96%           82%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88A18B-612C-412C-A3B9-276DB22968C2}"/>
              </a:ext>
            </a:extLst>
          </p:cNvPr>
          <p:cNvSpPr/>
          <p:nvPr/>
        </p:nvSpPr>
        <p:spPr>
          <a:xfrm>
            <a:off x="9191164" y="1079206"/>
            <a:ext cx="2689852" cy="595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EBE2DC-33F3-452F-B272-D1E4761F3E62}"/>
              </a:ext>
            </a:extLst>
          </p:cNvPr>
          <p:cNvSpPr/>
          <p:nvPr/>
        </p:nvSpPr>
        <p:spPr>
          <a:xfrm>
            <a:off x="7206401" y="1706610"/>
            <a:ext cx="2331003" cy="5310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65E613-075D-4027-A3CB-467D521120B1}"/>
              </a:ext>
            </a:extLst>
          </p:cNvPr>
          <p:cNvSpPr/>
          <p:nvPr/>
        </p:nvSpPr>
        <p:spPr>
          <a:xfrm>
            <a:off x="635073" y="303145"/>
            <a:ext cx="1089970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CF-HomeSpIT</a:t>
            </a:r>
            <a:endParaRPr lang="en-GB" sz="2800" b="1" dirty="0">
              <a:solidFill>
                <a:schemeClr val="bg1"/>
              </a:solidFill>
            </a:endParaRPr>
          </a:p>
          <a:p>
            <a:r>
              <a:rPr lang="en-GB" sz="2800" b="1" i="0" u="none" strike="noStrike" baseline="0" dirty="0">
                <a:solidFill>
                  <a:srgbClr val="212529"/>
                </a:solidFill>
              </a:rPr>
              <a:t>Interim Results for microbiota</a:t>
            </a:r>
          </a:p>
          <a:p>
            <a:endParaRPr lang="en-GB" sz="1400" b="1" i="0" u="none" strike="noStrike" baseline="0" dirty="0">
              <a:solidFill>
                <a:srgbClr val="212529"/>
              </a:solidFill>
            </a:endParaRP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29E3DC64-BB0E-47C7-B264-6025A63A44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8" t="9074" r="27758" b="21220"/>
          <a:stretch/>
        </p:blipFill>
        <p:spPr>
          <a:xfrm>
            <a:off x="6162675" y="530125"/>
            <a:ext cx="1466850" cy="5797749"/>
          </a:xfrm>
          <a:prstGeom prst="rect">
            <a:avLst/>
          </a:prstGeom>
        </p:spPr>
      </p:pic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8994644E-6A97-432E-8C50-B08F7E19B6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87" t="9075" r="4843" b="11026"/>
          <a:stretch/>
        </p:blipFill>
        <p:spPr>
          <a:xfrm>
            <a:off x="7873547" y="4333875"/>
            <a:ext cx="2188392" cy="374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DFBFDD-8781-45A9-9633-F4082D26A37B}"/>
              </a:ext>
            </a:extLst>
          </p:cNvPr>
          <p:cNvSpPr txBox="1"/>
          <p:nvPr/>
        </p:nvSpPr>
        <p:spPr>
          <a:xfrm flipH="1">
            <a:off x="5973808" y="6327874"/>
            <a:ext cx="4021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/>
              <a:t>emSAL</a:t>
            </a:r>
            <a:r>
              <a:rPr lang="en-GB" sz="1000" dirty="0"/>
              <a:t>    </a:t>
            </a:r>
            <a:r>
              <a:rPr lang="en-GB" sz="1000" dirty="0" err="1"/>
              <a:t>hIS</a:t>
            </a:r>
            <a:r>
              <a:rPr lang="en-GB" sz="1000" dirty="0"/>
              <a:t>     </a:t>
            </a:r>
            <a:r>
              <a:rPr lang="en-GB" sz="1000" dirty="0" err="1"/>
              <a:t>cCS</a:t>
            </a:r>
            <a:r>
              <a:rPr lang="en-GB" sz="1000" dirty="0"/>
              <a:t>   </a:t>
            </a:r>
            <a:r>
              <a:rPr lang="en-GB" sz="1000" dirty="0" err="1"/>
              <a:t>cSAL</a:t>
            </a:r>
            <a:r>
              <a:rPr lang="en-GB" sz="1000" dirty="0"/>
              <a:t>    </a:t>
            </a:r>
            <a:r>
              <a:rPr lang="en-GB" sz="1000" dirty="0" err="1"/>
              <a:t>cIS</a:t>
            </a:r>
            <a:endParaRPr lang="en-GB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740EE4-DD18-43EB-8032-F39DDEACF470}"/>
              </a:ext>
            </a:extLst>
          </p:cNvPr>
          <p:cNvSpPr txBox="1"/>
          <p:nvPr/>
        </p:nvSpPr>
        <p:spPr>
          <a:xfrm>
            <a:off x="635073" y="2036695"/>
            <a:ext cx="1135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Patient 14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A8C58-D117-45E8-BE62-959EF9C11151}"/>
              </a:ext>
            </a:extLst>
          </p:cNvPr>
          <p:cNvGrpSpPr/>
          <p:nvPr/>
        </p:nvGrpSpPr>
        <p:grpSpPr>
          <a:xfrm>
            <a:off x="177884" y="3315833"/>
            <a:ext cx="5593794" cy="2881767"/>
            <a:chOff x="177884" y="3315833"/>
            <a:chExt cx="5593794" cy="288176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9956A0-6E57-4D0A-8B60-5CB51C3529DB}"/>
                </a:ext>
              </a:extLst>
            </p:cNvPr>
            <p:cNvSpPr/>
            <p:nvPr/>
          </p:nvSpPr>
          <p:spPr>
            <a:xfrm>
              <a:off x="177884" y="3315833"/>
              <a:ext cx="5593794" cy="2881767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2" descr="0dfd3538-eb49-46b9-8668-7f8402bbe60d@GBRP265">
              <a:extLst>
                <a:ext uri="{FF2B5EF4-FFF2-40B4-BE49-F238E27FC236}">
                  <a16:creationId xmlns:a16="http://schemas.microsoft.com/office/drawing/2014/main" id="{E2B6220E-167D-4989-B957-70A6D6D6B9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26" y="3519034"/>
              <a:ext cx="5321701" cy="255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908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ardiff.ac.uk/identity/downloads/universitylogo.jpg">
            <a:extLst>
              <a:ext uri="{FF2B5EF4-FFF2-40B4-BE49-F238E27FC236}">
                <a16:creationId xmlns:a16="http://schemas.microsoft.com/office/drawing/2014/main" id="{297B58F8-6877-420C-8962-72ED41749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4881" y="348597"/>
            <a:ext cx="866546" cy="834091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D71E56-AB75-42B9-9464-8068701543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879" y="421988"/>
            <a:ext cx="1851236" cy="760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BC09C5-1499-4984-B140-E549E8F5AC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87" t="5192" r="1707" b="54231"/>
          <a:stretch/>
        </p:blipFill>
        <p:spPr>
          <a:xfrm>
            <a:off x="1217152" y="1443593"/>
            <a:ext cx="9228118" cy="4807735"/>
          </a:xfrm>
          <a:prstGeom prst="rect">
            <a:avLst/>
          </a:prstGeom>
        </p:spPr>
      </p:pic>
      <p:pic>
        <p:nvPicPr>
          <p:cNvPr id="5" name="Graphic 4" descr="Right pointing backhand index">
            <a:extLst>
              <a:ext uri="{FF2B5EF4-FFF2-40B4-BE49-F238E27FC236}">
                <a16:creationId xmlns:a16="http://schemas.microsoft.com/office/drawing/2014/main" id="{889A2D0D-82BD-4C1B-A55B-D015F5E024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5948" y="4097215"/>
            <a:ext cx="677008" cy="6770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87F85F-CD17-49F2-90AD-142C0BFD32A3}"/>
              </a:ext>
            </a:extLst>
          </p:cNvPr>
          <p:cNvSpPr txBox="1"/>
          <p:nvPr/>
        </p:nvSpPr>
        <p:spPr>
          <a:xfrm flipH="1">
            <a:off x="888521" y="526211"/>
            <a:ext cx="7832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Sampling in patients on HEMT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975514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65E613-075D-4027-A3CB-467D521120B1}"/>
              </a:ext>
            </a:extLst>
          </p:cNvPr>
          <p:cNvSpPr/>
          <p:nvPr/>
        </p:nvSpPr>
        <p:spPr>
          <a:xfrm>
            <a:off x="635073" y="303145"/>
            <a:ext cx="1089970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CF-HomeSpIT</a:t>
            </a:r>
            <a:endParaRPr lang="en-GB" sz="4800" b="1" dirty="0">
              <a:solidFill>
                <a:schemeClr val="bg1"/>
              </a:solidFill>
            </a:endParaRPr>
          </a:p>
          <a:p>
            <a:endParaRPr lang="en-GB" sz="1400" b="1" i="0" u="none" strike="noStrike" baseline="0" dirty="0">
              <a:solidFill>
                <a:srgbClr val="21252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21586A-B6FE-4C9C-A389-91A163B202E3}"/>
              </a:ext>
            </a:extLst>
          </p:cNvPr>
          <p:cNvSpPr/>
          <p:nvPr/>
        </p:nvSpPr>
        <p:spPr>
          <a:xfrm>
            <a:off x="635073" y="964148"/>
            <a:ext cx="1126109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b="1" dirty="0">
              <a:solidFill>
                <a:srgbClr val="21252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Home-sampling is possible, with comparable pathogen yield compared to supervised clinic sampling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Combining approaches to sampling increases pathogen yield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Early morning cough clear saliva is a novel, quick, practical approach to sampling that warrants further 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529"/>
                </a:solidFill>
              </a:rPr>
              <a:t>Home sampling may also benefit adult populations who now produce less sputum and in whom new approaches to pathogen surveillance need to be explored</a:t>
            </a:r>
            <a:endParaRPr lang="en-GB" sz="2000" i="0" u="none" strike="noStrike" baseline="0" dirty="0">
              <a:solidFill>
                <a:srgbClr val="212529"/>
              </a:solidFill>
            </a:endParaRPr>
          </a:p>
          <a:p>
            <a:endParaRPr lang="en-GB" sz="1400" b="1" dirty="0">
              <a:solidFill>
                <a:srgbClr val="212529"/>
              </a:solidFill>
            </a:endParaRPr>
          </a:p>
          <a:p>
            <a:endParaRPr lang="en-GB" sz="1400" b="1" i="0" u="none" strike="noStrike" baseline="0" dirty="0">
              <a:solidFill>
                <a:srgbClr val="2125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26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248CE9D-4EEE-4064-A198-DE7E350C5731}"/>
                  </a:ext>
                </a:extLst>
              </p14:cNvPr>
              <p14:cNvContentPartPr/>
              <p14:nvPr/>
            </p14:nvContentPartPr>
            <p14:xfrm>
              <a:off x="998139" y="3209897"/>
              <a:ext cx="864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248CE9D-4EEE-4064-A198-DE7E350C57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9139" y="3200897"/>
                <a:ext cx="262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FB39AB8B-EED6-442E-A45A-38E891FD82E5}"/>
              </a:ext>
            </a:extLst>
          </p:cNvPr>
          <p:cNvGrpSpPr/>
          <p:nvPr/>
        </p:nvGrpSpPr>
        <p:grpSpPr>
          <a:xfrm>
            <a:off x="6078944" y="3438057"/>
            <a:ext cx="4146930" cy="360000"/>
            <a:chOff x="6078944" y="3438057"/>
            <a:chExt cx="4146930" cy="36000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014EC42-F6BA-41D7-9E28-ED7C9DC8538A}"/>
                </a:ext>
              </a:extLst>
            </p:cNvPr>
            <p:cNvCxnSpPr>
              <a:cxnSpLocks/>
            </p:cNvCxnSpPr>
            <p:nvPr/>
          </p:nvCxnSpPr>
          <p:spPr>
            <a:xfrm>
              <a:off x="6078944" y="3438057"/>
              <a:ext cx="0" cy="360000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none"/>
              <a:tailEnd type="arrow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CBFE7EB-6EBF-4123-B672-EF4EFD63998C}"/>
                </a:ext>
              </a:extLst>
            </p:cNvPr>
            <p:cNvCxnSpPr>
              <a:cxnSpLocks/>
            </p:cNvCxnSpPr>
            <p:nvPr/>
          </p:nvCxnSpPr>
          <p:spPr>
            <a:xfrm>
              <a:off x="10225874" y="3438057"/>
              <a:ext cx="0" cy="360000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none"/>
              <a:tailEnd type="arrow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69CE8A-F259-4A36-927A-284872A65D54}"/>
              </a:ext>
            </a:extLst>
          </p:cNvPr>
          <p:cNvCxnSpPr/>
          <p:nvPr/>
        </p:nvCxnSpPr>
        <p:spPr>
          <a:xfrm>
            <a:off x="2826849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E4D7D7-64A7-4AAB-9E38-0E98A91FAB13}"/>
              </a:ext>
            </a:extLst>
          </p:cNvPr>
          <p:cNvCxnSpPr/>
          <p:nvPr/>
        </p:nvCxnSpPr>
        <p:spPr>
          <a:xfrm>
            <a:off x="3731723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6EF784-8741-4883-823C-A49BC6D40265}"/>
              </a:ext>
            </a:extLst>
          </p:cNvPr>
          <p:cNvCxnSpPr/>
          <p:nvPr/>
        </p:nvCxnSpPr>
        <p:spPr>
          <a:xfrm>
            <a:off x="7400183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A3850E-AE2C-4AB7-ACFB-549179664045}"/>
              </a:ext>
            </a:extLst>
          </p:cNvPr>
          <p:cNvCxnSpPr/>
          <p:nvPr/>
        </p:nvCxnSpPr>
        <p:spPr>
          <a:xfrm>
            <a:off x="8595420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643876-D78E-4A31-B340-11A884F37B57}"/>
              </a:ext>
            </a:extLst>
          </p:cNvPr>
          <p:cNvCxnSpPr/>
          <p:nvPr/>
        </p:nvCxnSpPr>
        <p:spPr>
          <a:xfrm>
            <a:off x="10200481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7AD1331-8F25-46D5-A674-6D54EC6354A7}"/>
              </a:ext>
            </a:extLst>
          </p:cNvPr>
          <p:cNvSpPr txBox="1"/>
          <p:nvPr/>
        </p:nvSpPr>
        <p:spPr>
          <a:xfrm>
            <a:off x="2299380" y="1549807"/>
            <a:ext cx="109837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venir Medium" panose="02000503020000020003"/>
              </a:rPr>
              <a:t>VIRUS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08E9FD-5D6D-4540-B208-BE3DD9AECED5}"/>
              </a:ext>
            </a:extLst>
          </p:cNvPr>
          <p:cNvCxnSpPr/>
          <p:nvPr/>
        </p:nvCxnSpPr>
        <p:spPr>
          <a:xfrm>
            <a:off x="6095104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25A20A-2E80-4CF0-BDC0-2A1565A1262B}"/>
              </a:ext>
            </a:extLst>
          </p:cNvPr>
          <p:cNvCxnSpPr>
            <a:cxnSpLocks/>
          </p:cNvCxnSpPr>
          <p:nvPr/>
        </p:nvCxnSpPr>
        <p:spPr>
          <a:xfrm>
            <a:off x="676150" y="4054890"/>
            <a:ext cx="10986666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FAFF7BF-5942-40A5-A1B5-E1EB0F8AC72E}"/>
                  </a:ext>
                </a:extLst>
              </p14:cNvPr>
              <p14:cNvContentPartPr/>
              <p14:nvPr/>
            </p14:nvContentPartPr>
            <p14:xfrm>
              <a:off x="2236513" y="5018029"/>
              <a:ext cx="9499989" cy="1307031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FAFF7BF-5942-40A5-A1B5-E1EB0F8AC72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82513" y="4910069"/>
                <a:ext cx="9607628" cy="152259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331423D-DC64-4F9B-88BC-35559D80FC66}"/>
              </a:ext>
            </a:extLst>
          </p:cNvPr>
          <p:cNvSpPr txBox="1"/>
          <p:nvPr/>
        </p:nvSpPr>
        <p:spPr>
          <a:xfrm>
            <a:off x="2299380" y="6394711"/>
            <a:ext cx="2603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B050"/>
                </a:solidFill>
                <a:latin typeface="Avenir Medium" panose="02000503020000020003"/>
              </a:rPr>
              <a:t>PSEUDOMONA</a:t>
            </a:r>
            <a:r>
              <a:rPr lang="en-GB" sz="2800" b="1" dirty="0">
                <a:solidFill>
                  <a:srgbClr val="00B050"/>
                </a:solidFill>
              </a:rPr>
              <a:t>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2DDC7A1-C6A4-4145-849D-0534A90017AE}"/>
              </a:ext>
            </a:extLst>
          </p:cNvPr>
          <p:cNvGrpSpPr/>
          <p:nvPr/>
        </p:nvGrpSpPr>
        <p:grpSpPr>
          <a:xfrm>
            <a:off x="676150" y="4933822"/>
            <a:ext cx="10986666" cy="523220"/>
            <a:chOff x="676150" y="4933822"/>
            <a:chExt cx="10986666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AD9EED-E635-4EBF-947C-6753528945AA}"/>
                </a:ext>
              </a:extLst>
            </p:cNvPr>
            <p:cNvSpPr txBox="1"/>
            <p:nvPr/>
          </p:nvSpPr>
          <p:spPr>
            <a:xfrm>
              <a:off x="1056074" y="4933822"/>
              <a:ext cx="753411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BAL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B0A8AD-31DE-4919-9646-368E392BAD77}"/>
                </a:ext>
              </a:extLst>
            </p:cNvPr>
            <p:cNvCxnSpPr>
              <a:cxnSpLocks/>
            </p:cNvCxnSpPr>
            <p:nvPr/>
          </p:nvCxnSpPr>
          <p:spPr>
            <a:xfrm>
              <a:off x="676150" y="5377856"/>
              <a:ext cx="1098666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AE43574-F040-4F9E-8BE0-11C63AC0ED2A}"/>
              </a:ext>
            </a:extLst>
          </p:cNvPr>
          <p:cNvGrpSpPr/>
          <p:nvPr/>
        </p:nvGrpSpPr>
        <p:grpSpPr>
          <a:xfrm>
            <a:off x="291982" y="3378694"/>
            <a:ext cx="9042731" cy="523220"/>
            <a:chOff x="291982" y="3378694"/>
            <a:chExt cx="9042731" cy="52322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8680C0-94D0-4D36-ACDA-3E7704116669}"/>
                </a:ext>
              </a:extLst>
            </p:cNvPr>
            <p:cNvSpPr txBox="1"/>
            <p:nvPr/>
          </p:nvSpPr>
          <p:spPr>
            <a:xfrm>
              <a:off x="291982" y="3378694"/>
              <a:ext cx="2273661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OP swab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A28DF16-71E2-4AB7-80B6-B54B7764E4B1}"/>
                </a:ext>
              </a:extLst>
            </p:cNvPr>
            <p:cNvGrpSpPr/>
            <p:nvPr/>
          </p:nvGrpSpPr>
          <p:grpSpPr>
            <a:xfrm>
              <a:off x="2599784" y="3438057"/>
              <a:ext cx="6734929" cy="360000"/>
              <a:chOff x="2599784" y="3438057"/>
              <a:chExt cx="6734929" cy="360000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635D2645-2CEA-451D-8274-76309619CD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9784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026B432D-8EA2-41B9-BB0A-0BFFFCFF69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9645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0880A9D-C7D3-480A-BE29-A4A83F986E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4021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97B9179C-B9B6-4BF2-B873-5C7BE98D79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3741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1D3D63C-9BF4-4AA4-98A5-DBAC20A31C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71264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CA101EE-ACBF-4378-A1A3-C54D1B3248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4713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885F8DC-25A7-429E-96DA-33B1E7635D5D}"/>
              </a:ext>
            </a:extLst>
          </p:cNvPr>
          <p:cNvGrpSpPr/>
          <p:nvPr/>
        </p:nvGrpSpPr>
        <p:grpSpPr>
          <a:xfrm>
            <a:off x="685851" y="4555041"/>
            <a:ext cx="10986666" cy="523220"/>
            <a:chOff x="601771" y="4555041"/>
            <a:chExt cx="10986666" cy="52322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518CD7F-76E1-49C2-B3A4-BF7262DD2929}"/>
                </a:ext>
              </a:extLst>
            </p:cNvPr>
            <p:cNvCxnSpPr>
              <a:cxnSpLocks/>
            </p:cNvCxnSpPr>
            <p:nvPr/>
          </p:nvCxnSpPr>
          <p:spPr>
            <a:xfrm>
              <a:off x="601771" y="5023079"/>
              <a:ext cx="1098666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56DAB68-8436-4050-880A-3A74D2D8E071}"/>
                </a:ext>
              </a:extLst>
            </p:cNvPr>
            <p:cNvSpPr txBox="1"/>
            <p:nvPr/>
          </p:nvSpPr>
          <p:spPr>
            <a:xfrm>
              <a:off x="636039" y="4555041"/>
              <a:ext cx="3326680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SPUTUM INDUCTION</a:t>
              </a:r>
            </a:p>
          </p:txBody>
        </p:sp>
      </p:grpSp>
      <p:sp>
        <p:nvSpPr>
          <p:cNvPr id="37" name="Title 4">
            <a:extLst>
              <a:ext uri="{FF2B5EF4-FFF2-40B4-BE49-F238E27FC236}">
                <a16:creationId xmlns:a16="http://schemas.microsoft.com/office/drawing/2014/main" id="{63EE9BCF-AB5B-42F7-91AD-6CD4686B246E}"/>
              </a:ext>
            </a:extLst>
          </p:cNvPr>
          <p:cNvSpPr txBox="1">
            <a:spLocks/>
          </p:cNvSpPr>
          <p:nvPr/>
        </p:nvSpPr>
        <p:spPr>
          <a:xfrm>
            <a:off x="838200" y="408157"/>
            <a:ext cx="9657387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060"/>
                </a:solidFill>
                <a:latin typeface="Bebas Neue Bold" panose="020B0606020202050201" pitchFamily="34" charset="77"/>
                <a:ea typeface="+mj-ea"/>
                <a:cs typeface="+mj-cs"/>
              </a:defRPr>
            </a:lvl1pPr>
          </a:lstStyle>
          <a:p>
            <a:r>
              <a:rPr lang="en-GB" b="0" dirty="0">
                <a:solidFill>
                  <a:srgbClr val="FF0000"/>
                </a:solidFill>
              </a:rPr>
              <a:t>Modulator therapy </a:t>
            </a:r>
            <a:r>
              <a:rPr lang="en-GB" b="0" dirty="0">
                <a:solidFill>
                  <a:schemeClr val="tx1"/>
                </a:solidFill>
              </a:rPr>
              <a:t> infection surveillance</a:t>
            </a:r>
          </a:p>
        </p:txBody>
      </p:sp>
    </p:spTree>
    <p:extLst>
      <p:ext uri="{BB962C8B-B14F-4D97-AF65-F5344CB8AC3E}">
        <p14:creationId xmlns:p14="http://schemas.microsoft.com/office/powerpoint/2010/main" val="25933662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226A42-6FB0-48C6-9366-62EFCABE1EC8}"/>
              </a:ext>
            </a:extLst>
          </p:cNvPr>
          <p:cNvSpPr/>
          <p:nvPr/>
        </p:nvSpPr>
        <p:spPr>
          <a:xfrm>
            <a:off x="234083" y="269514"/>
            <a:ext cx="11613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CF SpIT research group</a:t>
            </a:r>
          </a:p>
          <a:p>
            <a:r>
              <a:rPr lang="en-GB" sz="3200" dirty="0"/>
              <a:t>Sputum induction positivity before and after Modulator therapy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B1FCBC-D32E-4833-9765-69BDF68DFECE}"/>
              </a:ext>
            </a:extLst>
          </p:cNvPr>
          <p:cNvSpPr/>
          <p:nvPr/>
        </p:nvSpPr>
        <p:spPr>
          <a:xfrm>
            <a:off x="7214864" y="1361501"/>
            <a:ext cx="7952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5D11CA-BCAA-421B-9ED9-797CAECE7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754" y="1893161"/>
            <a:ext cx="5433701" cy="3826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EEF17E-B97E-4768-A54A-8F55A77175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28" b="10741"/>
          <a:stretch/>
        </p:blipFill>
        <p:spPr>
          <a:xfrm>
            <a:off x="-284129" y="2192234"/>
            <a:ext cx="6078392" cy="35272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22E4A-E57D-4761-8426-46B09BE55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3783" y="178509"/>
            <a:ext cx="2221992" cy="8351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BD8E06-A990-46A1-915E-9C5F2136EDAB}"/>
              </a:ext>
            </a:extLst>
          </p:cNvPr>
          <p:cNvSpPr/>
          <p:nvPr/>
        </p:nvSpPr>
        <p:spPr>
          <a:xfrm>
            <a:off x="6096000" y="6403820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/>
              <a:t>Forton et al. </a:t>
            </a:r>
            <a:r>
              <a:rPr lang="en-GB" sz="1400" i="1" dirty="0"/>
              <a:t>Journal of Cystic Fibrosis (2024) 23:S12-S13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C9853-EEA2-4F33-B130-3E04C16AB325}"/>
              </a:ext>
            </a:extLst>
          </p:cNvPr>
          <p:cNvSpPr txBox="1"/>
          <p:nvPr/>
        </p:nvSpPr>
        <p:spPr>
          <a:xfrm>
            <a:off x="1600191" y="5700470"/>
            <a:ext cx="1794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Pre-modulator Cohort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C8D6A-ED9B-470F-BB7D-ABFB19A8B935}"/>
              </a:ext>
            </a:extLst>
          </p:cNvPr>
          <p:cNvSpPr txBox="1"/>
          <p:nvPr/>
        </p:nvSpPr>
        <p:spPr>
          <a:xfrm>
            <a:off x="3841217" y="5700470"/>
            <a:ext cx="1508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Modulator Cohort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9516AD-F633-47D4-A75E-3DB9B82DC066}"/>
              </a:ext>
            </a:extLst>
          </p:cNvPr>
          <p:cNvSpPr txBox="1"/>
          <p:nvPr/>
        </p:nvSpPr>
        <p:spPr>
          <a:xfrm>
            <a:off x="1600191" y="6338047"/>
            <a:ext cx="370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CF-SpIT		        CF-HomeSpIT</a:t>
            </a:r>
          </a:p>
        </p:txBody>
      </p:sp>
    </p:spTree>
    <p:extLst>
      <p:ext uri="{BB962C8B-B14F-4D97-AF65-F5344CB8AC3E}">
        <p14:creationId xmlns:p14="http://schemas.microsoft.com/office/powerpoint/2010/main" val="4130993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0dfd3538-eb49-46b9-8668-7f8402bbe60d@GBRP265">
            <a:extLst>
              <a:ext uri="{FF2B5EF4-FFF2-40B4-BE49-F238E27FC236}">
                <a16:creationId xmlns:a16="http://schemas.microsoft.com/office/drawing/2014/main" id="{D70AB306-23F6-4822-A71B-502782FBF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8" t="84" r="10388" b="-84"/>
          <a:stretch/>
        </p:blipFill>
        <p:spPr bwMode="auto">
          <a:xfrm>
            <a:off x="9088306" y="459110"/>
            <a:ext cx="2868005" cy="612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884D09-4F1F-4576-8223-F652E4F1C5B9}"/>
              </a:ext>
            </a:extLst>
          </p:cNvPr>
          <p:cNvSpPr txBox="1"/>
          <p:nvPr/>
        </p:nvSpPr>
        <p:spPr>
          <a:xfrm>
            <a:off x="405335" y="198720"/>
            <a:ext cx="746351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What is </a:t>
            </a:r>
            <a:r>
              <a:rPr lang="en-GB" sz="4800" dirty="0">
                <a:solidFill>
                  <a:srgbClr val="FF0000"/>
                </a:solidFill>
              </a:rPr>
              <a:t>sputum</a:t>
            </a:r>
            <a:r>
              <a:rPr lang="en-GB" sz="4800" dirty="0"/>
              <a:t> nowadays</a:t>
            </a:r>
          </a:p>
          <a:p>
            <a:endParaRPr lang="en-GB" sz="4800" dirty="0"/>
          </a:p>
          <a:p>
            <a:r>
              <a:rPr lang="en-GB" sz="3600" dirty="0">
                <a:solidFill>
                  <a:srgbClr val="FF0000"/>
                </a:solidFill>
              </a:rPr>
              <a:t>Jobs for the clinician</a:t>
            </a:r>
          </a:p>
          <a:p>
            <a:r>
              <a:rPr lang="en-GB" sz="3600" dirty="0"/>
              <a:t>Reset your own expectations</a:t>
            </a:r>
          </a:p>
          <a:p>
            <a:r>
              <a:rPr lang="en-GB" sz="3600" dirty="0"/>
              <a:t>Integrate sputum sampling into service</a:t>
            </a:r>
          </a:p>
          <a:p>
            <a:r>
              <a:rPr lang="en-GB" sz="3600" dirty="0"/>
              <a:t>Talk to your microbiologist</a:t>
            </a:r>
          </a:p>
        </p:txBody>
      </p:sp>
    </p:spTree>
    <p:extLst>
      <p:ext uri="{BB962C8B-B14F-4D97-AF65-F5344CB8AC3E}">
        <p14:creationId xmlns:p14="http://schemas.microsoft.com/office/powerpoint/2010/main" val="30603247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884D09-4F1F-4576-8223-F652E4F1C5B9}"/>
              </a:ext>
            </a:extLst>
          </p:cNvPr>
          <p:cNvSpPr txBox="1"/>
          <p:nvPr/>
        </p:nvSpPr>
        <p:spPr>
          <a:xfrm>
            <a:off x="514350" y="390525"/>
            <a:ext cx="71256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CF Community</a:t>
            </a:r>
          </a:p>
          <a:p>
            <a:r>
              <a:rPr lang="en-GB" sz="4800" dirty="0">
                <a:solidFill>
                  <a:srgbClr val="FF0000"/>
                </a:solidFill>
              </a:rPr>
              <a:t>Expertise in Patient Training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DD4BDB-60A3-417F-9A6A-21242FF07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3758207"/>
            <a:ext cx="4410075" cy="24806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BECBF8-02C9-4104-B823-40003CB78B40}"/>
              </a:ext>
            </a:extLst>
          </p:cNvPr>
          <p:cNvSpPr txBox="1"/>
          <p:nvPr/>
        </p:nvSpPr>
        <p:spPr>
          <a:xfrm>
            <a:off x="552449" y="6252031"/>
            <a:ext cx="13740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Children’s Hospital Colorado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C972B7-258D-4608-98E9-01600BC94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74" t="18482" r="11953" b="5737"/>
          <a:stretch/>
        </p:blipFill>
        <p:spPr>
          <a:xfrm>
            <a:off x="7048499" y="2689790"/>
            <a:ext cx="4067175" cy="377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632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884D09-4F1F-4576-8223-F652E4F1C5B9}"/>
              </a:ext>
            </a:extLst>
          </p:cNvPr>
          <p:cNvSpPr txBox="1"/>
          <p:nvPr/>
        </p:nvSpPr>
        <p:spPr>
          <a:xfrm>
            <a:off x="514350" y="390525"/>
            <a:ext cx="72994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Training</a:t>
            </a:r>
          </a:p>
          <a:p>
            <a:r>
              <a:rPr lang="en-GB" sz="4800" dirty="0">
                <a:solidFill>
                  <a:srgbClr val="FF0000"/>
                </a:solidFill>
              </a:rPr>
              <a:t>Sputum induction is worth it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2ECC5-FB56-4862-A3FB-2D1191213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62" t="25391" r="11115" b="18322"/>
          <a:stretch/>
        </p:blipFill>
        <p:spPr>
          <a:xfrm>
            <a:off x="2895600" y="2376184"/>
            <a:ext cx="5867399" cy="431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48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B1EDC61-3A06-4892-B9F2-E2214172A5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43587" r="43587"/>
          <a:stretch>
            <a:fillRect/>
          </a:stretch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6EBE81-EC1A-4EDE-8D4C-13645A5284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2" b="262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70B9A9-BAFB-4B8C-8702-26C9E3085372}"/>
              </a:ext>
            </a:extLst>
          </p:cNvPr>
          <p:cNvSpPr txBox="1"/>
          <p:nvPr/>
        </p:nvSpPr>
        <p:spPr>
          <a:xfrm>
            <a:off x="276623" y="362610"/>
            <a:ext cx="595380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err="1">
                <a:solidFill>
                  <a:schemeClr val="bg1">
                    <a:lumMod val="95000"/>
                  </a:schemeClr>
                </a:solidFill>
              </a:rPr>
              <a:t>CF</a:t>
            </a:r>
            <a:r>
              <a:rPr lang="en-GB" sz="4800" dirty="0" err="1">
                <a:solidFill>
                  <a:srgbClr val="FF0000"/>
                </a:solidFill>
              </a:rPr>
              <a:t>SpIT</a:t>
            </a:r>
            <a:r>
              <a:rPr lang="en-GB" sz="4800" dirty="0">
                <a:solidFill>
                  <a:srgbClr val="FF0000"/>
                </a:solidFill>
              </a:rPr>
              <a:t> </a:t>
            </a:r>
            <a:r>
              <a:rPr lang="en-GB" sz="4800" dirty="0">
                <a:solidFill>
                  <a:schemeClr val="bg1"/>
                </a:solidFill>
              </a:rPr>
              <a:t>Research Group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rgbClr val="FF0000"/>
                </a:solidFill>
              </a:rPr>
              <a:t>The Children’s Hospital for Wales</a:t>
            </a:r>
          </a:p>
          <a:p>
            <a:r>
              <a:rPr lang="en-GB" sz="1600" dirty="0">
                <a:solidFill>
                  <a:schemeClr val="bg1"/>
                </a:solidFill>
              </a:rPr>
              <a:t>Prof Julian T. </a:t>
            </a:r>
            <a:r>
              <a:rPr lang="en-GB" sz="1600" dirty="0" err="1">
                <a:solidFill>
                  <a:schemeClr val="bg1"/>
                </a:solidFill>
              </a:rPr>
              <a:t>Forton</a:t>
            </a:r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Kath Ronchetti            	Research Physiotherapist</a:t>
            </a:r>
          </a:p>
          <a:p>
            <a:r>
              <a:rPr lang="en-GB" sz="1600" dirty="0">
                <a:solidFill>
                  <a:schemeClr val="bg1"/>
                </a:solidFill>
              </a:rPr>
              <a:t>Hannah Morgan	CF Physiotherapist</a:t>
            </a:r>
          </a:p>
          <a:p>
            <a:r>
              <a:rPr lang="en-GB" sz="1600" dirty="0" err="1">
                <a:solidFill>
                  <a:schemeClr val="bg1"/>
                </a:solidFill>
              </a:rPr>
              <a:t>Jodee</a:t>
            </a:r>
            <a:r>
              <a:rPr lang="en-GB" sz="1600" dirty="0">
                <a:solidFill>
                  <a:schemeClr val="bg1"/>
                </a:solidFill>
              </a:rPr>
              <a:t> Tame                 	CF Physiotherapist</a:t>
            </a:r>
          </a:p>
          <a:p>
            <a:r>
              <a:rPr lang="en-GB" sz="1600" dirty="0">
                <a:solidFill>
                  <a:schemeClr val="bg1"/>
                </a:solidFill>
              </a:rPr>
              <a:t>Dr Juliette Oakley  	Clinical Research Fellow MD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rgbClr val="FF0000"/>
                </a:solidFill>
              </a:rPr>
              <a:t>Department of Biosciences, Cardiff University</a:t>
            </a:r>
          </a:p>
          <a:p>
            <a:r>
              <a:rPr lang="en-GB" sz="1600" dirty="0">
                <a:solidFill>
                  <a:schemeClr val="bg1"/>
                </a:solidFill>
              </a:rPr>
              <a:t>Prof Eshwar </a:t>
            </a:r>
            <a:r>
              <a:rPr lang="en-GB" sz="1600" dirty="0" err="1">
                <a:solidFill>
                  <a:schemeClr val="bg1"/>
                </a:solidFill>
              </a:rPr>
              <a:t>Mahenthiralingham</a:t>
            </a:r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Dr Rebecca Weiser</a:t>
            </a:r>
          </a:p>
          <a:p>
            <a:r>
              <a:rPr lang="en-GB" sz="1600" dirty="0">
                <a:solidFill>
                  <a:schemeClr val="bg1"/>
                </a:solidFill>
              </a:rPr>
              <a:t>Abdullah Aseeri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rgbClr val="FF0000"/>
                </a:solidFill>
              </a:rPr>
              <a:t>Department of Microbiology, UHW, Cardiff</a:t>
            </a:r>
          </a:p>
          <a:p>
            <a:r>
              <a:rPr lang="en-GB" sz="1600" dirty="0">
                <a:solidFill>
                  <a:schemeClr val="bg1"/>
                </a:solidFill>
              </a:rPr>
              <a:t>Dr Rishi Dhillon</a:t>
            </a:r>
          </a:p>
          <a:p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E93A34-E95B-4CB1-987F-6BE9A24B50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818" y="262685"/>
            <a:ext cx="2142330" cy="880315"/>
          </a:xfrm>
          <a:prstGeom prst="rect">
            <a:avLst/>
          </a:prstGeom>
        </p:spPr>
      </p:pic>
      <p:pic>
        <p:nvPicPr>
          <p:cNvPr id="8" name="Picture 2" descr="http://www.cardiff.ac.uk/identity/downloads/universitylogo.jpg">
            <a:extLst>
              <a:ext uri="{FF2B5EF4-FFF2-40B4-BE49-F238E27FC236}">
                <a16:creationId xmlns:a16="http://schemas.microsoft.com/office/drawing/2014/main" id="{F6AA59FD-0A56-4EAB-91C2-1CA429F0B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53548" y="211290"/>
            <a:ext cx="1460937" cy="1406220"/>
          </a:xfrm>
          <a:prstGeom prst="rect">
            <a:avLst/>
          </a:prstGeom>
          <a:noFill/>
        </p:spPr>
      </p:pic>
      <p:pic>
        <p:nvPicPr>
          <p:cNvPr id="16" name="Picture 2" descr="The Wellcome Trust | BAFTA">
            <a:extLst>
              <a:ext uri="{FF2B5EF4-FFF2-40B4-BE49-F238E27FC236}">
                <a16:creationId xmlns:a16="http://schemas.microsoft.com/office/drawing/2014/main" id="{FC2EAD2D-81FD-4058-A2AB-39F61C12B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76"/>
          <a:stretch/>
        </p:blipFill>
        <p:spPr bwMode="auto">
          <a:xfrm>
            <a:off x="4570380" y="5585882"/>
            <a:ext cx="2335191" cy="106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D6B3482-8E10-46D6-B893-AEC5EC97A4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31" y="5585882"/>
            <a:ext cx="4172902" cy="106478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35C53DF-A371-4E61-A154-47BE58BAC78B}"/>
              </a:ext>
            </a:extLst>
          </p:cNvPr>
          <p:cNvSpPr/>
          <p:nvPr/>
        </p:nvSpPr>
        <p:spPr>
          <a:xfrm>
            <a:off x="6929422" y="5584558"/>
            <a:ext cx="1863258" cy="10647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114FBF8E-E4E9-424E-9680-D8E54D5CF6B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90085" y="5744154"/>
            <a:ext cx="1437787" cy="754838"/>
          </a:xfrm>
        </p:spPr>
      </p:pic>
    </p:spTree>
    <p:extLst>
      <p:ext uri="{BB962C8B-B14F-4D97-AF65-F5344CB8AC3E}">
        <p14:creationId xmlns:p14="http://schemas.microsoft.com/office/powerpoint/2010/main" val="4214808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C1D581B-5B15-4007-9521-EF5DE825D356}"/>
              </a:ext>
            </a:extLst>
          </p:cNvPr>
          <p:cNvSpPr txBox="1"/>
          <p:nvPr/>
        </p:nvSpPr>
        <p:spPr>
          <a:xfrm>
            <a:off x="215779" y="632749"/>
            <a:ext cx="1128254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New Challenges</a:t>
            </a:r>
          </a:p>
          <a:p>
            <a:endParaRPr lang="en-GB" sz="1000" dirty="0"/>
          </a:p>
          <a:p>
            <a:r>
              <a:rPr lang="en-GB" sz="2800" dirty="0"/>
              <a:t>Sputum volume and pathogen density are reduced in patients on HEMT,</a:t>
            </a:r>
          </a:p>
          <a:p>
            <a:r>
              <a:rPr lang="en-GB" sz="2800" dirty="0"/>
              <a:t>BUT Pathogens are not eradicated</a:t>
            </a:r>
            <a:endParaRPr lang="en-GB" sz="1400" dirty="0"/>
          </a:p>
          <a:p>
            <a:endParaRPr lang="en-GB" sz="1400" dirty="0"/>
          </a:p>
          <a:p>
            <a:r>
              <a:rPr lang="en-GB" sz="2800" dirty="0"/>
              <a:t>Highly sensitive PCR technologies means we need to redefine what actually constitutes an infection</a:t>
            </a:r>
          </a:p>
          <a:p>
            <a:endParaRPr lang="en-GB" sz="2000" dirty="0"/>
          </a:p>
          <a:p>
            <a:r>
              <a:rPr lang="en-GB" sz="4400" dirty="0">
                <a:solidFill>
                  <a:srgbClr val="FF0000"/>
                </a:solidFill>
              </a:rPr>
              <a:t>Two Questions</a:t>
            </a:r>
          </a:p>
          <a:p>
            <a:endParaRPr lang="en-GB" sz="1000" dirty="0"/>
          </a:p>
          <a:p>
            <a:r>
              <a:rPr lang="en-GB" sz="2800" dirty="0"/>
              <a:t>How best to sample the airway ?</a:t>
            </a:r>
          </a:p>
          <a:p>
            <a:endParaRPr lang="en-GB" sz="2800" dirty="0"/>
          </a:p>
          <a:p>
            <a:r>
              <a:rPr lang="en-GB" sz="2800" dirty="0"/>
              <a:t>How best to analyse those samples 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FB40603-670A-42D4-BE1B-8292321FF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140" y="156634"/>
            <a:ext cx="1158671" cy="476115"/>
          </a:xfrm>
          <a:prstGeom prst="rect">
            <a:avLst/>
          </a:prstGeom>
        </p:spPr>
      </p:pic>
      <p:pic>
        <p:nvPicPr>
          <p:cNvPr id="23" name="Picture 2" descr="http://www.cardiff.ac.uk/identity/downloads/universitylogo.jpg">
            <a:extLst>
              <a:ext uri="{FF2B5EF4-FFF2-40B4-BE49-F238E27FC236}">
                <a16:creationId xmlns:a16="http://schemas.microsoft.com/office/drawing/2014/main" id="{4A89ABAD-B825-4E02-B14C-A1755BB10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75059" y="144468"/>
            <a:ext cx="866546" cy="834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6927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248CE9D-4EEE-4064-A198-DE7E350C5731}"/>
                  </a:ext>
                </a:extLst>
              </p14:cNvPr>
              <p14:cNvContentPartPr/>
              <p14:nvPr/>
            </p14:nvContentPartPr>
            <p14:xfrm>
              <a:off x="998139" y="3209897"/>
              <a:ext cx="864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248CE9D-4EEE-4064-A198-DE7E350C57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9139" y="3200897"/>
                <a:ext cx="262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FB39AB8B-EED6-442E-A45A-38E891FD82E5}"/>
              </a:ext>
            </a:extLst>
          </p:cNvPr>
          <p:cNvGrpSpPr/>
          <p:nvPr/>
        </p:nvGrpSpPr>
        <p:grpSpPr>
          <a:xfrm>
            <a:off x="6078944" y="3438057"/>
            <a:ext cx="4146930" cy="360000"/>
            <a:chOff x="6078944" y="3438057"/>
            <a:chExt cx="4146930" cy="36000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014EC42-F6BA-41D7-9E28-ED7C9DC8538A}"/>
                </a:ext>
              </a:extLst>
            </p:cNvPr>
            <p:cNvCxnSpPr>
              <a:cxnSpLocks/>
            </p:cNvCxnSpPr>
            <p:nvPr/>
          </p:nvCxnSpPr>
          <p:spPr>
            <a:xfrm>
              <a:off x="6078944" y="3438057"/>
              <a:ext cx="0" cy="360000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none"/>
              <a:tailEnd type="arrow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CBFE7EB-6EBF-4123-B672-EF4EFD63998C}"/>
                </a:ext>
              </a:extLst>
            </p:cNvPr>
            <p:cNvCxnSpPr>
              <a:cxnSpLocks/>
            </p:cNvCxnSpPr>
            <p:nvPr/>
          </p:nvCxnSpPr>
          <p:spPr>
            <a:xfrm>
              <a:off x="10225874" y="3438057"/>
              <a:ext cx="0" cy="360000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none"/>
              <a:tailEnd type="arrow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69CE8A-F259-4A36-927A-284872A65D54}"/>
              </a:ext>
            </a:extLst>
          </p:cNvPr>
          <p:cNvCxnSpPr/>
          <p:nvPr/>
        </p:nvCxnSpPr>
        <p:spPr>
          <a:xfrm>
            <a:off x="2826849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E4D7D7-64A7-4AAB-9E38-0E98A91FAB13}"/>
              </a:ext>
            </a:extLst>
          </p:cNvPr>
          <p:cNvCxnSpPr/>
          <p:nvPr/>
        </p:nvCxnSpPr>
        <p:spPr>
          <a:xfrm>
            <a:off x="3731723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6EF784-8741-4883-823C-A49BC6D40265}"/>
              </a:ext>
            </a:extLst>
          </p:cNvPr>
          <p:cNvCxnSpPr/>
          <p:nvPr/>
        </p:nvCxnSpPr>
        <p:spPr>
          <a:xfrm>
            <a:off x="7400183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A3850E-AE2C-4AB7-ACFB-549179664045}"/>
              </a:ext>
            </a:extLst>
          </p:cNvPr>
          <p:cNvCxnSpPr/>
          <p:nvPr/>
        </p:nvCxnSpPr>
        <p:spPr>
          <a:xfrm>
            <a:off x="8595420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643876-D78E-4A31-B340-11A884F37B57}"/>
              </a:ext>
            </a:extLst>
          </p:cNvPr>
          <p:cNvCxnSpPr/>
          <p:nvPr/>
        </p:nvCxnSpPr>
        <p:spPr>
          <a:xfrm>
            <a:off x="10200481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7AD1331-8F25-46D5-A674-6D54EC6354A7}"/>
              </a:ext>
            </a:extLst>
          </p:cNvPr>
          <p:cNvSpPr txBox="1"/>
          <p:nvPr/>
        </p:nvSpPr>
        <p:spPr>
          <a:xfrm>
            <a:off x="2299380" y="1549807"/>
            <a:ext cx="109837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venir Medium" panose="02000503020000020003"/>
              </a:rPr>
              <a:t>VIRUS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08E9FD-5D6D-4540-B208-BE3DD9AECED5}"/>
              </a:ext>
            </a:extLst>
          </p:cNvPr>
          <p:cNvCxnSpPr/>
          <p:nvPr/>
        </p:nvCxnSpPr>
        <p:spPr>
          <a:xfrm>
            <a:off x="6095104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25A20A-2E80-4CF0-BDC0-2A1565A1262B}"/>
              </a:ext>
            </a:extLst>
          </p:cNvPr>
          <p:cNvCxnSpPr>
            <a:cxnSpLocks/>
          </p:cNvCxnSpPr>
          <p:nvPr/>
        </p:nvCxnSpPr>
        <p:spPr>
          <a:xfrm>
            <a:off x="676150" y="4054890"/>
            <a:ext cx="10986666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FAFF7BF-5942-40A5-A1B5-E1EB0F8AC72E}"/>
                  </a:ext>
                </a:extLst>
              </p14:cNvPr>
              <p14:cNvContentPartPr/>
              <p14:nvPr/>
            </p14:nvContentPartPr>
            <p14:xfrm>
              <a:off x="2236513" y="3972017"/>
              <a:ext cx="9499989" cy="2353044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FAFF7BF-5942-40A5-A1B5-E1EB0F8AC72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82513" y="3864030"/>
                <a:ext cx="9607628" cy="2568659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331423D-DC64-4F9B-88BC-35559D80FC66}"/>
              </a:ext>
            </a:extLst>
          </p:cNvPr>
          <p:cNvSpPr txBox="1"/>
          <p:nvPr/>
        </p:nvSpPr>
        <p:spPr>
          <a:xfrm>
            <a:off x="2299380" y="6394711"/>
            <a:ext cx="2603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B050"/>
                </a:solidFill>
                <a:latin typeface="Avenir Medium" panose="02000503020000020003"/>
              </a:rPr>
              <a:t>PSEUDOMONA</a:t>
            </a:r>
            <a:r>
              <a:rPr lang="en-GB" sz="2800" b="1" dirty="0">
                <a:solidFill>
                  <a:srgbClr val="00B050"/>
                </a:solidFill>
              </a:rPr>
              <a:t>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2DDC7A1-C6A4-4145-849D-0534A90017AE}"/>
              </a:ext>
            </a:extLst>
          </p:cNvPr>
          <p:cNvGrpSpPr/>
          <p:nvPr/>
        </p:nvGrpSpPr>
        <p:grpSpPr>
          <a:xfrm>
            <a:off x="676150" y="4853137"/>
            <a:ext cx="10986666" cy="524719"/>
            <a:chOff x="676150" y="4853137"/>
            <a:chExt cx="10986666" cy="52471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AD9EED-E635-4EBF-947C-6753528945AA}"/>
                </a:ext>
              </a:extLst>
            </p:cNvPr>
            <p:cNvSpPr txBox="1"/>
            <p:nvPr/>
          </p:nvSpPr>
          <p:spPr>
            <a:xfrm>
              <a:off x="1056074" y="4853137"/>
              <a:ext cx="753411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BAL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B0A8AD-31DE-4919-9646-368E392BAD77}"/>
                </a:ext>
              </a:extLst>
            </p:cNvPr>
            <p:cNvCxnSpPr>
              <a:cxnSpLocks/>
            </p:cNvCxnSpPr>
            <p:nvPr/>
          </p:nvCxnSpPr>
          <p:spPr>
            <a:xfrm>
              <a:off x="676150" y="5377856"/>
              <a:ext cx="1098666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itle 4">
            <a:extLst>
              <a:ext uri="{FF2B5EF4-FFF2-40B4-BE49-F238E27FC236}">
                <a16:creationId xmlns:a16="http://schemas.microsoft.com/office/drawing/2014/main" id="{A949320F-396D-4078-B2FB-BD0DAD509D8D}"/>
              </a:ext>
            </a:extLst>
          </p:cNvPr>
          <p:cNvSpPr txBox="1">
            <a:spLocks/>
          </p:cNvSpPr>
          <p:nvPr/>
        </p:nvSpPr>
        <p:spPr>
          <a:xfrm>
            <a:off x="838200" y="408157"/>
            <a:ext cx="7991290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060"/>
                </a:solidFill>
                <a:latin typeface="Bebas Neue Bold" panose="020B0606020202050201" pitchFamily="34" charset="77"/>
                <a:ea typeface="+mj-ea"/>
                <a:cs typeface="+mj-cs"/>
              </a:defRPr>
            </a:lvl1pPr>
          </a:lstStyle>
          <a:p>
            <a:r>
              <a:rPr lang="en-GB" b="0" dirty="0">
                <a:solidFill>
                  <a:srgbClr val="FF0000"/>
                </a:solidFill>
              </a:rPr>
              <a:t>Principles </a:t>
            </a:r>
            <a:r>
              <a:rPr lang="en-GB" b="0" dirty="0">
                <a:solidFill>
                  <a:schemeClr val="tx1"/>
                </a:solidFill>
              </a:rPr>
              <a:t>of infection surveillance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AE43574-F040-4F9E-8BE0-11C63AC0ED2A}"/>
              </a:ext>
            </a:extLst>
          </p:cNvPr>
          <p:cNvGrpSpPr/>
          <p:nvPr/>
        </p:nvGrpSpPr>
        <p:grpSpPr>
          <a:xfrm>
            <a:off x="291982" y="3378694"/>
            <a:ext cx="9042731" cy="523220"/>
            <a:chOff x="291982" y="3378694"/>
            <a:chExt cx="9042731" cy="52322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8680C0-94D0-4D36-ACDA-3E7704116669}"/>
                </a:ext>
              </a:extLst>
            </p:cNvPr>
            <p:cNvSpPr txBox="1"/>
            <p:nvPr/>
          </p:nvSpPr>
          <p:spPr>
            <a:xfrm>
              <a:off x="291982" y="3378694"/>
              <a:ext cx="2273661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OP swab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A28DF16-71E2-4AB7-80B6-B54B7764E4B1}"/>
                </a:ext>
              </a:extLst>
            </p:cNvPr>
            <p:cNvGrpSpPr/>
            <p:nvPr/>
          </p:nvGrpSpPr>
          <p:grpSpPr>
            <a:xfrm>
              <a:off x="2599784" y="3438057"/>
              <a:ext cx="6734929" cy="360000"/>
              <a:chOff x="2599784" y="3438057"/>
              <a:chExt cx="6734929" cy="360000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635D2645-2CEA-451D-8274-76309619CD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9784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026B432D-8EA2-41B9-BB0A-0BFFFCFF69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9645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0880A9D-C7D3-480A-BE29-A4A83F986E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4021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97B9179C-B9B6-4BF2-B873-5C7BE98D79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3741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1D3D63C-9BF4-4AA4-98A5-DBAC20A31C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71264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CA101EE-ACBF-4378-A1A3-C54D1B3248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4713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4398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Line 19">
            <a:extLst>
              <a:ext uri="{FF2B5EF4-FFF2-40B4-BE49-F238E27FC236}">
                <a16:creationId xmlns:a16="http://schemas.microsoft.com/office/drawing/2014/main" id="{5FE6FD09-9849-442D-9A15-73E675A428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19172" y="3468795"/>
            <a:ext cx="2368898" cy="4856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75" name="Line 19">
            <a:extLst>
              <a:ext uri="{FF2B5EF4-FFF2-40B4-BE49-F238E27FC236}">
                <a16:creationId xmlns:a16="http://schemas.microsoft.com/office/drawing/2014/main" id="{2AC6B686-7311-4357-AA6E-3D0D6CA44F7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88069" y="3475393"/>
            <a:ext cx="2670175" cy="5366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20133DD0-EE29-41D3-8DB4-73B91677D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7818" y="3960537"/>
            <a:ext cx="2634054" cy="738664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GB" altLang="en-US" sz="1400" dirty="0">
                <a:solidFill>
                  <a:schemeClr val="bg1"/>
                </a:solidFill>
                <a:latin typeface="+mj-lt"/>
              </a:rPr>
              <a:t>CF pathogens detected by </a:t>
            </a:r>
          </a:p>
          <a:p>
            <a:pPr algn="ctr"/>
            <a:r>
              <a:rPr lang="en-GB" altLang="en-US" sz="1400" dirty="0">
                <a:solidFill>
                  <a:schemeClr val="bg1"/>
                </a:solidFill>
                <a:latin typeface="+mj-lt"/>
              </a:rPr>
              <a:t>conventional microbiology culture</a:t>
            </a:r>
          </a:p>
          <a:p>
            <a:pPr algn="ctr"/>
            <a:endParaRPr lang="en-GB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199974C1-D6FB-41F6-8F06-4F1B6BDFA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080" y="3996561"/>
            <a:ext cx="2948883" cy="738664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sz="1400" dirty="0">
                <a:solidFill>
                  <a:schemeClr val="bg1"/>
                </a:solidFill>
                <a:latin typeface="+mj-lt"/>
              </a:rPr>
              <a:t>CF pathogens detected</a:t>
            </a:r>
          </a:p>
          <a:p>
            <a:pPr algn="ctr"/>
            <a:r>
              <a:rPr lang="en-GB" altLang="en-US" sz="1400" dirty="0">
                <a:solidFill>
                  <a:schemeClr val="bg1"/>
                </a:solidFill>
                <a:latin typeface="+mj-lt"/>
              </a:rPr>
              <a:t>Culture independent microbiology</a:t>
            </a:r>
          </a:p>
          <a:p>
            <a:pPr algn="ctr"/>
            <a:endParaRPr lang="en-GB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Line 19">
            <a:extLst>
              <a:ext uri="{FF2B5EF4-FFF2-40B4-BE49-F238E27FC236}">
                <a16:creationId xmlns:a16="http://schemas.microsoft.com/office/drawing/2014/main" id="{0868DCB6-D2DE-4D34-966A-CFE8E5FFF28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56821" y="1061118"/>
            <a:ext cx="614750" cy="11783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E043C4E4-9FC3-414C-B696-8CAAF22BD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687" y="4884549"/>
            <a:ext cx="2948883" cy="738664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sz="1400" dirty="0">
                <a:solidFill>
                  <a:schemeClr val="bg1"/>
                </a:solidFill>
                <a:latin typeface="+mj-lt"/>
              </a:rPr>
              <a:t>Microbiome evolution in children  with Cystic Fibrosis</a:t>
            </a:r>
          </a:p>
          <a:p>
            <a:pPr algn="ctr"/>
            <a:endParaRPr lang="en-GB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Text Box 16">
            <a:extLst>
              <a:ext uri="{FF2B5EF4-FFF2-40B4-BE49-F238E27FC236}">
                <a16:creationId xmlns:a16="http://schemas.microsoft.com/office/drawing/2014/main" id="{2124F04D-46AB-4406-A020-CD10CC888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687" y="5772537"/>
            <a:ext cx="2948883" cy="738664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sz="1400" dirty="0">
                <a:solidFill>
                  <a:schemeClr val="bg1"/>
                </a:solidFill>
                <a:latin typeface="+mj-lt"/>
              </a:rPr>
              <a:t>Clinical determinants  of  accelerated evolution</a:t>
            </a:r>
          </a:p>
          <a:p>
            <a:pPr algn="ctr"/>
            <a:endParaRPr lang="en-GB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9" name="Line 19">
            <a:extLst>
              <a:ext uri="{FF2B5EF4-FFF2-40B4-BE49-F238E27FC236}">
                <a16:creationId xmlns:a16="http://schemas.microsoft.com/office/drawing/2014/main" id="{0D689013-EBA1-4978-8BFC-03F915BAEA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67992" y="1053306"/>
            <a:ext cx="746933" cy="11997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70" name="Line 19">
            <a:extLst>
              <a:ext uri="{FF2B5EF4-FFF2-40B4-BE49-F238E27FC236}">
                <a16:creationId xmlns:a16="http://schemas.microsoft.com/office/drawing/2014/main" id="{398947BF-313C-4F7A-9DC9-B8E1DC0454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7098" y="997338"/>
            <a:ext cx="5017828" cy="12908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71" name="Line 19">
            <a:extLst>
              <a:ext uri="{FF2B5EF4-FFF2-40B4-BE49-F238E27FC236}">
                <a16:creationId xmlns:a16="http://schemas.microsoft.com/office/drawing/2014/main" id="{EFED4BA2-C9DA-40DB-B080-97F27E46BB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29036" y="1037417"/>
            <a:ext cx="2985890" cy="12508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72" name="Line 19">
            <a:extLst>
              <a:ext uri="{FF2B5EF4-FFF2-40B4-BE49-F238E27FC236}">
                <a16:creationId xmlns:a16="http://schemas.microsoft.com/office/drawing/2014/main" id="{C715DF4C-84D6-4829-A105-446B1E537AC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56819" y="1037418"/>
            <a:ext cx="2746955" cy="12508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73" name="Line 19">
            <a:extLst>
              <a:ext uri="{FF2B5EF4-FFF2-40B4-BE49-F238E27FC236}">
                <a16:creationId xmlns:a16="http://schemas.microsoft.com/office/drawing/2014/main" id="{830AB8AD-75A8-4BBF-A870-77D80D084EB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66403" y="997330"/>
            <a:ext cx="8043" cy="15174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BA9D38A2-F82D-49E1-AE2D-6D413DEB985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089813" y="577464"/>
            <a:ext cx="2596266" cy="64633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Annual</a:t>
            </a:r>
          </a:p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assessment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4AE4DA60-2250-4329-8568-1128E2EF8E0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884745" y="577464"/>
            <a:ext cx="2770584" cy="64633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Acute </a:t>
            </a:r>
          </a:p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exacerbation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20E07DCB-F211-45B6-A252-9F01F258E89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870698" y="577464"/>
            <a:ext cx="2896168" cy="64633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Bronchoscopy </a:t>
            </a:r>
          </a:p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indicated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67DBACAC-B701-42FB-89EF-3A843C196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090" y="2158156"/>
            <a:ext cx="1800000" cy="64633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Cough</a:t>
            </a:r>
          </a:p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swab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9B941BE2-787A-41E6-B1AD-164F4A11F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068" y="2158156"/>
            <a:ext cx="1800000" cy="64633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Induced </a:t>
            </a:r>
          </a:p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sputum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298AF206-4337-4BCC-B8BC-7C927BE8F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4446" y="2158156"/>
            <a:ext cx="1800000" cy="64633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Bronchoscopy</a:t>
            </a:r>
          </a:p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6 lobes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4BD9632D-9643-4833-9A5E-30F9AF72D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089" y="3118582"/>
            <a:ext cx="6092835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Bank of samples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76CF573-2166-4314-A670-E4C24B781274}"/>
              </a:ext>
            </a:extLst>
          </p:cNvPr>
          <p:cNvSpPr txBox="1"/>
          <p:nvPr/>
        </p:nvSpPr>
        <p:spPr>
          <a:xfrm>
            <a:off x="206173" y="515908"/>
            <a:ext cx="1914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/>
              <a:t>CF-SpIT</a:t>
            </a:r>
          </a:p>
        </p:txBody>
      </p:sp>
      <p:sp>
        <p:nvSpPr>
          <p:cNvPr id="77" name="AutoShape 29">
            <a:extLst>
              <a:ext uri="{FF2B5EF4-FFF2-40B4-BE49-F238E27FC236}">
                <a16:creationId xmlns:a16="http://schemas.microsoft.com/office/drawing/2014/main" id="{2530EB4A-C2E7-4737-A0C5-8EF5E8054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9194" y="4080970"/>
            <a:ext cx="1952625" cy="485775"/>
          </a:xfrm>
          <a:prstGeom prst="leftRightArrow">
            <a:avLst>
              <a:gd name="adj1" fmla="val 50000"/>
              <a:gd name="adj2" fmla="val 80392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GB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431754-7D10-45A5-8839-93422B51B181}"/>
              </a:ext>
            </a:extLst>
          </p:cNvPr>
          <p:cNvSpPr txBox="1"/>
          <p:nvPr/>
        </p:nvSpPr>
        <p:spPr>
          <a:xfrm>
            <a:off x="221231" y="2288237"/>
            <a:ext cx="20947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How to sample</a:t>
            </a:r>
          </a:p>
          <a:p>
            <a:endParaRPr lang="en-GB" sz="2400" dirty="0">
              <a:solidFill>
                <a:srgbClr val="C00000"/>
              </a:solidFill>
            </a:endParaRPr>
          </a:p>
          <a:p>
            <a:endParaRPr lang="en-GB" sz="2400" dirty="0">
              <a:solidFill>
                <a:srgbClr val="C00000"/>
              </a:solidFill>
            </a:endParaRPr>
          </a:p>
          <a:p>
            <a:endParaRPr lang="en-GB" sz="2400" dirty="0">
              <a:solidFill>
                <a:srgbClr val="C00000"/>
              </a:solidFill>
            </a:endParaRPr>
          </a:p>
          <a:p>
            <a:endParaRPr lang="en-GB" sz="2400" dirty="0">
              <a:solidFill>
                <a:srgbClr val="C00000"/>
              </a:solidFill>
            </a:endParaRPr>
          </a:p>
          <a:p>
            <a:r>
              <a:rPr lang="en-GB" sz="2400" dirty="0">
                <a:solidFill>
                  <a:srgbClr val="C00000"/>
                </a:solidFill>
              </a:rPr>
              <a:t>How to analyse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F411D9-7A21-4998-8AA9-EACC77BA3257}"/>
              </a:ext>
            </a:extLst>
          </p:cNvPr>
          <p:cNvSpPr txBox="1"/>
          <p:nvPr/>
        </p:nvSpPr>
        <p:spPr>
          <a:xfrm>
            <a:off x="165933" y="6224656"/>
            <a:ext cx="676376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Ronchetti K. et al (2018)</a:t>
            </a:r>
          </a:p>
          <a:p>
            <a:r>
              <a:rPr lang="en-US" sz="1100" dirty="0"/>
              <a:t>The CF‐Sputum Induction Trial (CF‐SpIT) to assess lower airway bacterial sampling in young children with cystic fibrosis: a prospective internally controlled interventional trial. Lancet Respir Med. 2018 Jun;6(6):461‐71</a:t>
            </a:r>
            <a:endParaRPr lang="en-GB" sz="11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263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E8BB6C-5FE2-4409-8A72-997CCB670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2"/>
          <a:stretch/>
        </p:blipFill>
        <p:spPr bwMode="auto">
          <a:xfrm>
            <a:off x="492089" y="3571875"/>
            <a:ext cx="4292022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13174C0-2BEF-4E63-9342-D1563C93E4BC}"/>
              </a:ext>
            </a:extLst>
          </p:cNvPr>
          <p:cNvGrpSpPr/>
          <p:nvPr/>
        </p:nvGrpSpPr>
        <p:grpSpPr>
          <a:xfrm>
            <a:off x="8072728" y="2730200"/>
            <a:ext cx="3672410" cy="3639939"/>
            <a:chOff x="403254" y="1140282"/>
            <a:chExt cx="5058820" cy="548917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72031E4-C5F9-4AB7-9C54-DC6F79472646}"/>
                </a:ext>
              </a:extLst>
            </p:cNvPr>
            <p:cNvGrpSpPr/>
            <p:nvPr/>
          </p:nvGrpSpPr>
          <p:grpSpPr>
            <a:xfrm>
              <a:off x="2624534" y="1140282"/>
              <a:ext cx="2837540" cy="2245519"/>
              <a:chOff x="667660" y="5474494"/>
              <a:chExt cx="2837540" cy="224551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50E7FBB-F1F1-4DE4-A9F9-51859EBB9C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7660" y="5474494"/>
                <a:ext cx="1570715" cy="13477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16E0BA-CD74-4724-9E10-B479C10CCD6D}"/>
                  </a:ext>
                </a:extLst>
              </p:cNvPr>
              <p:cNvSpPr/>
              <p:nvPr/>
            </p:nvSpPr>
            <p:spPr>
              <a:xfrm>
                <a:off x="1847850" y="6386513"/>
                <a:ext cx="1657350" cy="13335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2D4A5E-E559-4AE0-86AB-F0C1581A60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56" b="5562"/>
            <a:stretch/>
          </p:blipFill>
          <p:spPr bwMode="auto">
            <a:xfrm>
              <a:off x="403254" y="1468155"/>
              <a:ext cx="2321801" cy="516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57F991-26BC-4A65-BB45-EA95E5E3B3BE}"/>
              </a:ext>
            </a:extLst>
          </p:cNvPr>
          <p:cNvCxnSpPr/>
          <p:nvPr/>
        </p:nvCxnSpPr>
        <p:spPr>
          <a:xfrm>
            <a:off x="5276490" y="-474183"/>
            <a:ext cx="0" cy="84391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1CA2BF1-00D4-48A8-9B64-C4885FA07959}"/>
              </a:ext>
            </a:extLst>
          </p:cNvPr>
          <p:cNvSpPr txBox="1"/>
          <p:nvPr/>
        </p:nvSpPr>
        <p:spPr>
          <a:xfrm>
            <a:off x="231865" y="319585"/>
            <a:ext cx="4832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Sputum induction v cough swab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3139E1-0324-4CD8-87AC-A60ED476467E}"/>
              </a:ext>
            </a:extLst>
          </p:cNvPr>
          <p:cNvSpPr txBox="1"/>
          <p:nvPr/>
        </p:nvSpPr>
        <p:spPr>
          <a:xfrm>
            <a:off x="5506472" y="315445"/>
            <a:ext cx="6078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Sputum induction v BAL </a:t>
            </a:r>
            <a:r>
              <a:rPr lang="en-GB" sz="1600" dirty="0"/>
              <a:t>( 1 lobe, 2 lobe and 6 lobe)</a:t>
            </a:r>
            <a:endParaRPr lang="en-GB" sz="2800" dirty="0"/>
          </a:p>
        </p:txBody>
      </p:sp>
      <p:pic>
        <p:nvPicPr>
          <p:cNvPr id="13" name="Graphic 5" descr="Thumbs up sign">
            <a:extLst>
              <a:ext uri="{FF2B5EF4-FFF2-40B4-BE49-F238E27FC236}">
                <a16:creationId xmlns:a16="http://schemas.microsoft.com/office/drawing/2014/main" id="{FE58AC27-CB4D-4739-88D0-113D4C887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651" y="947372"/>
            <a:ext cx="1593499" cy="1593499"/>
          </a:xfrm>
          <a:prstGeom prst="rect">
            <a:avLst/>
          </a:prstGeom>
        </p:spPr>
      </p:pic>
      <p:pic>
        <p:nvPicPr>
          <p:cNvPr id="14" name="Graphic 5" descr="Thumbs up sign">
            <a:extLst>
              <a:ext uri="{FF2B5EF4-FFF2-40B4-BE49-F238E27FC236}">
                <a16:creationId xmlns:a16="http://schemas.microsoft.com/office/drawing/2014/main" id="{E5B8291A-E1FC-471E-AAB5-3B2CA050E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5783" y="947373"/>
            <a:ext cx="1593499" cy="15934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6644447-3ADA-45D6-B7DC-C9A4B1B9593A}"/>
              </a:ext>
            </a:extLst>
          </p:cNvPr>
          <p:cNvGrpSpPr/>
          <p:nvPr/>
        </p:nvGrpSpPr>
        <p:grpSpPr>
          <a:xfrm>
            <a:off x="5354322" y="3701309"/>
            <a:ext cx="2343151" cy="2590798"/>
            <a:chOff x="5196954" y="1008375"/>
            <a:chExt cx="4082144" cy="44413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300B3F8-6477-4ED2-B435-723AEAF49CBB}"/>
                </a:ext>
              </a:extLst>
            </p:cNvPr>
            <p:cNvGrpSpPr/>
            <p:nvPr/>
          </p:nvGrpSpPr>
          <p:grpSpPr>
            <a:xfrm>
              <a:off x="5196954" y="2256601"/>
              <a:ext cx="4082144" cy="3193143"/>
              <a:chOff x="2485571" y="2547257"/>
              <a:chExt cx="4082144" cy="3193143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974DEEFA-6300-4322-8051-2FE99BDF6B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/>
              <a:srcRect l="32171" t="36247" r="28551" b="11407"/>
              <a:stretch/>
            </p:blipFill>
            <p:spPr>
              <a:xfrm>
                <a:off x="3142343" y="2605313"/>
                <a:ext cx="3149600" cy="3135087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D929136-EEF5-41F2-9F4C-E126C9D02BE9}"/>
                  </a:ext>
                </a:extLst>
              </p:cNvPr>
              <p:cNvSpPr/>
              <p:nvPr/>
            </p:nvSpPr>
            <p:spPr>
              <a:xfrm>
                <a:off x="2866571" y="2547257"/>
                <a:ext cx="762000" cy="6966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331361A-F2B5-49A2-9B49-B4F874278F26}"/>
                  </a:ext>
                </a:extLst>
              </p:cNvPr>
              <p:cNvSpPr/>
              <p:nvPr/>
            </p:nvSpPr>
            <p:spPr>
              <a:xfrm>
                <a:off x="5805715" y="2895600"/>
                <a:ext cx="762000" cy="6966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BB832CE-C989-4FC1-8B29-77D0B3EA903D}"/>
                  </a:ext>
                </a:extLst>
              </p:cNvPr>
              <p:cNvSpPr/>
              <p:nvPr/>
            </p:nvSpPr>
            <p:spPr>
              <a:xfrm>
                <a:off x="2485571" y="3679371"/>
                <a:ext cx="762000" cy="6966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</p:grp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CC6C63EE-BDF6-48E9-8935-AEAB1B2E5A80}"/>
                </a:ext>
              </a:extLst>
            </p:cNvPr>
            <p:cNvSpPr/>
            <p:nvPr/>
          </p:nvSpPr>
          <p:spPr>
            <a:xfrm>
              <a:off x="6619289" y="3248293"/>
              <a:ext cx="650191" cy="1158240"/>
            </a:xfrm>
            <a:custGeom>
              <a:avLst/>
              <a:gdLst>
                <a:gd name="connsiteX0" fmla="*/ 0 w 601980"/>
                <a:gd name="connsiteY0" fmla="*/ 1158240 h 1158240"/>
                <a:gd name="connsiteX1" fmla="*/ 137160 w 601980"/>
                <a:gd name="connsiteY1" fmla="*/ 487680 h 1158240"/>
                <a:gd name="connsiteX2" fmla="*/ 601980 w 601980"/>
                <a:gd name="connsiteY2" fmla="*/ 0 h 11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1980" h="1158240">
                  <a:moveTo>
                    <a:pt x="0" y="1158240"/>
                  </a:moveTo>
                  <a:cubicBezTo>
                    <a:pt x="18415" y="919480"/>
                    <a:pt x="36830" y="680720"/>
                    <a:pt x="137160" y="487680"/>
                  </a:cubicBezTo>
                  <a:cubicBezTo>
                    <a:pt x="237490" y="294640"/>
                    <a:pt x="419735" y="147320"/>
                    <a:pt x="601980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CB55568C-D584-4E19-AA99-9EEC649FEC3B}"/>
                </a:ext>
              </a:extLst>
            </p:cNvPr>
            <p:cNvSpPr/>
            <p:nvPr/>
          </p:nvSpPr>
          <p:spPr>
            <a:xfrm flipH="1">
              <a:off x="7368538" y="3248293"/>
              <a:ext cx="705857" cy="1158240"/>
            </a:xfrm>
            <a:custGeom>
              <a:avLst/>
              <a:gdLst>
                <a:gd name="connsiteX0" fmla="*/ 0 w 601980"/>
                <a:gd name="connsiteY0" fmla="*/ 1158240 h 1158240"/>
                <a:gd name="connsiteX1" fmla="*/ 137160 w 601980"/>
                <a:gd name="connsiteY1" fmla="*/ 487680 h 1158240"/>
                <a:gd name="connsiteX2" fmla="*/ 601980 w 601980"/>
                <a:gd name="connsiteY2" fmla="*/ 0 h 11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1980" h="1158240">
                  <a:moveTo>
                    <a:pt x="0" y="1158240"/>
                  </a:moveTo>
                  <a:cubicBezTo>
                    <a:pt x="18415" y="919480"/>
                    <a:pt x="36830" y="680720"/>
                    <a:pt x="137160" y="487680"/>
                  </a:cubicBezTo>
                  <a:cubicBezTo>
                    <a:pt x="237490" y="294640"/>
                    <a:pt x="419735" y="147320"/>
                    <a:pt x="601980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38DDF39-D487-4F31-ACD6-1E7EA7FEEBD0}"/>
                </a:ext>
              </a:extLst>
            </p:cNvPr>
            <p:cNvGrpSpPr/>
            <p:nvPr/>
          </p:nvGrpSpPr>
          <p:grpSpPr>
            <a:xfrm>
              <a:off x="7218236" y="1008375"/>
              <a:ext cx="217714" cy="1132112"/>
              <a:chOff x="4479694" y="1340754"/>
              <a:chExt cx="217714" cy="1132112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472903D-F127-481E-B364-A22335AF1202}"/>
                  </a:ext>
                </a:extLst>
              </p:cNvPr>
              <p:cNvSpPr/>
              <p:nvPr/>
            </p:nvSpPr>
            <p:spPr>
              <a:xfrm>
                <a:off x="4479694" y="2262409"/>
                <a:ext cx="217714" cy="210457"/>
              </a:xfrm>
              <a:prstGeom prst="ellipse">
                <a:avLst/>
              </a:prstGeom>
              <a:solidFill>
                <a:srgbClr val="5ED2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7285FE0-54BD-4D9C-9E2B-E9EB2F302A6B}"/>
                  </a:ext>
                </a:extLst>
              </p:cNvPr>
              <p:cNvSpPr/>
              <p:nvPr/>
            </p:nvSpPr>
            <p:spPr>
              <a:xfrm>
                <a:off x="4479694" y="2113629"/>
                <a:ext cx="217714" cy="210457"/>
              </a:xfrm>
              <a:prstGeom prst="ellipse">
                <a:avLst/>
              </a:prstGeom>
              <a:solidFill>
                <a:srgbClr val="66FF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AF6EC80-F4EA-4569-B6B4-BF9FC9474F31}"/>
                  </a:ext>
                </a:extLst>
              </p:cNvPr>
              <p:cNvSpPr/>
              <p:nvPr/>
            </p:nvSpPr>
            <p:spPr>
              <a:xfrm>
                <a:off x="4479694" y="1966677"/>
                <a:ext cx="217714" cy="210457"/>
              </a:xfrm>
              <a:prstGeom prst="ellipse">
                <a:avLst/>
              </a:prstGeom>
              <a:solidFill>
                <a:srgbClr val="F4E7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309D0F7-97BF-4436-83A9-C53FA5B43B8D}"/>
                  </a:ext>
                </a:extLst>
              </p:cNvPr>
              <p:cNvSpPr/>
              <p:nvPr/>
            </p:nvSpPr>
            <p:spPr>
              <a:xfrm>
                <a:off x="4479694" y="1819719"/>
                <a:ext cx="217714" cy="210457"/>
              </a:xfrm>
              <a:prstGeom prst="ellipse">
                <a:avLst/>
              </a:prstGeom>
              <a:solidFill>
                <a:srgbClr val="C46C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E5B9194-B4D7-4FC8-A75F-2E566567B38C}"/>
                  </a:ext>
                </a:extLst>
              </p:cNvPr>
              <p:cNvSpPr/>
              <p:nvPr/>
            </p:nvSpPr>
            <p:spPr>
              <a:xfrm>
                <a:off x="4479694" y="1598379"/>
                <a:ext cx="217714" cy="210457"/>
              </a:xfrm>
              <a:prstGeom prst="ellipse">
                <a:avLst/>
              </a:prstGeom>
              <a:solidFill>
                <a:srgbClr val="583E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3B953DD-37D8-4936-807A-420400B4598A}"/>
                  </a:ext>
                </a:extLst>
              </p:cNvPr>
              <p:cNvSpPr/>
              <p:nvPr/>
            </p:nvSpPr>
            <p:spPr>
              <a:xfrm>
                <a:off x="4479694" y="1340754"/>
                <a:ext cx="217714" cy="210457"/>
              </a:xfrm>
              <a:prstGeom prst="ellipse">
                <a:avLst/>
              </a:prstGeom>
              <a:solidFill>
                <a:srgbClr val="1B0E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2AB4130-D15B-46FA-8C07-D5673DB8ED7E}"/>
                </a:ext>
              </a:extLst>
            </p:cNvPr>
            <p:cNvCxnSpPr/>
            <p:nvPr/>
          </p:nvCxnSpPr>
          <p:spPr>
            <a:xfrm>
              <a:off x="7174771" y="1118503"/>
              <a:ext cx="0" cy="18347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B51FFF2-81C1-4AED-AA6D-A1225A54514B}"/>
                </a:ext>
              </a:extLst>
            </p:cNvPr>
            <p:cNvCxnSpPr/>
            <p:nvPr/>
          </p:nvCxnSpPr>
          <p:spPr>
            <a:xfrm>
              <a:off x="7470046" y="1118503"/>
              <a:ext cx="0" cy="18347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D77F86C-9117-4CE1-A967-E2CE00383252}"/>
              </a:ext>
            </a:extLst>
          </p:cNvPr>
          <p:cNvSpPr txBox="1"/>
          <p:nvPr/>
        </p:nvSpPr>
        <p:spPr>
          <a:xfrm>
            <a:off x="1923993" y="1701029"/>
            <a:ext cx="273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3 times as many pathogens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948AF75-5704-4C01-B6F2-D11D97AC9CE5}"/>
              </a:ext>
            </a:extLst>
          </p:cNvPr>
          <p:cNvSpPr txBox="1"/>
          <p:nvPr/>
        </p:nvSpPr>
        <p:spPr>
          <a:xfrm>
            <a:off x="7810859" y="1657769"/>
            <a:ext cx="2457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Equivalent to 2 lobe BAL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7C7FEA-3EC4-4940-AA48-1C8DBC087F27}"/>
              </a:ext>
            </a:extLst>
          </p:cNvPr>
          <p:cNvSpPr txBox="1"/>
          <p:nvPr/>
        </p:nvSpPr>
        <p:spPr>
          <a:xfrm>
            <a:off x="9673959" y="6562775"/>
            <a:ext cx="293921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Lancet Respir Med. 2018 Jun;6(6):461‐71</a:t>
            </a:r>
            <a:endParaRPr lang="en-GB" sz="11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6181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0228E70-4B55-49FC-BD5C-ACEB9AD2F9A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02819" y="56383"/>
            <a:ext cx="6013249" cy="1217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GB" sz="4400" dirty="0">
                <a:solidFill>
                  <a:schemeClr val="tx1"/>
                </a:solidFill>
              </a:rPr>
              <a:t>CF SpIT: </a:t>
            </a:r>
            <a:r>
              <a:rPr lang="en-GB" sz="4400" dirty="0">
                <a:solidFill>
                  <a:srgbClr val="FF0000"/>
                </a:solidFill>
              </a:rPr>
              <a:t>30</a:t>
            </a:r>
            <a:r>
              <a:rPr lang="en-GB" sz="4400" dirty="0"/>
              <a:t> </a:t>
            </a:r>
            <a:r>
              <a:rPr lang="en-GB" sz="4400" dirty="0">
                <a:solidFill>
                  <a:srgbClr val="FF0000"/>
                </a:solidFill>
              </a:rPr>
              <a:t>patients </a:t>
            </a:r>
          </a:p>
          <a:p>
            <a:pPr marL="0" indent="0">
              <a:buNone/>
            </a:pPr>
            <a:r>
              <a:rPr lang="en-GB" sz="2800" dirty="0">
                <a:solidFill>
                  <a:schemeClr val="tx1"/>
                </a:solidFill>
              </a:rPr>
              <a:t>Paired sputum induction and 6 lobe BAL</a:t>
            </a:r>
          </a:p>
        </p:txBody>
      </p:sp>
      <p:pic>
        <p:nvPicPr>
          <p:cNvPr id="21" name="Content Placeholder 33">
            <a:extLst>
              <a:ext uri="{FF2B5EF4-FFF2-40B4-BE49-F238E27FC236}">
                <a16:creationId xmlns:a16="http://schemas.microsoft.com/office/drawing/2014/main" id="{D95CEBB7-4A77-47A9-B3A0-7423CE7F3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17" y="1536804"/>
            <a:ext cx="10829749" cy="52671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193B6CD-F2DD-4518-8185-841BF1ECB292}"/>
              </a:ext>
            </a:extLst>
          </p:cNvPr>
          <p:cNvGrpSpPr/>
          <p:nvPr/>
        </p:nvGrpSpPr>
        <p:grpSpPr>
          <a:xfrm>
            <a:off x="202820" y="1394181"/>
            <a:ext cx="9564684" cy="5407436"/>
            <a:chOff x="202820" y="1394181"/>
            <a:chExt cx="9564684" cy="540743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203D0B6-010A-4CB0-ADAF-3C39241FA015}"/>
                </a:ext>
              </a:extLst>
            </p:cNvPr>
            <p:cNvSpPr/>
            <p:nvPr/>
          </p:nvSpPr>
          <p:spPr>
            <a:xfrm>
              <a:off x="202820" y="3282669"/>
              <a:ext cx="9564684" cy="35189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close 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5D156E7-AF47-4C0D-8BFA-1BDC0511695A}"/>
                </a:ext>
              </a:extLst>
            </p:cNvPr>
            <p:cNvSpPr/>
            <p:nvPr/>
          </p:nvSpPr>
          <p:spPr>
            <a:xfrm>
              <a:off x="7913078" y="1394181"/>
              <a:ext cx="1854426" cy="2804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4" name="Content Placeholder 33">
            <a:extLst>
              <a:ext uri="{FF2B5EF4-FFF2-40B4-BE49-F238E27FC236}">
                <a16:creationId xmlns:a16="http://schemas.microsoft.com/office/drawing/2014/main" id="{0EDFDB0B-0C33-460A-8CB2-6A514BC631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74" t="89626" b="3847"/>
          <a:stretch/>
        </p:blipFill>
        <p:spPr>
          <a:xfrm>
            <a:off x="746774" y="3256862"/>
            <a:ext cx="8640000" cy="352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C1AF71-5484-4F91-9860-A84C88D7052B}"/>
              </a:ext>
            </a:extLst>
          </p:cNvPr>
          <p:cNvSpPr txBox="1"/>
          <p:nvPr/>
        </p:nvSpPr>
        <p:spPr>
          <a:xfrm>
            <a:off x="929899" y="3865684"/>
            <a:ext cx="67650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Examples of clear concordance between samples from a single patient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Act as biological replicates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Consistency in processing methodology 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Confidence that a genuine biological signal is being captured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7FC613-B0EE-4AE7-8431-0E1639A9001A}"/>
              </a:ext>
            </a:extLst>
          </p:cNvPr>
          <p:cNvSpPr txBox="1"/>
          <p:nvPr/>
        </p:nvSpPr>
        <p:spPr>
          <a:xfrm>
            <a:off x="6216068" y="30445"/>
            <a:ext cx="60902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Weiser R. et al (2022) The lung microbiota in children with cystic fibrosis captured by induced sputum sampling. J Cyst </a:t>
            </a:r>
            <a:r>
              <a:rPr lang="en-US" sz="1100" dirty="0" err="1"/>
              <a:t>Fibros</a:t>
            </a:r>
            <a:r>
              <a:rPr lang="en-US" sz="1100" dirty="0"/>
              <a:t>. 2022 Nov;21(6):1006-1012. </a:t>
            </a:r>
            <a:endParaRPr lang="en-GB"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9DA272-7958-4D3E-BDEB-C1EEFFBD2553}"/>
              </a:ext>
            </a:extLst>
          </p:cNvPr>
          <p:cNvSpPr txBox="1"/>
          <p:nvPr/>
        </p:nvSpPr>
        <p:spPr>
          <a:xfrm>
            <a:off x="929899" y="5618189"/>
            <a:ext cx="78105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Sputum induction captures a meaningful representation of the lower airway microbiota in 80% of cases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247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BA50E4-F34B-46B4-96B2-1B236175BD44}"/>
              </a:ext>
            </a:extLst>
          </p:cNvPr>
          <p:cNvSpPr txBox="1"/>
          <p:nvPr/>
        </p:nvSpPr>
        <p:spPr>
          <a:xfrm>
            <a:off x="2265271" y="1218938"/>
            <a:ext cx="8312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Sputum induction 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capture lower airway pathogens and characterise lower airway microbiota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 descr="Thumbs up sign">
            <a:extLst>
              <a:ext uri="{FF2B5EF4-FFF2-40B4-BE49-F238E27FC236}">
                <a16:creationId xmlns:a16="http://schemas.microsoft.com/office/drawing/2014/main" id="{D1CECFCB-560A-4498-AA98-94175D690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609" y="1028584"/>
            <a:ext cx="1593499" cy="1593499"/>
          </a:xfrm>
          <a:prstGeom prst="rect">
            <a:avLst/>
          </a:prstGeom>
        </p:spPr>
      </p:pic>
      <p:pic>
        <p:nvPicPr>
          <p:cNvPr id="3" name="Graphic 2" descr="Microscope">
            <a:extLst>
              <a:ext uri="{FF2B5EF4-FFF2-40B4-BE49-F238E27FC236}">
                <a16:creationId xmlns:a16="http://schemas.microsoft.com/office/drawing/2014/main" id="{4EE61817-3FE3-49CA-82CC-DF316D14B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1341" y="3523838"/>
            <a:ext cx="1446904" cy="1446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4B7C84-043C-4AD8-A70E-DECD60C544DF}"/>
              </a:ext>
            </a:extLst>
          </p:cNvPr>
          <p:cNvSpPr txBox="1"/>
          <p:nvPr/>
        </p:nvSpPr>
        <p:spPr>
          <a:xfrm>
            <a:off x="2265271" y="3708681"/>
            <a:ext cx="9088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Spatial microbiology of the airway is complex </a:t>
            </a:r>
            <a:r>
              <a:rPr lang="en-GB" sz="2800" dirty="0">
                <a:ea typeface="Calibri" panose="020F0502020204030204" pitchFamily="34" charset="0"/>
                <a:cs typeface="Arial" panose="020B0604020202020204" pitchFamily="34" charset="0"/>
              </a:rPr>
              <a:t>and difficult to describe with any single sample</a:t>
            </a:r>
            <a:endParaRPr lang="en-GB" sz="2800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6D65B8B9-55E4-4993-A993-7C22DE578B55}"/>
              </a:ext>
            </a:extLst>
          </p:cNvPr>
          <p:cNvSpPr txBox="1">
            <a:spLocks/>
          </p:cNvSpPr>
          <p:nvPr/>
        </p:nvSpPr>
        <p:spPr>
          <a:xfrm>
            <a:off x="838200" y="408157"/>
            <a:ext cx="7329314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060"/>
                </a:solidFill>
                <a:latin typeface="Bebas Neue Bold" panose="020B0606020202050201" pitchFamily="34" charset="77"/>
                <a:ea typeface="+mj-ea"/>
                <a:cs typeface="+mj-cs"/>
              </a:defRPr>
            </a:lvl1pPr>
          </a:lstStyle>
          <a:p>
            <a:r>
              <a:rPr lang="en-GB" b="0" dirty="0">
                <a:solidFill>
                  <a:srgbClr val="FF0000"/>
                </a:solidFill>
              </a:rPr>
              <a:t>Sputum Induction </a:t>
            </a:r>
            <a:r>
              <a:rPr lang="en-GB" b="0" dirty="0">
                <a:solidFill>
                  <a:schemeClr val="tx1"/>
                </a:solidFill>
              </a:rPr>
              <a:t>for everyone</a:t>
            </a:r>
          </a:p>
        </p:txBody>
      </p:sp>
    </p:spTree>
    <p:extLst>
      <p:ext uri="{BB962C8B-B14F-4D97-AF65-F5344CB8AC3E}">
        <p14:creationId xmlns:p14="http://schemas.microsoft.com/office/powerpoint/2010/main" val="2793101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  <a:fontScheme name="Slice">
    <a:majorFont>
      <a:latin typeface="Century Gothic" panose="020B0502020202020204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 panose="020B0502020202020204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Slice">
    <a:fillStyleLst>
      <a:solidFill>
        <a:schemeClr val="phClr"/>
      </a:solidFill>
      <a:gradFill rotWithShape="1">
        <a:gsLst>
          <a:gs pos="0">
            <a:schemeClr val="phClr">
              <a:tint val="62000"/>
              <a:hueMod val="94000"/>
              <a:satMod val="140000"/>
              <a:lumMod val="110000"/>
            </a:schemeClr>
          </a:gs>
          <a:gs pos="100000">
            <a:schemeClr val="phClr">
              <a:tint val="84000"/>
              <a:satMod val="160000"/>
            </a:schemeClr>
          </a:gs>
        </a:gsLst>
        <a:lin ang="5400000" scaled="0"/>
      </a:gradFill>
      <a:gradFill rotWithShape="1">
        <a:gsLst>
          <a:gs pos="0">
            <a:schemeClr val="phClr">
              <a:tint val="98000"/>
              <a:hueMod val="94000"/>
              <a:satMod val="130000"/>
              <a:lumMod val="128000"/>
            </a:schemeClr>
          </a:gs>
          <a:gs pos="100000">
            <a:schemeClr val="phClr">
              <a:shade val="94000"/>
              <a:lumMod val="88000"/>
            </a:schemeClr>
          </a:gs>
        </a:gsLst>
        <a:lin ang="5400000" scaled="0"/>
      </a:gradFill>
    </a:fillStyleLst>
    <a:lnStyleLst>
      <a:ln w="9525" cap="rnd" cmpd="sng" algn="ctr">
        <a:solidFill>
          <a:schemeClr val="phClr">
            <a:tint val="76000"/>
            <a:alpha val="60000"/>
            <a:hueMod val="94000"/>
          </a:schemeClr>
        </a:solidFill>
        <a:prstDash val="solid"/>
      </a:ln>
      <a:ln w="15875" cap="rnd" cmpd="sng" algn="ctr">
        <a:solidFill>
          <a:schemeClr val="phClr">
            <a:hueMod val="94000"/>
          </a:schemeClr>
        </a:solidFill>
        <a:prstDash val="solid"/>
      </a:ln>
      <a:ln w="2857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innerShdw blurRad="25400" dist="12700" dir="13500000">
            <a:srgbClr val="000000">
              <a:alpha val="45000"/>
            </a:srgbClr>
          </a:innerShdw>
        </a:effectLst>
      </a:effectStyle>
      <a:effectStyle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a:effectStyle>
    </a:effectStyleLst>
    <a:bgFillStyleLst>
      <a:solidFill>
        <a:schemeClr val="phClr"/>
      </a:solidFill>
      <a:gradFill rotWithShape="1">
        <a:gsLst>
          <a:gs pos="10000">
            <a:schemeClr val="phClr">
              <a:tint val="97000"/>
              <a:hueMod val="92000"/>
              <a:satMod val="169000"/>
              <a:lumMod val="164000"/>
            </a:schemeClr>
          </a:gs>
          <a:gs pos="100000">
            <a:schemeClr val="phClr">
              <a:shade val="96000"/>
              <a:satMod val="120000"/>
              <a:lumMod val="90000"/>
            </a:schemeClr>
          </a:gs>
        </a:gsLst>
        <a:lin ang="6120000" scaled="1"/>
      </a:gradFill>
      <a:gradFill rotWithShape="1">
        <a:gsLst>
          <a:gs pos="0">
            <a:schemeClr val="phClr">
              <a:tint val="97000"/>
              <a:hueMod val="92000"/>
              <a:satMod val="169000"/>
              <a:lumMod val="164000"/>
            </a:schemeClr>
          </a:gs>
          <a:gs pos="100000">
            <a:schemeClr val="phClr">
              <a:shade val="96000"/>
              <a:satMod val="120000"/>
              <a:lumMod val="90000"/>
            </a:schemeClr>
          </a:gs>
        </a:gsLst>
        <a:path path="circle">
          <a:fillToRect b="10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2a6c0bb-6ce4-45fe-a694-8978ddef325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663D9402098F4AA9CA7293433045BE" ma:contentTypeVersion="15" ma:contentTypeDescription="Create a new document." ma:contentTypeScope="" ma:versionID="b61a2d58ba7d16a61550f1c945ad790c">
  <xsd:schema xmlns:xsd="http://www.w3.org/2001/XMLSchema" xmlns:xs="http://www.w3.org/2001/XMLSchema" xmlns:p="http://schemas.microsoft.com/office/2006/metadata/properties" xmlns:ns3="f2a6c0bb-6ce4-45fe-a694-8978ddef3258" xmlns:ns4="d7fe3f06-04d3-4170-8e79-373a60244306" targetNamespace="http://schemas.microsoft.com/office/2006/metadata/properties" ma:root="true" ma:fieldsID="8d46193b51fae41d069b7091165ebb8b" ns3:_="" ns4:_="">
    <xsd:import namespace="f2a6c0bb-6ce4-45fe-a694-8978ddef3258"/>
    <xsd:import namespace="d7fe3f06-04d3-4170-8e79-373a6024430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a6c0bb-6ce4-45fe-a694-8978ddef32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fe3f06-04d3-4170-8e79-373a6024430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E313E5-E4C5-4B7B-AC09-2A566D1F23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3806E3-2E0A-40F6-A9DE-C222C11568AC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terms/"/>
    <ds:schemaRef ds:uri="d7fe3f06-04d3-4170-8e79-373a60244306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f2a6c0bb-6ce4-45fe-a694-8978ddef3258"/>
  </ds:schemaRefs>
</ds:datastoreItem>
</file>

<file path=customXml/itemProps3.xml><?xml version="1.0" encoding="utf-8"?>
<ds:datastoreItem xmlns:ds="http://schemas.openxmlformats.org/officeDocument/2006/customXml" ds:itemID="{CE7861E2-BE20-40C5-9078-32CAEA9A55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a6c0bb-6ce4-45fe-a694-8978ddef3258"/>
    <ds:schemaRef ds:uri="d7fe3f06-04d3-4170-8e79-373a602443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1138</Words>
  <Application>Microsoft Office PowerPoint</Application>
  <PresentationFormat>Widescreen</PresentationFormat>
  <Paragraphs>245</Paragraphs>
  <Slides>36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Avenir Medium</vt:lpstr>
      <vt:lpstr>Bebas Neue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 Forton</dc:creator>
  <cp:lastModifiedBy>Julian</cp:lastModifiedBy>
  <cp:revision>53</cp:revision>
  <dcterms:created xsi:type="dcterms:W3CDTF">2023-05-23T20:22:50Z</dcterms:created>
  <dcterms:modified xsi:type="dcterms:W3CDTF">2024-12-15T22:36:55Z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0x010100C1663D9402098F4AA9CA7293433045BE</vt:lpwstr>
  </property>
</Properties>
</file>