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567" r:id="rId4"/>
    <p:sldId id="589" r:id="rId5"/>
    <p:sldId id="577" r:id="rId6"/>
    <p:sldId id="566" r:id="rId7"/>
    <p:sldId id="605" r:id="rId8"/>
    <p:sldId id="606" r:id="rId9"/>
    <p:sldId id="585" r:id="rId10"/>
    <p:sldId id="604" r:id="rId11"/>
    <p:sldId id="603" r:id="rId12"/>
    <p:sldId id="591" r:id="rId13"/>
    <p:sldId id="590" r:id="rId14"/>
    <p:sldId id="592" r:id="rId15"/>
    <p:sldId id="598" r:id="rId16"/>
    <p:sldId id="594" r:id="rId17"/>
    <p:sldId id="602" r:id="rId18"/>
    <p:sldId id="596" r:id="rId19"/>
    <p:sldId id="595" r:id="rId20"/>
    <p:sldId id="597" r:id="rId21"/>
    <p:sldId id="601" r:id="rId22"/>
    <p:sldId id="5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b1ffb0dd98b2a05" providerId="LiveId" clId="{BA2D89C2-037D-4FFD-8F54-325B909B0A90}"/>
    <pc:docChg chg="custSel addSld delSld modSld">
      <pc:chgData name="" userId="2b1ffb0dd98b2a05" providerId="LiveId" clId="{BA2D89C2-037D-4FFD-8F54-325B909B0A90}" dt="2024-11-20T18:06:00.553" v="56" actId="2696"/>
      <pc:docMkLst>
        <pc:docMk/>
      </pc:docMkLst>
      <pc:sldChg chg="del">
        <pc:chgData name="" userId="2b1ffb0dd98b2a05" providerId="LiveId" clId="{BA2D89C2-037D-4FFD-8F54-325B909B0A90}" dt="2024-11-20T17:50:19.308" v="5" actId="2696"/>
        <pc:sldMkLst>
          <pc:docMk/>
          <pc:sldMk cId="3995636722" sldId="256"/>
        </pc:sldMkLst>
      </pc:sldChg>
      <pc:sldChg chg="del">
        <pc:chgData name="" userId="2b1ffb0dd98b2a05" providerId="LiveId" clId="{BA2D89C2-037D-4FFD-8F54-325B909B0A90}" dt="2024-11-20T17:50:17.214" v="3" actId="2696"/>
        <pc:sldMkLst>
          <pc:docMk/>
          <pc:sldMk cId="2922775733" sldId="257"/>
        </pc:sldMkLst>
      </pc:sldChg>
      <pc:sldChg chg="add">
        <pc:chgData name="" userId="2b1ffb0dd98b2a05" providerId="LiveId" clId="{BA2D89C2-037D-4FFD-8F54-325B909B0A90}" dt="2024-11-20T17:50:03.823" v="0"/>
        <pc:sldMkLst>
          <pc:docMk/>
          <pc:sldMk cId="2767827817" sldId="258"/>
        </pc:sldMkLst>
      </pc:sldChg>
      <pc:sldChg chg="add del">
        <pc:chgData name="" userId="2b1ffb0dd98b2a05" providerId="LiveId" clId="{BA2D89C2-037D-4FFD-8F54-325B909B0A90}" dt="2024-11-20T17:50:17.230" v="4" actId="2696"/>
        <pc:sldMkLst>
          <pc:docMk/>
          <pc:sldMk cId="3748128533" sldId="259"/>
        </pc:sldMkLst>
      </pc:sldChg>
      <pc:sldChg chg="add setBg">
        <pc:chgData name="" userId="2b1ffb0dd98b2a05" providerId="LiveId" clId="{BA2D89C2-037D-4FFD-8F54-325B909B0A90}" dt="2024-11-20T17:50:15.090" v="2"/>
        <pc:sldMkLst>
          <pc:docMk/>
          <pc:sldMk cId="2907808262" sldId="260"/>
        </pc:sldMkLst>
      </pc:sldChg>
      <pc:sldChg chg="add">
        <pc:chgData name="" userId="2b1ffb0dd98b2a05" providerId="LiveId" clId="{BA2D89C2-037D-4FFD-8F54-325B909B0A90}" dt="2024-11-20T17:52:11.398" v="9"/>
        <pc:sldMkLst>
          <pc:docMk/>
          <pc:sldMk cId="465924635" sldId="566"/>
        </pc:sldMkLst>
      </pc:sldChg>
      <pc:sldChg chg="add">
        <pc:chgData name="" userId="2b1ffb0dd98b2a05" providerId="LiveId" clId="{BA2D89C2-037D-4FFD-8F54-325B909B0A90}" dt="2024-11-20T17:50:40.776" v="6"/>
        <pc:sldMkLst>
          <pc:docMk/>
          <pc:sldMk cId="3688427882" sldId="567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1461066612" sldId="576"/>
        </pc:sldMkLst>
      </pc:sldChg>
      <pc:sldChg chg="add">
        <pc:chgData name="" userId="2b1ffb0dd98b2a05" providerId="LiveId" clId="{BA2D89C2-037D-4FFD-8F54-325B909B0A90}" dt="2024-11-20T17:51:32.165" v="8"/>
        <pc:sldMkLst>
          <pc:docMk/>
          <pc:sldMk cId="1815551871" sldId="577"/>
        </pc:sldMkLst>
      </pc:sldChg>
      <pc:sldChg chg="delSp add del">
        <pc:chgData name="" userId="2b1ffb0dd98b2a05" providerId="LiveId" clId="{BA2D89C2-037D-4FFD-8F54-325B909B0A90}" dt="2024-11-20T18:05:27.068" v="49" actId="2696"/>
        <pc:sldMkLst>
          <pc:docMk/>
          <pc:sldMk cId="1749021428" sldId="582"/>
        </pc:sldMkLst>
        <pc:picChg chg="del">
          <ac:chgData name="" userId="2b1ffb0dd98b2a05" providerId="LiveId" clId="{BA2D89C2-037D-4FFD-8F54-325B909B0A90}" dt="2024-11-20T17:54:59.451" v="14" actId="478"/>
          <ac:picMkLst>
            <pc:docMk/>
            <pc:sldMk cId="1749021428" sldId="582"/>
            <ac:picMk id="2" creationId="{7FACB330-A69B-4292-BB9F-6E1048FF9D38}"/>
          </ac:picMkLst>
        </pc:picChg>
      </pc:sldChg>
      <pc:sldChg chg="add del">
        <pc:chgData name="" userId="2b1ffb0dd98b2a05" providerId="LiveId" clId="{BA2D89C2-037D-4FFD-8F54-325B909B0A90}" dt="2024-11-20T18:06:00.553" v="56" actId="2696"/>
        <pc:sldMkLst>
          <pc:docMk/>
          <pc:sldMk cId="929135998" sldId="583"/>
        </pc:sldMkLst>
      </pc:sldChg>
      <pc:sldChg chg="add">
        <pc:chgData name="" userId="2b1ffb0dd98b2a05" providerId="LiveId" clId="{BA2D89C2-037D-4FFD-8F54-325B909B0A90}" dt="2024-11-20T17:57:12.502" v="19"/>
        <pc:sldMkLst>
          <pc:docMk/>
          <pc:sldMk cId="4022930851" sldId="585"/>
        </pc:sldMkLst>
      </pc:sldChg>
      <pc:sldChg chg="add del">
        <pc:chgData name="" userId="2b1ffb0dd98b2a05" providerId="LiveId" clId="{BA2D89C2-037D-4FFD-8F54-325B909B0A90}" dt="2024-11-20T18:02:23.450" v="30" actId="2696"/>
        <pc:sldMkLst>
          <pc:docMk/>
          <pc:sldMk cId="1227739113" sldId="587"/>
        </pc:sldMkLst>
      </pc:sldChg>
      <pc:sldChg chg="add del">
        <pc:chgData name="" userId="2b1ffb0dd98b2a05" providerId="LiveId" clId="{BA2D89C2-037D-4FFD-8F54-325B909B0A90}" dt="2024-11-20T18:03:14.123" v="38" actId="2696"/>
        <pc:sldMkLst>
          <pc:docMk/>
          <pc:sldMk cId="2170931953" sldId="588"/>
        </pc:sldMkLst>
      </pc:sldChg>
      <pc:sldChg chg="add">
        <pc:chgData name="" userId="2b1ffb0dd98b2a05" providerId="LiveId" clId="{BA2D89C2-037D-4FFD-8F54-325B909B0A90}" dt="2024-11-20T17:51:07.153" v="7"/>
        <pc:sldMkLst>
          <pc:docMk/>
          <pc:sldMk cId="1506385607" sldId="589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1183863339" sldId="590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1230040144" sldId="591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230866025" sldId="592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1366080638" sldId="594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1240352812" sldId="595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2451775342" sldId="596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1651226558" sldId="597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29185946" sldId="598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2954754506" sldId="601"/>
        </pc:sldMkLst>
      </pc:sldChg>
      <pc:sldChg chg="add">
        <pc:chgData name="" userId="2b1ffb0dd98b2a05" providerId="LiveId" clId="{BA2D89C2-037D-4FFD-8F54-325B909B0A90}" dt="2024-11-20T17:57:56.128" v="20"/>
        <pc:sldMkLst>
          <pc:docMk/>
          <pc:sldMk cId="762592504" sldId="602"/>
        </pc:sldMkLst>
      </pc:sldChg>
      <pc:sldChg chg="addSp modSp add">
        <pc:chgData name="" userId="2b1ffb0dd98b2a05" providerId="LiveId" clId="{BA2D89C2-037D-4FFD-8F54-325B909B0A90}" dt="2024-11-20T18:02:13.519" v="29" actId="14100"/>
        <pc:sldMkLst>
          <pc:docMk/>
          <pc:sldMk cId="2185722682" sldId="603"/>
        </pc:sldMkLst>
        <pc:picChg chg="add mod modCrop">
          <ac:chgData name="" userId="2b1ffb0dd98b2a05" providerId="LiveId" clId="{BA2D89C2-037D-4FFD-8F54-325B909B0A90}" dt="2024-11-20T18:02:13.519" v="29" actId="14100"/>
          <ac:picMkLst>
            <pc:docMk/>
            <pc:sldMk cId="2185722682" sldId="603"/>
            <ac:picMk id="2" creationId="{FB4904EE-AEF4-436F-91FD-6DC99B04E922}"/>
          </ac:picMkLst>
        </pc:picChg>
      </pc:sldChg>
      <pc:sldChg chg="addSp modSp add">
        <pc:chgData name="" userId="2b1ffb0dd98b2a05" providerId="LiveId" clId="{BA2D89C2-037D-4FFD-8F54-325B909B0A90}" dt="2024-11-20T18:03:11.689" v="37" actId="14100"/>
        <pc:sldMkLst>
          <pc:docMk/>
          <pc:sldMk cId="4283714020" sldId="604"/>
        </pc:sldMkLst>
        <pc:picChg chg="add mod modCrop">
          <ac:chgData name="" userId="2b1ffb0dd98b2a05" providerId="LiveId" clId="{BA2D89C2-037D-4FFD-8F54-325B909B0A90}" dt="2024-11-20T18:03:11.689" v="37" actId="14100"/>
          <ac:picMkLst>
            <pc:docMk/>
            <pc:sldMk cId="4283714020" sldId="604"/>
            <ac:picMk id="2" creationId="{261353AA-72DA-49A2-B69D-FD64809593CF}"/>
          </ac:picMkLst>
        </pc:picChg>
      </pc:sldChg>
      <pc:sldChg chg="addSp modSp add">
        <pc:chgData name="" userId="2b1ffb0dd98b2a05" providerId="LiveId" clId="{BA2D89C2-037D-4FFD-8F54-325B909B0A90}" dt="2024-11-20T18:05:16.985" v="48" actId="1037"/>
        <pc:sldMkLst>
          <pc:docMk/>
          <pc:sldMk cId="1733545475" sldId="605"/>
        </pc:sldMkLst>
        <pc:picChg chg="add mod modCrop">
          <ac:chgData name="" userId="2b1ffb0dd98b2a05" providerId="LiveId" clId="{BA2D89C2-037D-4FFD-8F54-325B909B0A90}" dt="2024-11-20T18:05:16.985" v="48" actId="1037"/>
          <ac:picMkLst>
            <pc:docMk/>
            <pc:sldMk cId="1733545475" sldId="605"/>
            <ac:picMk id="2" creationId="{BDA90D41-8895-4926-856E-49848F83C3F5}"/>
          </ac:picMkLst>
        </pc:picChg>
      </pc:sldChg>
      <pc:sldChg chg="addSp modSp add">
        <pc:chgData name="" userId="2b1ffb0dd98b2a05" providerId="LiveId" clId="{BA2D89C2-037D-4FFD-8F54-325B909B0A90}" dt="2024-11-20T18:05:57.976" v="55" actId="14100"/>
        <pc:sldMkLst>
          <pc:docMk/>
          <pc:sldMk cId="1568722094" sldId="606"/>
        </pc:sldMkLst>
        <pc:picChg chg="add mod modCrop">
          <ac:chgData name="" userId="2b1ffb0dd98b2a05" providerId="LiveId" clId="{BA2D89C2-037D-4FFD-8F54-325B909B0A90}" dt="2024-11-20T18:05:57.976" v="55" actId="14100"/>
          <ac:picMkLst>
            <pc:docMk/>
            <pc:sldMk cId="1568722094" sldId="606"/>
            <ac:picMk id="2" creationId="{1E392C4C-099B-49AE-B66E-D907504D96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4F6F-EE36-405C-9067-87B1ACE86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D57E2-C9F0-4E75-9BE2-5DC0E8661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23493-0303-49F2-860C-F752287D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9988-5494-41C8-AFEF-FB39A10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B775-6FD6-417A-A094-61E39247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68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AA94-45FF-4F31-887C-FB4CEE0D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A9327-D467-46BA-A21E-BA7439A9E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A9CF3-6E19-4280-B693-78BF9615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00A6-9109-4035-ACDE-77015880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4A8DB-F185-4FF9-895D-14A5A821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98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BAF58-2134-49ED-9373-3950DD89A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E6CDA-24F7-487F-B890-1B2D93794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33E4-D5EA-4127-86B1-80476F0E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D1A91-199D-496A-B39D-22E442F5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C1C44-8797-4F8A-B7EA-A38FD415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17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530E-B42F-44C8-AE95-A01CB2C7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7C96A-1F41-43FC-8A63-683BEF38E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03F3E-D8CD-4A2E-BC5B-FA0C8B90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97BCA-6E2A-4546-B363-5766CA910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99ED2-1A25-4DC0-A113-3C5CAFF0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869-4195-4E70-B300-9E40E45B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BB193-ACE3-4AEC-B6DE-9A8B4B3E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64E8C-C257-4072-A845-0CD45858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A0144-B3ED-4DA9-BEAE-0463928B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1069F-E747-49AB-83DF-BC221ADB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9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13D7-CAB2-43E2-AAA1-0793C10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5B0F-0E9C-4FE4-B228-F9DEE4CA7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9E431-819F-41FB-8F2E-6A7B1E2C3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F69E0-E04F-48FB-875D-2C3D0530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D433A-E525-49CA-BCC4-969DBE3E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BB29B-CC4B-4FB6-A11C-2A3B67CA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39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530C-024F-40C0-B099-213B1377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85E6A-B06A-4393-A46E-8AC073580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92A3F-271E-4F42-A2C0-D7232702C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2AAD0-0D00-4FE8-A753-FEFFBB8AD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E45D6-D5DA-4E0F-BB4D-98E163DBE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7D5DC-136D-4193-9A44-177EAE7A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8665F0-2454-4834-857C-B27D6F74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BE835-F9F2-4C08-BEE0-4CE202E1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09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252B-180A-456F-A231-C4011CC8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780FA-D0B9-4987-AD8E-D75CF6253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B2129-ACE0-4DCC-B314-D537159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9E602-444B-42C3-A41D-D77B4D18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4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18A91-2F2F-4D4B-B5D0-C606C321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31237-EDCB-40F0-92C3-DDDD8FF5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72E04-BA10-47BE-84B9-E1BD8574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0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17FE-7161-4DFC-9561-ABBC0FD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57DC9-9AE8-4AFF-B01B-1EEB6A3B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6DD42-0D05-458D-8E46-3CE7EC57E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5E2F9-5985-4842-A162-1EA8A58E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8EB03-CCE6-4ABE-BA06-5857BB58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F3DF-58B0-4FDE-87AC-98E023C7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1A4F-1CC9-4C22-932C-0365DFCA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BE214-B5DA-4E51-BAF7-4827F2597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E76B-8752-4C7A-81F8-44ED2196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0CC73-1DEA-4E3C-9671-E976A772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8EF19-BDC2-4294-B6DD-0E10F5FE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5D32B-2707-4C1B-B2FD-4265C291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34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36037D-6B3D-47E5-9C95-AEA64B87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24374-2022-496A-A565-FB013E5B6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F5620-D246-4FBA-B8A2-8AE3EEEC7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55891-1513-45E0-9911-4C2F9FC6150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C497-0919-4E92-ABB5-C4D0E49CC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016E9-A97B-403F-86E1-68AA1FCDE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D1C3D-1A22-4430-8C97-56D0A34492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69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jpeg"/><Relationship Id="rId7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ttps://www.kliinikum.ee/wp-content/uploads/2020/09/tyk_logo_pikk_eng_varv_rgb.jpg">
            <a:extLst>
              <a:ext uri="{FF2B5EF4-FFF2-40B4-BE49-F238E27FC236}">
                <a16:creationId xmlns:a16="http://schemas.microsoft.com/office/drawing/2014/main" id="{D8DAE33F-CA04-4DE3-8E88-6E037E18F0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366" y="786406"/>
            <a:ext cx="1821815" cy="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Julian\AppData\Local\Microsoft\Windows\INetCache\Content.MSO\46FD31BA.tmp">
            <a:extLst>
              <a:ext uri="{FF2B5EF4-FFF2-40B4-BE49-F238E27FC236}">
                <a16:creationId xmlns:a16="http://schemas.microsoft.com/office/drawing/2014/main" id="{B49019FC-6B7F-42EC-99CB-2F5A2E7D9E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3" y="182429"/>
            <a:ext cx="1781175" cy="5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Paediatric Respiratory Medicine">
            <a:extLst>
              <a:ext uri="{FF2B5EF4-FFF2-40B4-BE49-F238E27FC236}">
                <a16:creationId xmlns:a16="http://schemas.microsoft.com/office/drawing/2014/main" id="{E5DB6971-A477-435E-8CE3-279F3763AC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33" y="113849"/>
            <a:ext cx="114109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Julian\AppData\Local\Microsoft\Windows\INetCache\Content.MSO\A0AAF7F9.tmp">
            <a:extLst>
              <a:ext uri="{FF2B5EF4-FFF2-40B4-BE49-F238E27FC236}">
                <a16:creationId xmlns:a16="http://schemas.microsoft.com/office/drawing/2014/main" id="{7AD72CCF-EDF1-448A-839B-C93DC0A8C8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63" y="164198"/>
            <a:ext cx="743585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3E5E5C-30B5-4AB2-B685-FC2D68641909}"/>
              </a:ext>
            </a:extLst>
          </p:cNvPr>
          <p:cNvSpPr txBox="1"/>
          <p:nvPr/>
        </p:nvSpPr>
        <p:spPr>
          <a:xfrm>
            <a:off x="568969" y="1371600"/>
            <a:ext cx="529003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Estonia </a:t>
            </a:r>
            <a:r>
              <a:rPr lang="en-GB" sz="4000" dirty="0">
                <a:solidFill>
                  <a:srgbClr val="FF0000"/>
                </a:solidFill>
              </a:rPr>
              <a:t>United Kingdom </a:t>
            </a:r>
          </a:p>
          <a:p>
            <a:r>
              <a:rPr lang="en-GB" sz="2000" dirty="0"/>
              <a:t>ECFC Twinning Programme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Prof Julian Forton</a:t>
            </a:r>
          </a:p>
          <a:p>
            <a:r>
              <a:rPr lang="en-GB" sz="2000" dirty="0"/>
              <a:t>Dr Jamie Duckers</a:t>
            </a:r>
          </a:p>
          <a:p>
            <a:endParaRPr lang="en-GB" sz="2000" dirty="0"/>
          </a:p>
          <a:p>
            <a:r>
              <a:rPr lang="en-GB" sz="2000" dirty="0"/>
              <a:t>Dr Silvi Plado</a:t>
            </a:r>
          </a:p>
          <a:p>
            <a:r>
              <a:rPr lang="en-GB" sz="2000" dirty="0"/>
              <a:t>Dr Maire Vasar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22</a:t>
            </a:r>
            <a:r>
              <a:rPr lang="en-GB" sz="2000" baseline="30000" dirty="0"/>
              <a:t>nd</a:t>
            </a:r>
            <a:r>
              <a:rPr lang="en-GB" sz="2000" dirty="0"/>
              <a:t> November 2024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67827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353AA-72DA-49A2-B69D-FD6480959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14" b="6145"/>
          <a:stretch/>
        </p:blipFill>
        <p:spPr>
          <a:xfrm>
            <a:off x="0" y="0"/>
            <a:ext cx="12152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1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904EE-AEF4-436F-91FD-6DC99B04E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71" b="6637"/>
          <a:stretch/>
        </p:blipFill>
        <p:spPr>
          <a:xfrm>
            <a:off x="0" y="0"/>
            <a:ext cx="11887828" cy="67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22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D326B-E21D-48D8-90A6-E0AD0F1F7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64" t="18731" b="21091"/>
          <a:stretch/>
        </p:blipFill>
        <p:spPr>
          <a:xfrm>
            <a:off x="10450" y="2427514"/>
            <a:ext cx="12181550" cy="443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0589B-4402-45D1-BE1D-ABAD5411F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535"/>
            <a:ext cx="2005693" cy="2150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99E94-2AE9-4F94-9185-C81B696141D3}"/>
              </a:ext>
            </a:extLst>
          </p:cNvPr>
          <p:cNvSpPr txBox="1"/>
          <p:nvPr/>
        </p:nvSpPr>
        <p:spPr>
          <a:xfrm>
            <a:off x="3145971" y="816429"/>
            <a:ext cx="4026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Transition to adult care</a:t>
            </a:r>
          </a:p>
        </p:txBody>
      </p:sp>
    </p:spTree>
    <p:extLst>
      <p:ext uri="{BB962C8B-B14F-4D97-AF65-F5344CB8AC3E}">
        <p14:creationId xmlns:p14="http://schemas.microsoft.com/office/powerpoint/2010/main" val="123004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2FD28-2642-4E38-85CA-8A05EAAC5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535"/>
            <a:ext cx="2005693" cy="2150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44936-AC21-4A8B-9E6E-D48ABF9E6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3" t="18881" b="12173"/>
          <a:stretch/>
        </p:blipFill>
        <p:spPr>
          <a:xfrm>
            <a:off x="457199" y="2125246"/>
            <a:ext cx="11277602" cy="47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6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4FC9BD-4B57-4620-B3E2-F0949D03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7" t="3357"/>
          <a:stretch/>
        </p:blipFill>
        <p:spPr>
          <a:xfrm>
            <a:off x="-1" y="8193"/>
            <a:ext cx="12557301" cy="72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60AE47-B2E5-4CBF-98B1-EA64B27D6E01}"/>
              </a:ext>
            </a:extLst>
          </p:cNvPr>
          <p:cNvSpPr txBox="1"/>
          <p:nvPr/>
        </p:nvSpPr>
        <p:spPr>
          <a:xfrm>
            <a:off x="457199" y="381000"/>
            <a:ext cx="5634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Update on CF in Estonia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5C19E-338B-43BA-AF2E-4C7340A4A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64" y="2483941"/>
            <a:ext cx="5714906" cy="35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57BBEB-5065-45AB-80BD-C4DE57888716}"/>
              </a:ext>
            </a:extLst>
          </p:cNvPr>
          <p:cNvSpPr/>
          <p:nvPr/>
        </p:nvSpPr>
        <p:spPr>
          <a:xfrm>
            <a:off x="754743" y="2032000"/>
            <a:ext cx="12482286" cy="1397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0AE47-B2E5-4CBF-98B1-EA64B27D6E01}"/>
              </a:ext>
            </a:extLst>
          </p:cNvPr>
          <p:cNvSpPr txBox="1"/>
          <p:nvPr/>
        </p:nvSpPr>
        <p:spPr>
          <a:xfrm>
            <a:off x="457199" y="381000"/>
            <a:ext cx="7608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Update on CF in Estonia </a:t>
            </a:r>
            <a:r>
              <a:rPr lang="en-GB" sz="4400" dirty="0">
                <a:solidFill>
                  <a:srgbClr val="FF0000"/>
                </a:solidFill>
              </a:rPr>
              <a:t>Patients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FFA69-E554-491D-B1ED-34532AFEB0D7}"/>
              </a:ext>
            </a:extLst>
          </p:cNvPr>
          <p:cNvSpPr txBox="1"/>
          <p:nvPr/>
        </p:nvSpPr>
        <p:spPr>
          <a:xfrm>
            <a:off x="620487" y="1436915"/>
            <a:ext cx="831727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There are currently </a:t>
            </a:r>
            <a:r>
              <a:rPr lang="en-GB" sz="2000" dirty="0">
                <a:solidFill>
                  <a:srgbClr val="FF0000"/>
                </a:solidFill>
              </a:rPr>
              <a:t>62 patients </a:t>
            </a:r>
            <a:r>
              <a:rPr lang="en-GB" sz="2000" dirty="0"/>
              <a:t>with CF in Estonia ( aged 11months  - 55 years)</a:t>
            </a:r>
          </a:p>
          <a:p>
            <a:endParaRPr lang="en-GB" sz="2000" dirty="0"/>
          </a:p>
          <a:p>
            <a:pPr marL="446088" indent="-174625">
              <a:buFont typeface="Arial" panose="020B0604020202020204" pitchFamily="34" charset="0"/>
              <a:buChar char="•"/>
            </a:pPr>
            <a:r>
              <a:rPr lang="en-GB" sz="2000" dirty="0"/>
              <a:t>0-6		9 children (13%)</a:t>
            </a:r>
          </a:p>
          <a:p>
            <a:pPr marL="446088" indent="-174625">
              <a:buFont typeface="Arial" panose="020B0604020202020204" pitchFamily="34" charset="0"/>
              <a:buChar char="•"/>
            </a:pPr>
            <a:r>
              <a:rPr lang="en-GB" sz="2000" dirty="0"/>
              <a:t>6-12		12 children (20%)</a:t>
            </a:r>
          </a:p>
          <a:p>
            <a:pPr marL="446088" indent="-174625">
              <a:buFont typeface="Arial" panose="020B0604020202020204" pitchFamily="34" charset="0"/>
              <a:buChar char="•"/>
            </a:pPr>
            <a:r>
              <a:rPr lang="en-GB" sz="2000" dirty="0"/>
              <a:t>12-18	13 children (21%)</a:t>
            </a:r>
          </a:p>
          <a:p>
            <a:pPr marL="446088" indent="-174625">
              <a:buFont typeface="Arial" panose="020B0604020202020204" pitchFamily="34" charset="0"/>
              <a:buChar char="•"/>
            </a:pPr>
            <a:r>
              <a:rPr lang="en-GB" sz="2000" dirty="0"/>
              <a:t>&gt;18		28 patients (46%)</a:t>
            </a:r>
          </a:p>
          <a:p>
            <a:pPr marL="446088" indent="-174625"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defRPr/>
            </a:pPr>
            <a:r>
              <a:rPr lang="et-EE" sz="2000" dirty="0"/>
              <a:t>Most common CF mutations</a:t>
            </a:r>
            <a:r>
              <a:rPr lang="en-GB" sz="2000" dirty="0"/>
              <a:t>: </a:t>
            </a:r>
          </a:p>
          <a:p>
            <a:pPr>
              <a:defRPr/>
            </a:pPr>
            <a:r>
              <a:rPr lang="en-GB" sz="2000" dirty="0"/>
              <a:t>	</a:t>
            </a:r>
            <a:r>
              <a:rPr lang="et-EE" sz="2000" dirty="0"/>
              <a:t>F508del and 394del</a:t>
            </a:r>
            <a:endParaRPr lang="en-GB" sz="2000" dirty="0"/>
          </a:p>
          <a:p>
            <a:pPr>
              <a:defRPr/>
            </a:pPr>
            <a:r>
              <a:rPr lang="en-GB" sz="2000" dirty="0"/>
              <a:t>	</a:t>
            </a:r>
            <a:r>
              <a:rPr lang="et-EE" sz="2000" dirty="0"/>
              <a:t>8</a:t>
            </a:r>
            <a:r>
              <a:rPr lang="en-GB" sz="2000" dirty="0"/>
              <a:t>9</a:t>
            </a:r>
            <a:r>
              <a:rPr lang="et-EE" sz="2000" dirty="0"/>
              <a:t>% patients have at least one F508</a:t>
            </a:r>
            <a:r>
              <a:rPr lang="en-GB" sz="2000" dirty="0"/>
              <a:t>del</a:t>
            </a:r>
            <a:r>
              <a:rPr lang="et-EE" sz="2000" dirty="0"/>
              <a:t> mutation</a:t>
            </a:r>
          </a:p>
          <a:p>
            <a:pPr lvl="1">
              <a:defRPr/>
            </a:pPr>
            <a:endParaRPr lang="et-EE" sz="2000" dirty="0"/>
          </a:p>
          <a:p>
            <a:pPr>
              <a:defRPr/>
            </a:pPr>
            <a:r>
              <a:rPr lang="et-EE" sz="2000" dirty="0"/>
              <a:t>1-2 new cases per year, all genetically confirmed</a:t>
            </a:r>
          </a:p>
          <a:p>
            <a:pPr>
              <a:defRPr/>
            </a:pPr>
            <a:endParaRPr lang="et-EE" sz="2000" dirty="0"/>
          </a:p>
          <a:p>
            <a:pPr>
              <a:defRPr/>
            </a:pPr>
            <a:r>
              <a:rPr lang="et-EE" sz="2000" dirty="0"/>
              <a:t>Patient organisation </a:t>
            </a:r>
            <a:r>
              <a:rPr lang="et-EE" sz="2000" i="1" dirty="0">
                <a:solidFill>
                  <a:srgbClr val="FF0000"/>
                </a:solidFill>
              </a:rPr>
              <a:t>Eesti Tsüstilise Fibroosi Ühing</a:t>
            </a:r>
            <a:endParaRPr lang="en-GB" sz="2000" i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20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2000" dirty="0"/>
              <a:t>New Patient Registry established 2023 (ECFSPR)</a:t>
            </a:r>
            <a:endParaRPr lang="et-EE" sz="2000" dirty="0"/>
          </a:p>
          <a:p>
            <a:pPr marL="271463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66080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60AE47-B2E5-4CBF-98B1-EA64B27D6E01}"/>
              </a:ext>
            </a:extLst>
          </p:cNvPr>
          <p:cNvSpPr txBox="1"/>
          <p:nvPr/>
        </p:nvSpPr>
        <p:spPr>
          <a:xfrm>
            <a:off x="457199" y="381000"/>
            <a:ext cx="5634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Update on CF in Estonia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5C19E-338B-43BA-AF2E-4C7340A4A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64" y="2483941"/>
            <a:ext cx="5714906" cy="3507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F2CBD-282C-4665-8147-06424898A67A}"/>
              </a:ext>
            </a:extLst>
          </p:cNvPr>
          <p:cNvSpPr txBox="1"/>
          <p:nvPr/>
        </p:nvSpPr>
        <p:spPr>
          <a:xfrm>
            <a:off x="457199" y="381000"/>
            <a:ext cx="7608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Update on CF in Estonia </a:t>
            </a:r>
            <a:r>
              <a:rPr lang="en-GB" sz="4400" dirty="0">
                <a:solidFill>
                  <a:srgbClr val="FF0000"/>
                </a:solidFill>
              </a:rPr>
              <a:t>Patients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8B08B-0FBE-421B-8DC7-05D472E95F6E}"/>
              </a:ext>
            </a:extLst>
          </p:cNvPr>
          <p:cNvSpPr txBox="1"/>
          <p:nvPr/>
        </p:nvSpPr>
        <p:spPr>
          <a:xfrm>
            <a:off x="5499100" y="19685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5EA8C-D558-4F2C-9E57-4D5D93E0FF50}"/>
              </a:ext>
            </a:extLst>
          </p:cNvPr>
          <p:cNvSpPr txBox="1"/>
          <p:nvPr/>
        </p:nvSpPr>
        <p:spPr>
          <a:xfrm>
            <a:off x="9138850" y="45466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62592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60AE47-B2E5-4CBF-98B1-EA64B27D6E01}"/>
              </a:ext>
            </a:extLst>
          </p:cNvPr>
          <p:cNvSpPr txBox="1"/>
          <p:nvPr/>
        </p:nvSpPr>
        <p:spPr>
          <a:xfrm>
            <a:off x="457199" y="381000"/>
            <a:ext cx="10157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Update on CF in Estonia </a:t>
            </a:r>
            <a:r>
              <a:rPr lang="en-GB" sz="4400" dirty="0" err="1">
                <a:solidFill>
                  <a:srgbClr val="FF0000"/>
                </a:solidFill>
              </a:rPr>
              <a:t>newborn</a:t>
            </a:r>
            <a:r>
              <a:rPr lang="en-GB" sz="4400" dirty="0">
                <a:solidFill>
                  <a:srgbClr val="FF0000"/>
                </a:solidFill>
              </a:rPr>
              <a:t> screening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09AF4E-8F31-4D15-A196-F97AB25FE5AE}"/>
              </a:ext>
            </a:extLst>
          </p:cNvPr>
          <p:cNvSpPr txBox="1">
            <a:spLocks/>
          </p:cNvSpPr>
          <p:nvPr/>
        </p:nvSpPr>
        <p:spPr>
          <a:xfrm>
            <a:off x="718458" y="125333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altLang="et-EE" sz="2000" dirty="0">
                <a:solidFill>
                  <a:srgbClr val="FF0000"/>
                </a:solidFill>
              </a:rPr>
              <a:t>Laboratory based pilot project commenced 1/4/2023</a:t>
            </a:r>
          </a:p>
          <a:p>
            <a:pPr marL="0" indent="0">
              <a:spcBef>
                <a:spcPts val="0"/>
              </a:spcBef>
              <a:buNone/>
            </a:pPr>
            <a:endParaRPr lang="en-GB" altLang="et-EE" sz="700" dirty="0"/>
          </a:p>
          <a:p>
            <a:pPr indent="0">
              <a:spcBef>
                <a:spcPts val="0"/>
              </a:spcBef>
              <a:buNone/>
            </a:pPr>
            <a:r>
              <a:rPr lang="en-US" sz="1200" dirty="0"/>
              <a:t>Tartu University Hospital, Genetics and Personalized Medicine Clinic</a:t>
            </a:r>
          </a:p>
          <a:p>
            <a:pPr indent="0">
              <a:spcBef>
                <a:spcPts val="0"/>
              </a:spcBef>
              <a:buNone/>
            </a:pPr>
            <a:r>
              <a:rPr lang="en-US" sz="1200" dirty="0"/>
              <a:t>University of Tartu, Faculty of Medicine, </a:t>
            </a:r>
          </a:p>
          <a:p>
            <a:pPr indent="0">
              <a:spcBef>
                <a:spcPts val="0"/>
              </a:spcBef>
              <a:buNone/>
            </a:pPr>
            <a:r>
              <a:rPr lang="en-US" sz="1200" dirty="0"/>
              <a:t>Institute of Clinical Medicine Tartu University Hospital Children's Foundation</a:t>
            </a:r>
            <a:endParaRPr lang="et-EE" sz="1200" dirty="0"/>
          </a:p>
          <a:p>
            <a:endParaRPr lang="en-GB" altLang="et-EE" sz="1800" dirty="0"/>
          </a:p>
          <a:p>
            <a:endParaRPr lang="en-GB" altLang="et-EE" sz="1800" dirty="0"/>
          </a:p>
          <a:p>
            <a:endParaRPr lang="en-GB" altLang="et-EE" sz="1800" dirty="0"/>
          </a:p>
          <a:p>
            <a:endParaRPr lang="en-GB" altLang="et-EE" sz="1800" dirty="0"/>
          </a:p>
          <a:p>
            <a:endParaRPr lang="en-GB" altLang="et-EE" sz="1800" dirty="0"/>
          </a:p>
          <a:p>
            <a:pPr>
              <a:spcBef>
                <a:spcPts val="0"/>
              </a:spcBef>
            </a:pPr>
            <a:endParaRPr lang="en-GB" sz="1600" dirty="0"/>
          </a:p>
          <a:p>
            <a:pPr>
              <a:spcBef>
                <a:spcPts val="0"/>
              </a:spcBef>
            </a:pPr>
            <a:endParaRPr lang="en-GB" sz="1600" dirty="0"/>
          </a:p>
          <a:p>
            <a:pPr>
              <a:spcBef>
                <a:spcPts val="0"/>
              </a:spcBef>
            </a:pPr>
            <a:endParaRPr lang="en-GB" sz="16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solidFill>
                  <a:srgbClr val="FF0000"/>
                </a:solidFill>
              </a:rPr>
              <a:t>Results </a:t>
            </a:r>
          </a:p>
          <a:p>
            <a:pPr marL="0" indent="0">
              <a:spcBef>
                <a:spcPts val="0"/>
              </a:spcBef>
              <a:buNone/>
            </a:pPr>
            <a:endParaRPr lang="en-GB" altLang="et-EE" sz="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t-EE" sz="2000" dirty="0"/>
              <a:t>15 000 newborns screened (birth rate ~11 000)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t-EE" sz="2000" dirty="0"/>
              <a:t>2 CF patients found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t-EE" altLang="et-EE" sz="2000" dirty="0"/>
              <a:t>1 patient diagnosed by screening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t-EE" altLang="et-EE" sz="2000" dirty="0"/>
              <a:t>1 patient by family history first (false negative)</a:t>
            </a:r>
          </a:p>
          <a:p>
            <a:pPr lvl="1"/>
            <a:endParaRPr lang="et-EE" altLang="et-EE" dirty="0"/>
          </a:p>
          <a:p>
            <a:endParaRPr lang="et-EE" altLang="et-EE" dirty="0"/>
          </a:p>
        </p:txBody>
      </p:sp>
      <p:pic>
        <p:nvPicPr>
          <p:cNvPr id="5" name="Pilt 5">
            <a:extLst>
              <a:ext uri="{FF2B5EF4-FFF2-40B4-BE49-F238E27FC236}">
                <a16:creationId xmlns:a16="http://schemas.microsoft.com/office/drawing/2014/main" id="{74BA4A19-57AA-4143-9B98-BD077352F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2" r="14589" b="30852"/>
          <a:stretch>
            <a:fillRect/>
          </a:stretch>
        </p:blipFill>
        <p:spPr bwMode="auto">
          <a:xfrm>
            <a:off x="718458" y="2698227"/>
            <a:ext cx="10050463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6E69C5-F5E2-4338-9245-81D14428818A}"/>
              </a:ext>
            </a:extLst>
          </p:cNvPr>
          <p:cNvSpPr txBox="1"/>
          <p:nvPr/>
        </p:nvSpPr>
        <p:spPr>
          <a:xfrm>
            <a:off x="718458" y="4015398"/>
            <a:ext cx="168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DELFIA Neonatal IRT kit </a:t>
            </a:r>
          </a:p>
          <a:p>
            <a:r>
              <a:rPr lang="en-GB" sz="1200" dirty="0"/>
              <a:t>Victor2D device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4C618-871B-4959-BF6B-74A180A28419}"/>
              </a:ext>
            </a:extLst>
          </p:cNvPr>
          <p:cNvSpPr txBox="1"/>
          <p:nvPr/>
        </p:nvSpPr>
        <p:spPr>
          <a:xfrm>
            <a:off x="2344362" y="4013967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MucoPAP</a:t>
            </a:r>
            <a:r>
              <a:rPr lang="en-GB" sz="1200" dirty="0"/>
              <a:t>-F test kit (</a:t>
            </a:r>
            <a:r>
              <a:rPr lang="en-GB" sz="1200" dirty="0" err="1"/>
              <a:t>Dynabio</a:t>
            </a:r>
            <a:r>
              <a:rPr lang="en-GB" sz="1200" dirty="0"/>
              <a:t>)</a:t>
            </a:r>
          </a:p>
          <a:p>
            <a:r>
              <a:rPr lang="en-GB" sz="1200" dirty="0"/>
              <a:t>Victor2D device </a:t>
            </a:r>
          </a:p>
          <a:p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51EB9-672C-45B2-810D-2EB4E71C898B}"/>
              </a:ext>
            </a:extLst>
          </p:cNvPr>
          <p:cNvSpPr txBox="1"/>
          <p:nvPr/>
        </p:nvSpPr>
        <p:spPr>
          <a:xfrm>
            <a:off x="4351906" y="4013967"/>
            <a:ext cx="1696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Sanger sequencing</a:t>
            </a:r>
          </a:p>
          <a:p>
            <a:r>
              <a:rPr lang="en-GB" sz="1200" dirty="0"/>
              <a:t>[F508del and 394delTT]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A79BD-713C-4053-AA20-4E647095AF5B}"/>
              </a:ext>
            </a:extLst>
          </p:cNvPr>
          <p:cNvSpPr txBox="1"/>
          <p:nvPr/>
        </p:nvSpPr>
        <p:spPr>
          <a:xfrm>
            <a:off x="5976258" y="4013967"/>
            <a:ext cx="20605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Whole CFTR gene sequencing </a:t>
            </a:r>
          </a:p>
          <a:p>
            <a:r>
              <a:rPr lang="en-GB" sz="1200" dirty="0"/>
              <a:t>(NGS)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77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E67EDC-83A9-4098-BE49-E90B8604E447}"/>
              </a:ext>
            </a:extLst>
          </p:cNvPr>
          <p:cNvSpPr/>
          <p:nvPr/>
        </p:nvSpPr>
        <p:spPr>
          <a:xfrm>
            <a:off x="337457" y="4626429"/>
            <a:ext cx="12333514" cy="16872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C897AB-A6B3-4814-A953-3D8752D5F418}"/>
              </a:ext>
            </a:extLst>
          </p:cNvPr>
          <p:cNvSpPr/>
          <p:nvPr/>
        </p:nvSpPr>
        <p:spPr>
          <a:xfrm>
            <a:off x="337457" y="1774371"/>
            <a:ext cx="15250886" cy="27649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0AE47-B2E5-4CBF-98B1-EA64B27D6E01}"/>
              </a:ext>
            </a:extLst>
          </p:cNvPr>
          <p:cNvSpPr txBox="1"/>
          <p:nvPr/>
        </p:nvSpPr>
        <p:spPr>
          <a:xfrm>
            <a:off x="457199" y="381000"/>
            <a:ext cx="9976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Update on CF in Estonia </a:t>
            </a:r>
            <a:r>
              <a:rPr lang="en-GB" sz="4400" dirty="0">
                <a:solidFill>
                  <a:srgbClr val="FF0000"/>
                </a:solidFill>
              </a:rPr>
              <a:t>Staff and hospitals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64557-C432-4F5B-906D-355DE4E52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3"/>
          <a:stretch/>
        </p:blipFill>
        <p:spPr>
          <a:xfrm>
            <a:off x="2743199" y="1600201"/>
            <a:ext cx="8617852" cy="4473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80A6F7-74A7-4623-AFA2-A304B3C4BE24}"/>
              </a:ext>
            </a:extLst>
          </p:cNvPr>
          <p:cNvSpPr txBox="1"/>
          <p:nvPr/>
        </p:nvSpPr>
        <p:spPr>
          <a:xfrm>
            <a:off x="730971" y="2920294"/>
            <a:ext cx="1404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Children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8F7D8-DA16-4A16-BC21-5F4AC8C7796D}"/>
              </a:ext>
            </a:extLst>
          </p:cNvPr>
          <p:cNvSpPr txBox="1"/>
          <p:nvPr/>
        </p:nvSpPr>
        <p:spPr>
          <a:xfrm>
            <a:off x="876074" y="5163273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Adults</a:t>
            </a:r>
          </a:p>
        </p:txBody>
      </p:sp>
    </p:spTree>
    <p:extLst>
      <p:ext uri="{BB962C8B-B14F-4D97-AF65-F5344CB8AC3E}">
        <p14:creationId xmlns:p14="http://schemas.microsoft.com/office/powerpoint/2010/main" val="124035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6DE2F-AFFC-41D5-9DFC-DD303BCCC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7" t="13813" r="7338" b="22629"/>
          <a:stretch/>
        </p:blipFill>
        <p:spPr>
          <a:xfrm>
            <a:off x="0" y="0"/>
            <a:ext cx="12424228" cy="68445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6FE93F-D33A-42E1-93CD-978D0A7DC9D8}"/>
              </a:ext>
            </a:extLst>
          </p:cNvPr>
          <p:cNvGrpSpPr/>
          <p:nvPr/>
        </p:nvGrpSpPr>
        <p:grpSpPr>
          <a:xfrm>
            <a:off x="5065486" y="3693885"/>
            <a:ext cx="2706914" cy="1328057"/>
            <a:chOff x="5021943" y="3679371"/>
            <a:chExt cx="2706914" cy="132805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8BA592-46A6-4D46-ADFA-81ED36D77031}"/>
                </a:ext>
              </a:extLst>
            </p:cNvPr>
            <p:cNvSpPr/>
            <p:nvPr/>
          </p:nvSpPr>
          <p:spPr>
            <a:xfrm>
              <a:off x="5021943" y="4615543"/>
              <a:ext cx="406400" cy="3918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AA9CB46-8EAC-49EF-A7EB-E3D98010C6B1}"/>
                </a:ext>
              </a:extLst>
            </p:cNvPr>
            <p:cNvSpPr/>
            <p:nvPr/>
          </p:nvSpPr>
          <p:spPr>
            <a:xfrm>
              <a:off x="7322457" y="3679371"/>
              <a:ext cx="406400" cy="3918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30ECA1-1680-4D4A-8DE4-0AD83BD15E3D}"/>
              </a:ext>
            </a:extLst>
          </p:cNvPr>
          <p:cNvGrpSpPr/>
          <p:nvPr/>
        </p:nvGrpSpPr>
        <p:grpSpPr>
          <a:xfrm>
            <a:off x="5148943" y="2111829"/>
            <a:ext cx="5551714" cy="239485"/>
            <a:chOff x="5148943" y="2111829"/>
            <a:chExt cx="5551714" cy="2394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42C247-93BB-45FA-A780-953D505AE5E7}"/>
                </a:ext>
              </a:extLst>
            </p:cNvPr>
            <p:cNvSpPr/>
            <p:nvPr/>
          </p:nvSpPr>
          <p:spPr>
            <a:xfrm>
              <a:off x="5148943" y="2111829"/>
              <a:ext cx="947057" cy="23948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5A2651-745E-4225-874B-C4148148DA05}"/>
                </a:ext>
              </a:extLst>
            </p:cNvPr>
            <p:cNvSpPr/>
            <p:nvPr/>
          </p:nvSpPr>
          <p:spPr>
            <a:xfrm>
              <a:off x="9024257" y="2111829"/>
              <a:ext cx="1676400" cy="23948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078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60AE47-B2E5-4CBF-98B1-EA64B27D6E01}"/>
              </a:ext>
            </a:extLst>
          </p:cNvPr>
          <p:cNvSpPr txBox="1"/>
          <p:nvPr/>
        </p:nvSpPr>
        <p:spPr>
          <a:xfrm>
            <a:off x="457199" y="381000"/>
            <a:ext cx="8422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Update on CF in Estonia </a:t>
            </a:r>
            <a:r>
              <a:rPr lang="en-GB" sz="4400" dirty="0">
                <a:solidFill>
                  <a:srgbClr val="FF0000"/>
                </a:solidFill>
              </a:rPr>
              <a:t>Modulators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23E1E-7B92-4D0F-800E-D3F0B8383313}"/>
              </a:ext>
            </a:extLst>
          </p:cNvPr>
          <p:cNvSpPr txBox="1"/>
          <p:nvPr/>
        </p:nvSpPr>
        <p:spPr>
          <a:xfrm>
            <a:off x="457199" y="4391016"/>
            <a:ext cx="119906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/>
              <a:t>July 1</a:t>
            </a:r>
            <a:r>
              <a:rPr lang="en-GB" sz="2800" b="1" baseline="30000" dirty="0"/>
              <a:t>st</a:t>
            </a:r>
            <a:r>
              <a:rPr lang="en-GB" sz="2800" b="1" dirty="0"/>
              <a:t> 2024: </a:t>
            </a:r>
            <a:r>
              <a:rPr lang="en-GB" sz="2800" dirty="0">
                <a:solidFill>
                  <a:srgbClr val="FF0000"/>
                </a:solidFill>
              </a:rPr>
              <a:t>Funding granted for all </a:t>
            </a:r>
            <a:r>
              <a:rPr lang="et-EE" sz="2800" dirty="0">
                <a:solidFill>
                  <a:srgbClr val="FF0000"/>
                </a:solidFill>
              </a:rPr>
              <a:t>CFTR modulators </a:t>
            </a:r>
            <a:r>
              <a:rPr lang="en-GB" sz="2800" dirty="0">
                <a:solidFill>
                  <a:srgbClr val="FF0000"/>
                </a:solidFill>
              </a:rPr>
              <a:t> (100% reimbursement)</a:t>
            </a:r>
          </a:p>
          <a:p>
            <a:pPr>
              <a:defRPr/>
            </a:pPr>
            <a:endParaRPr lang="en-GB" sz="1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t-EE" sz="2000" dirty="0"/>
              <a:t>25 CF children and 20 adults on modulators at least for 3 months</a:t>
            </a:r>
            <a:r>
              <a:rPr lang="en-GB" sz="2000" dirty="0"/>
              <a:t> (75% CF population)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All tolerating medication and with positive effect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>
              <a:defRPr/>
            </a:pPr>
            <a:endParaRPr lang="en-GB" sz="2000" dirty="0"/>
          </a:p>
          <a:p>
            <a:pPr>
              <a:defRPr/>
            </a:pPr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t-EE" sz="2000" dirty="0"/>
          </a:p>
          <a:p>
            <a:endParaRPr lang="en-GB" dirty="0"/>
          </a:p>
        </p:txBody>
      </p:sp>
      <p:pic>
        <p:nvPicPr>
          <p:cNvPr id="11" name="Graphic 10" descr="Thumbs up sign">
            <a:extLst>
              <a:ext uri="{FF2B5EF4-FFF2-40B4-BE49-F238E27FC236}">
                <a16:creationId xmlns:a16="http://schemas.microsoft.com/office/drawing/2014/main" id="{8B69FFF3-F724-4503-9EC0-24A10EBD4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6150" y="1150440"/>
            <a:ext cx="3240576" cy="324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6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1792C2-BF84-4A9A-A51F-08E77799E763}"/>
              </a:ext>
            </a:extLst>
          </p:cNvPr>
          <p:cNvSpPr txBox="1"/>
          <p:nvPr/>
        </p:nvSpPr>
        <p:spPr>
          <a:xfrm>
            <a:off x="457199" y="381000"/>
            <a:ext cx="9133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Twinning Programme </a:t>
            </a:r>
            <a:r>
              <a:rPr lang="en-GB" sz="4400" dirty="0">
                <a:solidFill>
                  <a:srgbClr val="FF0000"/>
                </a:solidFill>
              </a:rPr>
              <a:t>Current Priorities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DA0C6-9466-4645-BC60-8255F1601A1B}"/>
              </a:ext>
            </a:extLst>
          </p:cNvPr>
          <p:cNvSpPr txBox="1"/>
          <p:nvPr/>
        </p:nvSpPr>
        <p:spPr>
          <a:xfrm>
            <a:off x="457199" y="1714500"/>
            <a:ext cx="10296473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Establish Annual Assessments in Estonia as standard of Care</a:t>
            </a:r>
          </a:p>
          <a:p>
            <a:endParaRPr lang="en-GB" dirty="0"/>
          </a:p>
          <a:p>
            <a:r>
              <a:rPr lang="en-GB" sz="2400" dirty="0">
                <a:solidFill>
                  <a:srgbClr val="FF0000"/>
                </a:solidFill>
              </a:rPr>
              <a:t>Develop virtual support network between Twin services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Ad Hoc virtual meetings to discuss difficult cases, virtual meetings between therapists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Sharing of educational materials and protocols via website shared page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Formal virtual educational meetings 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Emphasis on managing patients on Modulator therapy</a:t>
            </a:r>
          </a:p>
          <a:p>
            <a:pPr lvl="1">
              <a:defRPr/>
            </a:pPr>
            <a:endParaRPr lang="en-GB" dirty="0"/>
          </a:p>
          <a:p>
            <a:r>
              <a:rPr lang="en-GB" sz="2400" dirty="0">
                <a:solidFill>
                  <a:srgbClr val="FF0000"/>
                </a:solidFill>
              </a:rPr>
              <a:t>  Expand collaboration to incorporate Adult CF Teams</a:t>
            </a:r>
          </a:p>
          <a:p>
            <a:pPr marL="812800" indent="-342900">
              <a:buFont typeface="Arial" panose="020B0604020202020204" pitchFamily="34" charset="0"/>
              <a:buChar char="•"/>
            </a:pPr>
            <a:r>
              <a:rPr lang="en-GB" dirty="0"/>
              <a:t>Combined Paediatric/Adult Visit to Estonia planned for December 2024 (Forton/Duckers)</a:t>
            </a:r>
          </a:p>
          <a:p>
            <a:pPr marL="812800" indent="-342900">
              <a:buFont typeface="Arial" panose="020B0604020202020204" pitchFamily="34" charset="0"/>
              <a:buChar char="•"/>
            </a:pPr>
            <a:r>
              <a:rPr lang="en-GB" dirty="0"/>
              <a:t>Hospital visits in Tartu and Tallinn, meeting of colleagues, sharing of ideas, lectures, planning future</a:t>
            </a:r>
          </a:p>
          <a:p>
            <a:pPr marL="812800" indent="-342900">
              <a:buFont typeface="Arial" panose="020B0604020202020204" pitchFamily="34" charset="0"/>
              <a:buChar char="•"/>
            </a:pPr>
            <a:r>
              <a:rPr lang="en-GB" dirty="0"/>
              <a:t>Emphasis on managing patients on Modulator therapy</a:t>
            </a:r>
          </a:p>
          <a:p>
            <a:pPr marL="469900"/>
            <a:endParaRPr lang="en-GB" sz="2400" dirty="0">
              <a:solidFill>
                <a:srgbClr val="FF0000"/>
              </a:solidFill>
            </a:endParaRPr>
          </a:p>
          <a:p>
            <a:pPr marL="88900"/>
            <a:r>
              <a:rPr lang="en-GB" sz="2400" dirty="0">
                <a:solidFill>
                  <a:srgbClr val="FF0000"/>
                </a:solidFill>
              </a:rPr>
              <a:t>Organise Estonian Adult team Visit to Cardiff 2025</a:t>
            </a:r>
          </a:p>
          <a:p>
            <a:pPr marL="8128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128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128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128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54754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DA0D59-775B-426B-BCBB-180CAD2C0F43}"/>
              </a:ext>
            </a:extLst>
          </p:cNvPr>
          <p:cNvSpPr/>
          <p:nvPr/>
        </p:nvSpPr>
        <p:spPr>
          <a:xfrm>
            <a:off x="1190171" y="1632820"/>
            <a:ext cx="1013097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D80BBF-32AA-499F-B19A-CF64DC4A9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6"/>
          <a:stretch/>
        </p:blipFill>
        <p:spPr>
          <a:xfrm>
            <a:off x="14513" y="1221289"/>
            <a:ext cx="12482286" cy="6798968"/>
          </a:xfrm>
          <a:prstGeom prst="rect">
            <a:avLst/>
          </a:prstGeom>
        </p:spPr>
      </p:pic>
      <p:pic>
        <p:nvPicPr>
          <p:cNvPr id="13" name="Picture 12" descr="https://www.kliinikum.ee/wp-content/uploads/2020/09/tyk_logo_pikk_eng_varv_rgb.jpg">
            <a:extLst>
              <a:ext uri="{FF2B5EF4-FFF2-40B4-BE49-F238E27FC236}">
                <a16:creationId xmlns:a16="http://schemas.microsoft.com/office/drawing/2014/main" id="{2A2FEFC8-66C6-4843-9AE1-C79A1E98C2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366" y="786406"/>
            <a:ext cx="1821815" cy="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Julian\AppData\Local\Microsoft\Windows\INetCache\Content.MSO\46FD31BA.tmp">
            <a:extLst>
              <a:ext uri="{FF2B5EF4-FFF2-40B4-BE49-F238E27FC236}">
                <a16:creationId xmlns:a16="http://schemas.microsoft.com/office/drawing/2014/main" id="{74E92974-172D-4088-A1EB-890A8D98E37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3" y="182429"/>
            <a:ext cx="1781175" cy="5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Paediatric Respiratory Medicine">
            <a:extLst>
              <a:ext uri="{FF2B5EF4-FFF2-40B4-BE49-F238E27FC236}">
                <a16:creationId xmlns:a16="http://schemas.microsoft.com/office/drawing/2014/main" id="{82C48F33-1921-4095-946B-8DB0902875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33" y="113849"/>
            <a:ext cx="114109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Julian\AppData\Local\Microsoft\Windows\INetCache\Content.MSO\A0AAF7F9.tmp">
            <a:extLst>
              <a:ext uri="{FF2B5EF4-FFF2-40B4-BE49-F238E27FC236}">
                <a16:creationId xmlns:a16="http://schemas.microsoft.com/office/drawing/2014/main" id="{1D3D04C5-D048-4D97-8F61-0A0503AD920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63" y="164198"/>
            <a:ext cx="743585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82D996-68CB-44E9-B57B-F042CCAB6307}"/>
              </a:ext>
            </a:extLst>
          </p:cNvPr>
          <p:cNvSpPr txBox="1"/>
          <p:nvPr/>
        </p:nvSpPr>
        <p:spPr>
          <a:xfrm>
            <a:off x="546100" y="509241"/>
            <a:ext cx="2977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9-12</a:t>
            </a:r>
            <a:r>
              <a:rPr lang="en-GB" sz="2400" baseline="30000" dirty="0"/>
              <a:t>th</a:t>
            </a:r>
            <a:r>
              <a:rPr lang="en-GB" sz="2400" dirty="0"/>
              <a:t> December 2024</a:t>
            </a:r>
          </a:p>
        </p:txBody>
      </p:sp>
    </p:spTree>
    <p:extLst>
      <p:ext uri="{BB962C8B-B14F-4D97-AF65-F5344CB8AC3E}">
        <p14:creationId xmlns:p14="http://schemas.microsoft.com/office/powerpoint/2010/main" val="146106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kliinikum.ee/wp-content/uploads/2020/09/tyk_logo_pikk_eng_varv_rgb.jpg">
            <a:extLst>
              <a:ext uri="{FF2B5EF4-FFF2-40B4-BE49-F238E27FC236}">
                <a16:creationId xmlns:a16="http://schemas.microsoft.com/office/drawing/2014/main" id="{F3E950CD-531D-4FA9-9F96-CAAFEBC680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366" y="786406"/>
            <a:ext cx="1821815" cy="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Julian\AppData\Local\Microsoft\Windows\INetCache\Content.MSO\46FD31BA.tmp">
            <a:extLst>
              <a:ext uri="{FF2B5EF4-FFF2-40B4-BE49-F238E27FC236}">
                <a16:creationId xmlns:a16="http://schemas.microsoft.com/office/drawing/2014/main" id="{EB988279-0462-4720-BF4C-8B5DE686A1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3" y="182429"/>
            <a:ext cx="1781175" cy="5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aediatric Respiratory Medicine">
            <a:extLst>
              <a:ext uri="{FF2B5EF4-FFF2-40B4-BE49-F238E27FC236}">
                <a16:creationId xmlns:a16="http://schemas.microsoft.com/office/drawing/2014/main" id="{F67805E1-D88B-4325-AEDC-04DDD08C8ED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33" y="113849"/>
            <a:ext cx="114109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Julian\AppData\Local\Microsoft\Windows\INetCache\Content.MSO\A0AAF7F9.tmp">
            <a:extLst>
              <a:ext uri="{FF2B5EF4-FFF2-40B4-BE49-F238E27FC236}">
                <a16:creationId xmlns:a16="http://schemas.microsoft.com/office/drawing/2014/main" id="{EF4A6E1E-82C2-4682-B977-8AD521184C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63" y="164198"/>
            <a:ext cx="74358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CE7FF-31C9-49B3-BB6E-F37D02DF0F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786" t="11352" b="71156"/>
          <a:stretch/>
        </p:blipFill>
        <p:spPr>
          <a:xfrm>
            <a:off x="1391723" y="1492191"/>
            <a:ext cx="10698677" cy="1421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4A49F-0D73-4274-A4F7-95A640D91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12" y="2862943"/>
            <a:ext cx="3585082" cy="38657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8B4962-0467-4AA8-B291-769F6B93D202}"/>
              </a:ext>
            </a:extLst>
          </p:cNvPr>
          <p:cNvSpPr/>
          <p:nvPr/>
        </p:nvSpPr>
        <p:spPr>
          <a:xfrm>
            <a:off x="8620533" y="6390182"/>
            <a:ext cx="3143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https://childhealthinternational.org</a:t>
            </a:r>
          </a:p>
        </p:txBody>
      </p:sp>
    </p:spTree>
    <p:extLst>
      <p:ext uri="{BB962C8B-B14F-4D97-AF65-F5344CB8AC3E}">
        <p14:creationId xmlns:p14="http://schemas.microsoft.com/office/powerpoint/2010/main" val="3688427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6C2368-8145-45DC-AFF5-D3BF96AE83E3}"/>
              </a:ext>
            </a:extLst>
          </p:cNvPr>
          <p:cNvGrpSpPr/>
          <p:nvPr/>
        </p:nvGrpSpPr>
        <p:grpSpPr>
          <a:xfrm>
            <a:off x="358628" y="233895"/>
            <a:ext cx="2493736" cy="1291661"/>
            <a:chOff x="7639050" y="3530601"/>
            <a:chExt cx="1962150" cy="11239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12C782-E88B-4F4B-8876-43C8830AE3D5}"/>
                </a:ext>
              </a:extLst>
            </p:cNvPr>
            <p:cNvSpPr/>
            <p:nvPr/>
          </p:nvSpPr>
          <p:spPr>
            <a:xfrm>
              <a:off x="7639050" y="3530601"/>
              <a:ext cx="1962150" cy="112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8C0F24-09C6-4120-9D10-5569488C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814" y="3775031"/>
              <a:ext cx="1728736" cy="710363"/>
            </a:xfrm>
            <a:prstGeom prst="rect">
              <a:avLst/>
            </a:prstGeom>
          </p:spPr>
        </p:pic>
      </p:grpSp>
      <p:pic>
        <p:nvPicPr>
          <p:cNvPr id="5" name="Picture 4" descr="http://www.cardiff.ac.uk/identity/downloads/universitylogo.jpg">
            <a:extLst>
              <a:ext uri="{FF2B5EF4-FFF2-40B4-BE49-F238E27FC236}">
                <a16:creationId xmlns:a16="http://schemas.microsoft.com/office/drawing/2014/main" id="{F87C497E-B2E9-4D9C-A059-3B0BDE37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504" y="1525556"/>
            <a:ext cx="940493" cy="905269"/>
          </a:xfrm>
          <a:prstGeom prst="rect">
            <a:avLst/>
          </a:prstGeom>
          <a:noFill/>
        </p:spPr>
      </p:pic>
      <p:pic>
        <p:nvPicPr>
          <p:cNvPr id="7" name="Picture 6" descr="https://www.kliinikum.ee/wp-content/uploads/2020/09/tyk_logo_pikk_eng_varv_rgb.jpg">
            <a:extLst>
              <a:ext uri="{FF2B5EF4-FFF2-40B4-BE49-F238E27FC236}">
                <a16:creationId xmlns:a16="http://schemas.microsoft.com/office/drawing/2014/main" id="{C9EFD3D9-BEB9-45C8-AECA-271F48EB13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389" y="627310"/>
            <a:ext cx="3771532" cy="5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Julian\AppData\Local\Microsoft\Windows\INetCache\Content.MSO\46FD31BA.tmp">
            <a:extLst>
              <a:ext uri="{FF2B5EF4-FFF2-40B4-BE49-F238E27FC236}">
                <a16:creationId xmlns:a16="http://schemas.microsoft.com/office/drawing/2014/main" id="{EBC0B227-7F70-4253-8F86-35133FE990F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66" y="413118"/>
            <a:ext cx="3169821" cy="101971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5FA147-C2F6-41E5-934A-096C2C517CA5}"/>
              </a:ext>
            </a:extLst>
          </p:cNvPr>
          <p:cNvSpPr txBox="1"/>
          <p:nvPr/>
        </p:nvSpPr>
        <p:spPr>
          <a:xfrm>
            <a:off x="688161" y="2883450"/>
            <a:ext cx="1054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Prof Julian Forton                                                  Dr Silvi Plado                                                             Dr Maire Vasar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72B8C-CE57-4FCD-9C31-B134F3E23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105" y="3704024"/>
            <a:ext cx="4680204" cy="3116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187D54-C17E-4307-90B9-C73D4C37F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955" y="3704024"/>
            <a:ext cx="4155948" cy="3116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F0FEB-E6FB-4274-8D24-7C0D73E60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5551" y="3695700"/>
            <a:ext cx="4674108" cy="31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481632-50A0-4F07-9EB5-5C1E178C611D}"/>
              </a:ext>
            </a:extLst>
          </p:cNvPr>
          <p:cNvSpPr txBox="1"/>
          <p:nvPr/>
        </p:nvSpPr>
        <p:spPr>
          <a:xfrm>
            <a:off x="245223" y="977131"/>
            <a:ext cx="1170155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Child Health International: Wales - Estonia collaboration</a:t>
            </a:r>
            <a:endParaRPr lang="en-GB" sz="2800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Historic visits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sz="1600" b="1" dirty="0"/>
              <a:t>2009</a:t>
            </a:r>
            <a:r>
              <a:rPr lang="en-GB" sz="1600" dirty="0"/>
              <a:t>	</a:t>
            </a:r>
            <a:r>
              <a:rPr lang="en-GB" sz="1600" b="1" dirty="0">
                <a:solidFill>
                  <a:srgbClr val="FF0000"/>
                </a:solidFill>
              </a:rPr>
              <a:t>The Cardiff-Estonia Program established</a:t>
            </a:r>
          </a:p>
          <a:p>
            <a:r>
              <a:rPr lang="en-GB" sz="1600" dirty="0"/>
              <a:t>	 Dr Iolo </a:t>
            </a:r>
            <a:r>
              <a:rPr lang="en-GB" sz="1600" dirty="0" err="1"/>
              <a:t>Doull</a:t>
            </a:r>
            <a:r>
              <a:rPr lang="en-GB" sz="1600" dirty="0"/>
              <a:t> in Cardiff. Dr </a:t>
            </a:r>
            <a:r>
              <a:rPr lang="en-GB" sz="1600" dirty="0" err="1"/>
              <a:t>Urve</a:t>
            </a:r>
            <a:r>
              <a:rPr lang="en-GB" sz="1600" dirty="0"/>
              <a:t> </a:t>
            </a:r>
            <a:r>
              <a:rPr lang="en-GB" sz="1600" dirty="0" err="1"/>
              <a:t>Putnik</a:t>
            </a:r>
            <a:r>
              <a:rPr lang="en-GB" sz="1600" dirty="0"/>
              <a:t> in Tallinn and Dr Maire Vasar In Tartu. </a:t>
            </a:r>
          </a:p>
          <a:p>
            <a:endParaRPr lang="en-GB" sz="1600" dirty="0"/>
          </a:p>
          <a:p>
            <a:r>
              <a:rPr lang="en-GB" sz="1600" b="1" dirty="0"/>
              <a:t>2014</a:t>
            </a:r>
            <a:r>
              <a:rPr lang="en-GB" sz="1600" dirty="0"/>
              <a:t>	</a:t>
            </a:r>
            <a:r>
              <a:rPr lang="en-GB" sz="1600" b="1" dirty="0">
                <a:solidFill>
                  <a:srgbClr val="FF0000"/>
                </a:solidFill>
              </a:rPr>
              <a:t>Estonia visit to Cardiff</a:t>
            </a:r>
          </a:p>
          <a:p>
            <a:r>
              <a:rPr lang="en-GB" sz="1600" dirty="0">
                <a:solidFill>
                  <a:srgbClr val="FF0000"/>
                </a:solidFill>
              </a:rPr>
              <a:t>	</a:t>
            </a:r>
            <a:r>
              <a:rPr lang="en-GB" sz="1600" dirty="0"/>
              <a:t>Dr </a:t>
            </a:r>
            <a:r>
              <a:rPr lang="en-GB" sz="1600" dirty="0" err="1"/>
              <a:t>Urve</a:t>
            </a:r>
            <a:r>
              <a:rPr lang="en-GB" sz="1600" dirty="0"/>
              <a:t> </a:t>
            </a:r>
            <a:r>
              <a:rPr lang="en-GB" sz="1600" dirty="0" err="1"/>
              <a:t>Putnik</a:t>
            </a:r>
            <a:r>
              <a:rPr lang="en-GB" sz="1600" dirty="0"/>
              <a:t> and Dr Maire Vasar visited Cardiff, 	</a:t>
            </a:r>
          </a:p>
          <a:p>
            <a:r>
              <a:rPr lang="en-GB" sz="1600" dirty="0"/>
              <a:t>	Attended the Children’s Hospital for Wales for 4 days with Dr Julian Forton</a:t>
            </a:r>
          </a:p>
          <a:p>
            <a:r>
              <a:rPr lang="en-GB" sz="1600" dirty="0"/>
              <a:t>	Attended a one day RSM Annual Symposium on Cystic Fibrosis in London.</a:t>
            </a:r>
          </a:p>
          <a:p>
            <a:endParaRPr lang="en-GB" sz="1600" dirty="0"/>
          </a:p>
          <a:p>
            <a:r>
              <a:rPr lang="en-GB" sz="1600" b="1" dirty="0"/>
              <a:t>2014</a:t>
            </a:r>
            <a:r>
              <a:rPr lang="en-GB" sz="1600" dirty="0"/>
              <a:t>	</a:t>
            </a:r>
            <a:r>
              <a:rPr lang="en-GB" sz="1600" b="1" dirty="0">
                <a:solidFill>
                  <a:srgbClr val="FF0000"/>
                </a:solidFill>
              </a:rPr>
              <a:t>Cardiff visit to Estonia</a:t>
            </a:r>
          </a:p>
          <a:p>
            <a:r>
              <a:rPr lang="en-GB" sz="1600" dirty="0">
                <a:solidFill>
                  <a:srgbClr val="FF0000"/>
                </a:solidFill>
              </a:rPr>
              <a:t>	</a:t>
            </a:r>
            <a:r>
              <a:rPr lang="en-GB" sz="1600" dirty="0"/>
              <a:t>Dr Julian Forton &amp; physiotherapist Natalie </a:t>
            </a:r>
            <a:r>
              <a:rPr lang="en-GB" sz="1600" dirty="0" err="1"/>
              <a:t>Gragosin</a:t>
            </a:r>
            <a:r>
              <a:rPr lang="en-GB" sz="1600" dirty="0"/>
              <a:t> visited Tallinn and Tartu</a:t>
            </a:r>
          </a:p>
          <a:p>
            <a:r>
              <a:rPr lang="en-GB" sz="1600" dirty="0"/>
              <a:t>	Talks on Physiotherapy. Introduction of PEP Physiotherapy. Hypertonic saline nebulisers. Attended clinics. </a:t>
            </a:r>
          </a:p>
          <a:p>
            <a:r>
              <a:rPr lang="en-GB" sz="1600" dirty="0"/>
              <a:t>	CHI funded PEP masks for Estonian patients</a:t>
            </a:r>
          </a:p>
          <a:p>
            <a:r>
              <a:rPr lang="en-GB" sz="1600" dirty="0"/>
              <a:t> </a:t>
            </a:r>
          </a:p>
          <a:p>
            <a:r>
              <a:rPr lang="en-GB" sz="1600" b="1" dirty="0"/>
              <a:t>2017</a:t>
            </a:r>
            <a:r>
              <a:rPr lang="en-GB" sz="1600" dirty="0"/>
              <a:t>	</a:t>
            </a:r>
            <a:r>
              <a:rPr lang="en-GB" sz="1600" b="1" dirty="0">
                <a:solidFill>
                  <a:srgbClr val="FF0000"/>
                </a:solidFill>
              </a:rPr>
              <a:t>Estonia visit to Cardiff </a:t>
            </a:r>
            <a:r>
              <a:rPr lang="en-GB" sz="1600" dirty="0"/>
              <a:t>for medical, physiotherapist and dietetic staff from both Tallinn and Tartu. </a:t>
            </a:r>
          </a:p>
          <a:p>
            <a:r>
              <a:rPr lang="en-GB" sz="1600" dirty="0"/>
              <a:t>	Dr </a:t>
            </a:r>
            <a:r>
              <a:rPr lang="en-GB" sz="1600" dirty="0" err="1"/>
              <a:t>Tiia</a:t>
            </a:r>
            <a:r>
              <a:rPr lang="en-GB" sz="1600" dirty="0"/>
              <a:t> </a:t>
            </a:r>
            <a:r>
              <a:rPr lang="en-GB" sz="1600" dirty="0" err="1"/>
              <a:t>Voor</a:t>
            </a:r>
            <a:r>
              <a:rPr lang="en-GB" sz="1600" dirty="0"/>
              <a:t>, Karin </a:t>
            </a:r>
            <a:r>
              <a:rPr lang="en-GB" sz="1600" dirty="0" err="1"/>
              <a:t>Tammik</a:t>
            </a:r>
            <a:r>
              <a:rPr lang="en-GB" sz="1600" dirty="0"/>
              <a:t> Siret </a:t>
            </a:r>
            <a:r>
              <a:rPr lang="en-GB" sz="1600" dirty="0" err="1"/>
              <a:t>Saarsalu</a:t>
            </a:r>
            <a:r>
              <a:rPr lang="en-GB" sz="1600" dirty="0"/>
              <a:t> (Tartu)</a:t>
            </a:r>
          </a:p>
          <a:p>
            <a:r>
              <a:rPr lang="en-GB" sz="1600" dirty="0"/>
              <a:t>	Dr Karin </a:t>
            </a:r>
            <a:r>
              <a:rPr lang="en-GB" sz="1600" dirty="0" err="1"/>
              <a:t>Puks</a:t>
            </a:r>
            <a:r>
              <a:rPr lang="en-GB" sz="1600" dirty="0"/>
              <a:t>, Margit </a:t>
            </a:r>
            <a:r>
              <a:rPr lang="en-GB" sz="1600" dirty="0" err="1"/>
              <a:t>Juudas</a:t>
            </a:r>
            <a:r>
              <a:rPr lang="en-GB" sz="1600" dirty="0"/>
              <a:t>, </a:t>
            </a:r>
            <a:r>
              <a:rPr lang="en-GB" sz="1600" dirty="0" err="1"/>
              <a:t>Liina</a:t>
            </a:r>
            <a:r>
              <a:rPr lang="en-GB" sz="1600" dirty="0"/>
              <a:t> </a:t>
            </a:r>
            <a:r>
              <a:rPr lang="en-GB" sz="1600" dirty="0" err="1"/>
              <a:t>Heinvere</a:t>
            </a:r>
            <a:r>
              <a:rPr lang="en-GB" sz="1600" dirty="0"/>
              <a:t> (Tallinn) </a:t>
            </a:r>
          </a:p>
          <a:p>
            <a:r>
              <a:rPr lang="en-GB" sz="1600" dirty="0"/>
              <a:t>	CF annual assessments, outreach clinics and one on one with therapy partners. </a:t>
            </a:r>
          </a:p>
        </p:txBody>
      </p:sp>
      <p:pic>
        <p:nvPicPr>
          <p:cNvPr id="10" name="Picture 9" descr="https://www.kliinikum.ee/wp-content/uploads/2020/09/tyk_logo_pikk_eng_varv_rgb.jpg">
            <a:extLst>
              <a:ext uri="{FF2B5EF4-FFF2-40B4-BE49-F238E27FC236}">
                <a16:creationId xmlns:a16="http://schemas.microsoft.com/office/drawing/2014/main" id="{FD90E5D0-03EC-4C82-9AB0-813E962F7E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366" y="786406"/>
            <a:ext cx="1821815" cy="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Julian\AppData\Local\Microsoft\Windows\INetCache\Content.MSO\46FD31BA.tmp">
            <a:extLst>
              <a:ext uri="{FF2B5EF4-FFF2-40B4-BE49-F238E27FC236}">
                <a16:creationId xmlns:a16="http://schemas.microsoft.com/office/drawing/2014/main" id="{4F407E5E-7D35-4250-A8EB-F58FBED97B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3" y="182429"/>
            <a:ext cx="1781175" cy="5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Paediatric Respiratory Medicine">
            <a:extLst>
              <a:ext uri="{FF2B5EF4-FFF2-40B4-BE49-F238E27FC236}">
                <a16:creationId xmlns:a16="http://schemas.microsoft.com/office/drawing/2014/main" id="{47F9C35E-A644-4E71-8F55-052477EC140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33" y="113849"/>
            <a:ext cx="114109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Julian\AppData\Local\Microsoft\Windows\INetCache\Content.MSO\A0AAF7F9.tmp">
            <a:extLst>
              <a:ext uri="{FF2B5EF4-FFF2-40B4-BE49-F238E27FC236}">
                <a16:creationId xmlns:a16="http://schemas.microsoft.com/office/drawing/2014/main" id="{88C626B9-48B2-41F6-AA13-01FFDCCC817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63" y="164198"/>
            <a:ext cx="743585" cy="714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55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951167-AC0D-434B-9950-3B7B4E476535}"/>
              </a:ext>
            </a:extLst>
          </p:cNvPr>
          <p:cNvSpPr txBox="1"/>
          <p:nvPr/>
        </p:nvSpPr>
        <p:spPr>
          <a:xfrm>
            <a:off x="92823" y="977131"/>
            <a:ext cx="1078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Cardiff Visit to Estonia October 2023 (9-12</a:t>
            </a:r>
            <a:r>
              <a:rPr lang="en-GB" b="1" baseline="30000" dirty="0">
                <a:solidFill>
                  <a:srgbClr val="FF0000"/>
                </a:solidFill>
              </a:rPr>
              <a:t>th</a:t>
            </a:r>
            <a:r>
              <a:rPr lang="en-GB" b="1" dirty="0">
                <a:solidFill>
                  <a:srgbClr val="FF0000"/>
                </a:solidFill>
              </a:rPr>
              <a:t> October).</a:t>
            </a:r>
          </a:p>
          <a:p>
            <a:r>
              <a:rPr lang="en-GB" b="1" dirty="0"/>
              <a:t> </a:t>
            </a:r>
            <a:r>
              <a:rPr lang="en-GB" dirty="0"/>
              <a:t>Julian Forton, Katherine Ronchetti (physiotherapist) and Hannah Morgan (physiotherapist)</a:t>
            </a:r>
            <a:endParaRPr lang="en-GB" b="1" dirty="0"/>
          </a:p>
          <a:p>
            <a:endParaRPr lang="en-GB" dirty="0"/>
          </a:p>
        </p:txBody>
      </p:sp>
      <p:pic>
        <p:nvPicPr>
          <p:cNvPr id="9" name="Picture 8" descr="https://www.kliinikum.ee/wp-content/uploads/2020/09/tyk_logo_pikk_eng_varv_rgb.jpg">
            <a:extLst>
              <a:ext uri="{FF2B5EF4-FFF2-40B4-BE49-F238E27FC236}">
                <a16:creationId xmlns:a16="http://schemas.microsoft.com/office/drawing/2014/main" id="{4CE984D7-95F2-4D08-9AEF-3411AD5AD1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366" y="786406"/>
            <a:ext cx="1821815" cy="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Julian\AppData\Local\Microsoft\Windows\INetCache\Content.MSO\46FD31BA.tmp">
            <a:extLst>
              <a:ext uri="{FF2B5EF4-FFF2-40B4-BE49-F238E27FC236}">
                <a16:creationId xmlns:a16="http://schemas.microsoft.com/office/drawing/2014/main" id="{AEC8C307-FA54-49CE-BD7B-06436783AF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3" y="182429"/>
            <a:ext cx="1781175" cy="5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Paediatric Respiratory Medicine">
            <a:extLst>
              <a:ext uri="{FF2B5EF4-FFF2-40B4-BE49-F238E27FC236}">
                <a16:creationId xmlns:a16="http://schemas.microsoft.com/office/drawing/2014/main" id="{3B8DD61C-C328-4B6F-9897-D2BBAB28367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33" y="113849"/>
            <a:ext cx="114109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Julian\AppData\Local\Microsoft\Windows\INetCache\Content.MSO\A0AAF7F9.tmp">
            <a:extLst>
              <a:ext uri="{FF2B5EF4-FFF2-40B4-BE49-F238E27FC236}">
                <a16:creationId xmlns:a16="http://schemas.microsoft.com/office/drawing/2014/main" id="{D3270B2E-9301-4B95-A09E-595F58AAB58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63" y="164198"/>
            <a:ext cx="74358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4C5EE4-94C6-4810-B226-BEB45925D7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70"/>
          <a:stretch/>
        </p:blipFill>
        <p:spPr>
          <a:xfrm>
            <a:off x="0" y="1663498"/>
            <a:ext cx="12254915" cy="65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2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90D41-8895-4926-856E-49848F83C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34" b="6198"/>
          <a:stretch/>
        </p:blipFill>
        <p:spPr>
          <a:xfrm>
            <a:off x="-27159" y="0"/>
            <a:ext cx="12192000" cy="68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45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392C4C-099B-49AE-B66E-D907504D9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83" b="6710"/>
          <a:stretch/>
        </p:blipFill>
        <p:spPr>
          <a:xfrm>
            <a:off x="380246" y="292120"/>
            <a:ext cx="11713192" cy="656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075637-DC6C-47AA-8622-7332B9E85ED7}"/>
              </a:ext>
            </a:extLst>
          </p:cNvPr>
          <p:cNvSpPr txBox="1"/>
          <p:nvPr/>
        </p:nvSpPr>
        <p:spPr>
          <a:xfrm>
            <a:off x="8640" y="929506"/>
            <a:ext cx="10782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Estonia visit to Cardiff June 2024</a:t>
            </a:r>
          </a:p>
          <a:p>
            <a:endParaRPr lang="en-GB" dirty="0"/>
          </a:p>
        </p:txBody>
      </p:sp>
      <p:pic>
        <p:nvPicPr>
          <p:cNvPr id="9" name="Picture 8" descr="https://www.kliinikum.ee/wp-content/uploads/2020/09/tyk_logo_pikk_eng_varv_rgb.jpg">
            <a:extLst>
              <a:ext uri="{FF2B5EF4-FFF2-40B4-BE49-F238E27FC236}">
                <a16:creationId xmlns:a16="http://schemas.microsoft.com/office/drawing/2014/main" id="{F4669487-D3BD-4796-9199-A8FB44B63E8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366" y="786406"/>
            <a:ext cx="1821815" cy="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Julian\AppData\Local\Microsoft\Windows\INetCache\Content.MSO\46FD31BA.tmp">
            <a:extLst>
              <a:ext uri="{FF2B5EF4-FFF2-40B4-BE49-F238E27FC236}">
                <a16:creationId xmlns:a16="http://schemas.microsoft.com/office/drawing/2014/main" id="{3BF6071C-637C-46FF-99C0-66D486B4A1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3" y="182429"/>
            <a:ext cx="1781175" cy="5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Paediatric Respiratory Medicine">
            <a:extLst>
              <a:ext uri="{FF2B5EF4-FFF2-40B4-BE49-F238E27FC236}">
                <a16:creationId xmlns:a16="http://schemas.microsoft.com/office/drawing/2014/main" id="{CCFC33DD-B1B8-41B3-81C7-778CDCCA70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33" y="113849"/>
            <a:ext cx="114109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Julian\AppData\Local\Microsoft\Windows\INetCache\Content.MSO\A0AAF7F9.tmp">
            <a:extLst>
              <a:ext uri="{FF2B5EF4-FFF2-40B4-BE49-F238E27FC236}">
                <a16:creationId xmlns:a16="http://schemas.microsoft.com/office/drawing/2014/main" id="{947721BB-81A1-45D0-A048-C9A4E6F0195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63" y="164198"/>
            <a:ext cx="74358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8E8D24-FB01-4CFC-BF02-8A9D15DB6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" y="1374508"/>
            <a:ext cx="12192000" cy="64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0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644</Words>
  <Application>Microsoft Office PowerPoint</Application>
  <PresentationFormat>Widescreen</PresentationFormat>
  <Paragraphs>122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Julian</cp:lastModifiedBy>
  <cp:revision>4</cp:revision>
  <dcterms:created xsi:type="dcterms:W3CDTF">2024-11-20T17:49:30Z</dcterms:created>
  <dcterms:modified xsi:type="dcterms:W3CDTF">2024-11-20T18:07:24Z</dcterms:modified>
</cp:coreProperties>
</file>