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6" r:id="rId1"/>
  </p:sldMasterIdLst>
  <p:notesMasterIdLst>
    <p:notesMasterId r:id="rId18"/>
  </p:notesMasterIdLst>
  <p:sldIdLst>
    <p:sldId id="256" r:id="rId2"/>
    <p:sldId id="364" r:id="rId3"/>
    <p:sldId id="258" r:id="rId4"/>
    <p:sldId id="361" r:id="rId5"/>
    <p:sldId id="302" r:id="rId6"/>
    <p:sldId id="303" r:id="rId7"/>
    <p:sldId id="353" r:id="rId8"/>
    <p:sldId id="362" r:id="rId9"/>
    <p:sldId id="300" r:id="rId10"/>
    <p:sldId id="307" r:id="rId11"/>
    <p:sldId id="351" r:id="rId12"/>
    <p:sldId id="354" r:id="rId13"/>
    <p:sldId id="358" r:id="rId14"/>
    <p:sldId id="356" r:id="rId15"/>
    <p:sldId id="319" r:id="rId16"/>
    <p:sldId id="349"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56082"/>
    <a:srgbClr val="E7EAE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024" autoAdjust="0"/>
    <p:restoredTop sz="77265" autoAdjust="0"/>
  </p:normalViewPr>
  <p:slideViewPr>
    <p:cSldViewPr snapToGrid="0">
      <p:cViewPr varScale="1">
        <p:scale>
          <a:sx n="78" d="100"/>
          <a:sy n="78" d="100"/>
        </p:scale>
        <p:origin x="920" y="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embeddings/oleObject1.bin"/></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r>
              <a:rPr lang="en-GB" baseline="0" dirty="0"/>
              <a:t>LAB DESCRIPTION OF HOME SAMPLES</a:t>
            </a:r>
          </a:p>
        </c:rich>
      </c:tx>
      <c:layout>
        <c:manualLayout>
          <c:xMode val="edge"/>
          <c:yMode val="edge"/>
          <c:x val="0.12389982056607148"/>
          <c:y val="0"/>
        </c:manualLayout>
      </c:layout>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39766766726620367"/>
          <c:y val="7.8805809575040353E-2"/>
          <c:w val="0.68648076397180868"/>
          <c:h val="0.83005391785268146"/>
        </c:manualLayout>
      </c:layout>
      <c:barChart>
        <c:barDir val="bar"/>
        <c:grouping val="clustered"/>
        <c:varyColors val="0"/>
        <c:dLbls>
          <c:showLegendKey val="0"/>
          <c:showVal val="0"/>
          <c:showCatName val="0"/>
          <c:showSerName val="0"/>
          <c:showPercent val="0"/>
          <c:showBubbleSize val="0"/>
        </c:dLbls>
        <c:gapWidth val="115"/>
        <c:overlap val="-20"/>
        <c:axId val="1823020623"/>
        <c:axId val="1823017263"/>
      </c:barChart>
      <c:catAx>
        <c:axId val="1823020623"/>
        <c:scaling>
          <c:orientation val="minMax"/>
        </c:scaling>
        <c:delete val="0"/>
        <c:axPos val="l"/>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effectLst>
                  <a:outerShdw blurRad="50800" dist="50800" dir="5400000" sx="1000" sy="1000" algn="ctr" rotWithShape="0">
                    <a:srgbClr val="000000">
                      <a:alpha val="43137"/>
                    </a:srgbClr>
                  </a:outerShdw>
                </a:effectLst>
                <a:latin typeface="+mn-lt"/>
                <a:ea typeface="+mn-ea"/>
                <a:cs typeface="+mn-cs"/>
              </a:defRPr>
            </a:pPr>
            <a:endParaRPr lang="en-US"/>
          </a:p>
        </c:txPr>
        <c:crossAx val="1823017263"/>
        <c:crosses val="autoZero"/>
        <c:auto val="1"/>
        <c:lblAlgn val="ctr"/>
        <c:lblOffset val="100"/>
        <c:noMultiLvlLbl val="0"/>
      </c:catAx>
      <c:valAx>
        <c:axId val="1823017263"/>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823020623"/>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41">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ize="5"/>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ADCE50F-AF14-4A6B-A81C-DA5C4A2FDC20}" type="datetimeFigureOut">
              <a:rPr lang="en-GB" smtClean="0"/>
              <a:t>31/05/2024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3235134-D8E1-472C-95E1-4ECD930CAC53}" type="slidenum">
              <a:rPr lang="en-GB" smtClean="0"/>
              <a:t>‹#›</a:t>
            </a:fld>
            <a:endParaRPr lang="en-GB"/>
          </a:p>
        </p:txBody>
      </p:sp>
    </p:spTree>
    <p:extLst>
      <p:ext uri="{BB962C8B-B14F-4D97-AF65-F5344CB8AC3E}">
        <p14:creationId xmlns:p14="http://schemas.microsoft.com/office/powerpoint/2010/main" val="14918634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“Hello and thank you for inviting me to talk to you today about the hot topic of sampling and the work we’ve been doing in Cardiff in our CF Home Spit Trial”</a:t>
            </a:r>
          </a:p>
        </p:txBody>
      </p:sp>
      <p:sp>
        <p:nvSpPr>
          <p:cNvPr id="4" name="Slide Number Placeholder 3"/>
          <p:cNvSpPr>
            <a:spLocks noGrp="1"/>
          </p:cNvSpPr>
          <p:nvPr>
            <p:ph type="sldNum" sz="quarter" idx="5"/>
          </p:nvPr>
        </p:nvSpPr>
        <p:spPr/>
        <p:txBody>
          <a:bodyPr/>
          <a:lstStyle/>
          <a:p>
            <a:fld id="{F3235134-D8E1-472C-95E1-4ECD930CAC53}" type="slidenum">
              <a:rPr lang="en-GB" smtClean="0"/>
              <a:t>1</a:t>
            </a:fld>
            <a:endParaRPr lang="en-GB"/>
          </a:p>
        </p:txBody>
      </p:sp>
    </p:spTree>
    <p:extLst>
      <p:ext uri="{BB962C8B-B14F-4D97-AF65-F5344CB8AC3E}">
        <p14:creationId xmlns:p14="http://schemas.microsoft.com/office/powerpoint/2010/main" val="37504668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a video to demonstrate the cough huff, cough clear throat spit </a:t>
            </a:r>
            <a:r>
              <a:rPr lang="en-GB" dirty="0" err="1"/>
              <a:t>manaouvre</a:t>
            </a:r>
            <a:r>
              <a:rPr lang="en-GB" dirty="0"/>
              <a:t> </a:t>
            </a:r>
          </a:p>
          <a:p>
            <a:r>
              <a:rPr lang="en-GB" dirty="0"/>
              <a:t>What a superstar ! </a:t>
            </a:r>
          </a:p>
        </p:txBody>
      </p:sp>
      <p:sp>
        <p:nvSpPr>
          <p:cNvPr id="4" name="Slide Number Placeholder 3"/>
          <p:cNvSpPr>
            <a:spLocks noGrp="1"/>
          </p:cNvSpPr>
          <p:nvPr>
            <p:ph type="sldNum" sz="quarter" idx="5"/>
          </p:nvPr>
        </p:nvSpPr>
        <p:spPr/>
        <p:txBody>
          <a:bodyPr/>
          <a:lstStyle/>
          <a:p>
            <a:fld id="{F3235134-D8E1-472C-95E1-4ECD930CAC53}" type="slidenum">
              <a:rPr lang="en-GB" smtClean="0"/>
              <a:t>10</a:t>
            </a:fld>
            <a:endParaRPr lang="en-GB"/>
          </a:p>
        </p:txBody>
      </p:sp>
    </p:spTree>
    <p:extLst>
      <p:ext uri="{BB962C8B-B14F-4D97-AF65-F5344CB8AC3E}">
        <p14:creationId xmlns:p14="http://schemas.microsoft.com/office/powerpoint/2010/main" val="2989113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With regards to pathogen yield this is the interim data that was presented by Professor </a:t>
            </a:r>
            <a:r>
              <a:rPr lang="en-GB" dirty="0" err="1"/>
              <a:t>Forton</a:t>
            </a:r>
            <a:r>
              <a:rPr lang="en-GB" dirty="0"/>
              <a:t> at conference last year, although we cannot draw any conclusions, home sampling is starting to show a trend to be as comparable as clinic based samples. </a:t>
            </a:r>
          </a:p>
        </p:txBody>
      </p:sp>
      <p:sp>
        <p:nvSpPr>
          <p:cNvPr id="4" name="Slide Number Placeholder 3"/>
          <p:cNvSpPr>
            <a:spLocks noGrp="1"/>
          </p:cNvSpPr>
          <p:nvPr>
            <p:ph type="sldNum" sz="quarter" idx="5"/>
          </p:nvPr>
        </p:nvSpPr>
        <p:spPr/>
        <p:txBody>
          <a:bodyPr/>
          <a:lstStyle/>
          <a:p>
            <a:fld id="{F3235134-D8E1-472C-95E1-4ECD930CAC53}" type="slidenum">
              <a:rPr lang="en-GB" smtClean="0"/>
              <a:t>11</a:t>
            </a:fld>
            <a:endParaRPr lang="en-GB"/>
          </a:p>
        </p:txBody>
      </p:sp>
    </p:spTree>
    <p:extLst>
      <p:ext uri="{BB962C8B-B14F-4D97-AF65-F5344CB8AC3E}">
        <p14:creationId xmlns:p14="http://schemas.microsoft.com/office/powerpoint/2010/main" val="19710995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Now I want to report on the interim pt </a:t>
            </a:r>
            <a:r>
              <a:rPr lang="en-GB" dirty="0" err="1"/>
              <a:t>characterics</a:t>
            </a:r>
            <a:r>
              <a:rPr lang="en-GB" dirty="0"/>
              <a:t> so far for the first 50 pts recruited.. </a:t>
            </a:r>
          </a:p>
          <a:p>
            <a:r>
              <a:rPr lang="en-GB" dirty="0"/>
              <a:t>Showing snapshot of out typical pt cohort now – average age 11.4 years old, most on HEMT, most with high LFT with only 20% reporting that they had a wet cough on the day of sampling. </a:t>
            </a:r>
          </a:p>
        </p:txBody>
      </p:sp>
      <p:sp>
        <p:nvSpPr>
          <p:cNvPr id="4" name="Slide Number Placeholder 3"/>
          <p:cNvSpPr>
            <a:spLocks noGrp="1"/>
          </p:cNvSpPr>
          <p:nvPr>
            <p:ph type="sldNum" sz="quarter" idx="5"/>
          </p:nvPr>
        </p:nvSpPr>
        <p:spPr/>
        <p:txBody>
          <a:bodyPr/>
          <a:lstStyle/>
          <a:p>
            <a:fld id="{F3235134-D8E1-472C-95E1-4ECD930CAC53}" type="slidenum">
              <a:rPr lang="en-GB" smtClean="0"/>
              <a:t>12</a:t>
            </a:fld>
            <a:endParaRPr lang="en-GB"/>
          </a:p>
        </p:txBody>
      </p:sp>
    </p:spTree>
    <p:extLst>
      <p:ext uri="{BB962C8B-B14F-4D97-AF65-F5344CB8AC3E}">
        <p14:creationId xmlns:p14="http://schemas.microsoft.com/office/powerpoint/2010/main" val="15588512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showing the qualitative data from these same pts </a:t>
            </a:r>
          </a:p>
          <a:p>
            <a:r>
              <a:rPr lang="en-GB" dirty="0"/>
              <a:t>Success rate so far is high with no reported side effects – median duration time 10 mins </a:t>
            </a:r>
          </a:p>
          <a:p>
            <a:endParaRPr lang="en-GB" dirty="0"/>
          </a:p>
          <a:p>
            <a:r>
              <a:rPr lang="en-GB" dirty="0"/>
              <a:t>We thought that it was important to address the expectations of volume and consistency of the samples as described by our wonderful micro team </a:t>
            </a:r>
          </a:p>
          <a:p>
            <a:r>
              <a:rPr lang="en-GB" dirty="0"/>
              <a:t>Most were described as being sputum rather than saliva (even though visibly there is a reduction in volume) and 69&amp; were described as being mucoid, mc or </a:t>
            </a:r>
            <a:r>
              <a:rPr lang="en-GB" dirty="0" err="1"/>
              <a:t>purelent</a:t>
            </a:r>
            <a:r>
              <a:rPr lang="en-GB" dirty="0"/>
              <a:t> – and on a purely </a:t>
            </a:r>
            <a:r>
              <a:rPr lang="en-GB" dirty="0" err="1"/>
              <a:t>anedoctal</a:t>
            </a:r>
            <a:r>
              <a:rPr lang="en-GB" dirty="0"/>
              <a:t> basis – we are finding that the home samples do tend to be more purulent than the clinic samples. </a:t>
            </a:r>
          </a:p>
          <a:p>
            <a:endParaRPr lang="en-GB" dirty="0"/>
          </a:p>
          <a:p>
            <a:r>
              <a:rPr lang="en-GB" dirty="0"/>
              <a:t>Most families found it to be acceptable to do the samples before clinic – reporting it to be 3.1/10 on a </a:t>
            </a:r>
            <a:r>
              <a:rPr lang="en-GB" dirty="0" err="1"/>
              <a:t>likert</a:t>
            </a:r>
            <a:r>
              <a:rPr lang="en-GB" dirty="0"/>
              <a:t> scale (0 being easy) and they would be willing to this on average 4 times a year – which fits into their clinic regime</a:t>
            </a:r>
          </a:p>
        </p:txBody>
      </p:sp>
      <p:sp>
        <p:nvSpPr>
          <p:cNvPr id="4" name="Slide Number Placeholder 3"/>
          <p:cNvSpPr>
            <a:spLocks noGrp="1"/>
          </p:cNvSpPr>
          <p:nvPr>
            <p:ph type="sldNum" sz="quarter" idx="5"/>
          </p:nvPr>
        </p:nvSpPr>
        <p:spPr/>
        <p:txBody>
          <a:bodyPr/>
          <a:lstStyle/>
          <a:p>
            <a:fld id="{F3235134-D8E1-472C-95E1-4ECD930CAC53}" type="slidenum">
              <a:rPr lang="en-GB" smtClean="0"/>
              <a:t>13</a:t>
            </a:fld>
            <a:endParaRPr lang="en-GB"/>
          </a:p>
        </p:txBody>
      </p:sp>
    </p:spTree>
    <p:extLst>
      <p:ext uri="{BB962C8B-B14F-4D97-AF65-F5344CB8AC3E}">
        <p14:creationId xmlns:p14="http://schemas.microsoft.com/office/powerpoint/2010/main" val="1048815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However I am not suggesting that it has been all plain sailing and there are challenges that come with home sampling in the HEMT era </a:t>
            </a:r>
          </a:p>
        </p:txBody>
      </p:sp>
      <p:sp>
        <p:nvSpPr>
          <p:cNvPr id="4" name="Slide Number Placeholder 3"/>
          <p:cNvSpPr>
            <a:spLocks noGrp="1"/>
          </p:cNvSpPr>
          <p:nvPr>
            <p:ph type="sldNum" sz="quarter" idx="5"/>
          </p:nvPr>
        </p:nvSpPr>
        <p:spPr/>
        <p:txBody>
          <a:bodyPr/>
          <a:lstStyle/>
          <a:p>
            <a:fld id="{F3235134-D8E1-472C-95E1-4ECD930CAC53}" type="slidenum">
              <a:rPr lang="en-GB" smtClean="0"/>
              <a:t>14</a:t>
            </a:fld>
            <a:endParaRPr lang="en-GB"/>
          </a:p>
        </p:txBody>
      </p:sp>
    </p:spTree>
    <p:extLst>
      <p:ext uri="{BB962C8B-B14F-4D97-AF65-F5344CB8AC3E}">
        <p14:creationId xmlns:p14="http://schemas.microsoft.com/office/powerpoint/2010/main" val="1354234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 would now like to leave you with this lovely picture of our beautiful Welsh (salty) coastline and to thank all the members of the CF </a:t>
            </a:r>
            <a:r>
              <a:rPr lang="en-GB" dirty="0" err="1"/>
              <a:t>SPiT</a:t>
            </a:r>
            <a:r>
              <a:rPr lang="en-GB" dirty="0"/>
              <a:t> team – Prof </a:t>
            </a:r>
            <a:r>
              <a:rPr lang="en-GB" dirty="0" err="1"/>
              <a:t>Forton</a:t>
            </a:r>
            <a:r>
              <a:rPr lang="en-GB" dirty="0"/>
              <a:t> – the brains behind it all, to my fellow physio fellow colleagues &amp; friends Hannah Morgan and Jodee Tame, Rishi and our wonderful microbiology team who processes whatever we throw at them, and the team in Cardiff University for the brilliant microbiome work. </a:t>
            </a:r>
          </a:p>
        </p:txBody>
      </p:sp>
      <p:sp>
        <p:nvSpPr>
          <p:cNvPr id="4" name="Slide Number Placeholder 3"/>
          <p:cNvSpPr>
            <a:spLocks noGrp="1"/>
          </p:cNvSpPr>
          <p:nvPr>
            <p:ph type="sldNum" sz="quarter" idx="5"/>
          </p:nvPr>
        </p:nvSpPr>
        <p:spPr/>
        <p:txBody>
          <a:bodyPr/>
          <a:lstStyle/>
          <a:p>
            <a:fld id="{F3235134-D8E1-472C-95E1-4ECD930CAC53}" type="slidenum">
              <a:rPr lang="en-GB" smtClean="0"/>
              <a:t>16</a:t>
            </a:fld>
            <a:endParaRPr lang="en-GB"/>
          </a:p>
        </p:txBody>
      </p:sp>
    </p:spTree>
    <p:extLst>
      <p:ext uri="{BB962C8B-B14F-4D97-AF65-F5344CB8AC3E}">
        <p14:creationId xmlns:p14="http://schemas.microsoft.com/office/powerpoint/2010/main" val="38868490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3235134-D8E1-472C-95E1-4ECD930CAC53}" type="slidenum">
              <a:rPr lang="en-GB" smtClean="0"/>
              <a:t>2</a:t>
            </a:fld>
            <a:endParaRPr lang="en-GB"/>
          </a:p>
        </p:txBody>
      </p:sp>
    </p:spTree>
    <p:extLst>
      <p:ext uri="{BB962C8B-B14F-4D97-AF65-F5344CB8AC3E}">
        <p14:creationId xmlns:p14="http://schemas.microsoft.com/office/powerpoint/2010/main" val="11386976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400" dirty="0"/>
              <a:t>Sampling has always been an integral part of CF care as it holds the key to guide antimicrobial treatment in CF and we must ensure that we understand the ability of each sampling technique available to us to accurately identify lower airway pathogens.</a:t>
            </a:r>
          </a:p>
          <a:p>
            <a:endParaRPr lang="en-GB" sz="1400" dirty="0"/>
          </a:p>
          <a:p>
            <a:r>
              <a:rPr lang="en-GB" sz="1400" dirty="0"/>
              <a:t>In the era of HEMT obtaining adequate samples has become a challenge with </a:t>
            </a:r>
            <a:r>
              <a:rPr lang="en-GB" sz="1400" dirty="0" err="1"/>
              <a:t>pwCF</a:t>
            </a:r>
            <a:r>
              <a:rPr lang="en-GB" sz="1400" dirty="0"/>
              <a:t> having reduced sputum volumes. </a:t>
            </a:r>
          </a:p>
          <a:p>
            <a:endParaRPr lang="en-GB" sz="1400" dirty="0"/>
          </a:p>
          <a:p>
            <a:r>
              <a:rPr lang="en-GB" sz="1400" dirty="0"/>
              <a:t>This has always been a challenge in young patients however it is now the case in our older paediatric and adult patients who are also no longer readily expectorating sputum.</a:t>
            </a:r>
          </a:p>
          <a:p>
            <a:r>
              <a:rPr lang="en-GB" sz="1400" dirty="0"/>
              <a:t> </a:t>
            </a:r>
          </a:p>
          <a:p>
            <a:r>
              <a:rPr lang="en-GB" sz="1400" dirty="0"/>
              <a:t>Despite improved clinical outcomes with HEMT pathogens still exist and we are still yet to find out about the long term outcomes of HEMT and so sampling still remains as important as ever and of course we must also consider those patients who are not on HEMT</a:t>
            </a:r>
          </a:p>
        </p:txBody>
      </p:sp>
      <p:sp>
        <p:nvSpPr>
          <p:cNvPr id="4" name="Slide Number Placeholder 3"/>
          <p:cNvSpPr>
            <a:spLocks noGrp="1"/>
          </p:cNvSpPr>
          <p:nvPr>
            <p:ph type="sldNum" sz="quarter" idx="5"/>
          </p:nvPr>
        </p:nvSpPr>
        <p:spPr/>
        <p:txBody>
          <a:bodyPr/>
          <a:lstStyle/>
          <a:p>
            <a:fld id="{F3235134-D8E1-472C-95E1-4ECD930CAC53}" type="slidenum">
              <a:rPr lang="en-GB" smtClean="0"/>
              <a:t>3</a:t>
            </a:fld>
            <a:endParaRPr lang="en-GB"/>
          </a:p>
        </p:txBody>
      </p:sp>
    </p:spTree>
    <p:extLst>
      <p:ext uri="{BB962C8B-B14F-4D97-AF65-F5344CB8AC3E}">
        <p14:creationId xmlns:p14="http://schemas.microsoft.com/office/powerpoint/2010/main" val="34368513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CF community also put sampling in the refresh of the top 10 James Lind </a:t>
            </a:r>
            <a:r>
              <a:rPr lang="en-GB" dirty="0" err="1"/>
              <a:t>Allinace</a:t>
            </a:r>
            <a:r>
              <a:rPr lang="en-GB" dirty="0"/>
              <a:t> priorities published last year </a:t>
            </a:r>
          </a:p>
          <a:p>
            <a:r>
              <a:rPr lang="en-GB" dirty="0"/>
              <a:t>2. What is the best way of sampling again in light of reduced or no sputum.</a:t>
            </a:r>
          </a:p>
          <a:p>
            <a:endParaRPr lang="en-GB" dirty="0"/>
          </a:p>
          <a:p>
            <a:r>
              <a:rPr lang="en-GB" dirty="0"/>
              <a:t>5. With sampling being the key informant in guiding decisions around antimicrobial treatment – ever important when considering not overtreating in the fight against antibiotic resistance.</a:t>
            </a:r>
          </a:p>
          <a:p>
            <a:endParaRPr lang="en-GB" dirty="0"/>
          </a:p>
          <a:p>
            <a:r>
              <a:rPr lang="en-GB" dirty="0"/>
              <a:t>8.  Sampling again plays a key role in assessing whether we can withdraw antibiotic therapy ..In our service … starting to challenge our pts more with regard to raking them off their nebulised antibiotic therapy. &amp; sampling plays a key role in this.  </a:t>
            </a:r>
          </a:p>
          <a:p>
            <a:endParaRPr lang="en-GB" dirty="0"/>
          </a:p>
        </p:txBody>
      </p:sp>
      <p:sp>
        <p:nvSpPr>
          <p:cNvPr id="4" name="Slide Number Placeholder 3"/>
          <p:cNvSpPr>
            <a:spLocks noGrp="1"/>
          </p:cNvSpPr>
          <p:nvPr>
            <p:ph type="sldNum" sz="quarter" idx="5"/>
          </p:nvPr>
        </p:nvSpPr>
        <p:spPr/>
        <p:txBody>
          <a:bodyPr/>
          <a:lstStyle/>
          <a:p>
            <a:fld id="{F3235134-D8E1-472C-95E1-4ECD930CAC53}" type="slidenum">
              <a:rPr lang="en-GB" smtClean="0"/>
              <a:t>4</a:t>
            </a:fld>
            <a:endParaRPr lang="en-GB"/>
          </a:p>
        </p:txBody>
      </p:sp>
    </p:spTree>
    <p:extLst>
      <p:ext uri="{BB962C8B-B14F-4D97-AF65-F5344CB8AC3E}">
        <p14:creationId xmlns:p14="http://schemas.microsoft.com/office/powerpoint/2010/main" val="31863812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our CF </a:t>
            </a:r>
            <a:r>
              <a:rPr lang="en-GB" dirty="0" err="1"/>
              <a:t>SpIT</a:t>
            </a:r>
            <a:r>
              <a:rPr lang="en-GB" dirty="0"/>
              <a:t> trial we set out to inform what is the best way to sample and also how to analyse it also. </a:t>
            </a:r>
          </a:p>
          <a:p>
            <a:r>
              <a:rPr lang="en-GB" dirty="0"/>
              <a:t>We collected … matched samples of BAL (6 lobe and 2 lobe) with induced sputum and cough swabs and sent them off not only for conventional microbiology culture but also for culture independent and microbiome” </a:t>
            </a:r>
          </a:p>
          <a:p>
            <a:endParaRPr lang="en-GB" dirty="0"/>
          </a:p>
        </p:txBody>
      </p:sp>
      <p:sp>
        <p:nvSpPr>
          <p:cNvPr id="4" name="Slide Number Placeholder 3"/>
          <p:cNvSpPr>
            <a:spLocks noGrp="1"/>
          </p:cNvSpPr>
          <p:nvPr>
            <p:ph type="sldNum" sz="quarter" idx="5"/>
          </p:nvPr>
        </p:nvSpPr>
        <p:spPr/>
        <p:txBody>
          <a:bodyPr/>
          <a:lstStyle/>
          <a:p>
            <a:fld id="{F3235134-D8E1-472C-95E1-4ECD930CAC53}" type="slidenum">
              <a:rPr lang="en-GB" smtClean="0"/>
              <a:t>5</a:t>
            </a:fld>
            <a:endParaRPr lang="en-GB"/>
          </a:p>
        </p:txBody>
      </p:sp>
    </p:spTree>
    <p:extLst>
      <p:ext uri="{BB962C8B-B14F-4D97-AF65-F5344CB8AC3E}">
        <p14:creationId xmlns:p14="http://schemas.microsoft.com/office/powerpoint/2010/main" val="18603032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It showed that induced sputum grew 3 times as many pathogens compared to cough swab – highlighting cough swabs poor positive predictive value and sensitivity which other studies have also found </a:t>
            </a:r>
          </a:p>
          <a:p>
            <a:r>
              <a:rPr lang="en-GB" dirty="0"/>
              <a:t>but also that it grew equivalent pathogen yield as the often-quoted gold standard of sampling the 2 lobe BAL. It was also showed that it wasn’t significantly different compared to 6 lobe BAL: taking into account the bacterial heterogeneity of the different lung segments </a:t>
            </a:r>
          </a:p>
          <a:p>
            <a:r>
              <a:rPr lang="en-GB" dirty="0"/>
              <a:t>We put the success of the sputum induction down to the equivocal mobilising of secretions from throughout the bronchial tree.“</a:t>
            </a:r>
          </a:p>
          <a:p>
            <a:r>
              <a:rPr lang="en-GB" dirty="0"/>
              <a:t>Can we also apply these findings to the  adult population who no longer produce sputum – in that we have started to recruit adult pt</a:t>
            </a:r>
          </a:p>
        </p:txBody>
      </p:sp>
      <p:sp>
        <p:nvSpPr>
          <p:cNvPr id="4" name="Slide Number Placeholder 3"/>
          <p:cNvSpPr>
            <a:spLocks noGrp="1"/>
          </p:cNvSpPr>
          <p:nvPr>
            <p:ph type="sldNum" sz="quarter" idx="5"/>
          </p:nvPr>
        </p:nvSpPr>
        <p:spPr/>
        <p:txBody>
          <a:bodyPr/>
          <a:lstStyle/>
          <a:p>
            <a:fld id="{F3235134-D8E1-472C-95E1-4ECD930CAC53}" type="slidenum">
              <a:rPr lang="en-GB" smtClean="0"/>
              <a:t>6</a:t>
            </a:fld>
            <a:endParaRPr lang="en-GB"/>
          </a:p>
        </p:txBody>
      </p:sp>
    </p:spTree>
    <p:extLst>
      <p:ext uri="{BB962C8B-B14F-4D97-AF65-F5344CB8AC3E}">
        <p14:creationId xmlns:p14="http://schemas.microsoft.com/office/powerpoint/2010/main" val="14573541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Sputum induction came out the winner – however there are some practical challenges …. Which is where the concept of home spit was born .,</a:t>
            </a:r>
          </a:p>
        </p:txBody>
      </p:sp>
      <p:sp>
        <p:nvSpPr>
          <p:cNvPr id="4" name="Slide Number Placeholder 3"/>
          <p:cNvSpPr>
            <a:spLocks noGrp="1"/>
          </p:cNvSpPr>
          <p:nvPr>
            <p:ph type="sldNum" sz="quarter" idx="5"/>
          </p:nvPr>
        </p:nvSpPr>
        <p:spPr/>
        <p:txBody>
          <a:bodyPr/>
          <a:lstStyle/>
          <a:p>
            <a:fld id="{F3235134-D8E1-472C-95E1-4ECD930CAC53}" type="slidenum">
              <a:rPr lang="en-GB" smtClean="0"/>
              <a:t>7</a:t>
            </a:fld>
            <a:endParaRPr lang="en-GB"/>
          </a:p>
        </p:txBody>
      </p:sp>
    </p:spTree>
    <p:extLst>
      <p:ext uri="{BB962C8B-B14F-4D97-AF65-F5344CB8AC3E}">
        <p14:creationId xmlns:p14="http://schemas.microsoft.com/office/powerpoint/2010/main" val="27505514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Currently trial is still open and so far we have recruited 70 patients with the aim for 100 for adequate statistical analysis.</a:t>
            </a:r>
          </a:p>
          <a:p>
            <a:r>
              <a:rPr lang="en-GB" dirty="0"/>
              <a:t>Here we are comparing the primary outcomes of early morning home induced sputum to a physiotherapist led clinic induced sputum. </a:t>
            </a:r>
          </a:p>
          <a:p>
            <a:r>
              <a:rPr lang="en-GB" dirty="0"/>
              <a:t>With also added evaluations for a novel way of sampling being the cough clear saliva, matching it with the standard cough swab. </a:t>
            </a:r>
          </a:p>
          <a:p>
            <a:r>
              <a:rPr lang="en-GB" dirty="0"/>
              <a:t>Samples are split for culture dependant analysis, </a:t>
            </a:r>
            <a:r>
              <a:rPr lang="en-GB" dirty="0" err="1"/>
              <a:t>microbiomee</a:t>
            </a:r>
            <a:r>
              <a:rPr lang="en-GB" dirty="0"/>
              <a:t> and inflammation – to see of there are pathogens present – is this clinically relevant – as in has it caused inflammation. </a:t>
            </a:r>
          </a:p>
          <a:p>
            <a:endParaRPr lang="en-GB" dirty="0"/>
          </a:p>
          <a:p>
            <a:r>
              <a:rPr lang="en-GB" dirty="0"/>
              <a:t>We also need to ask the same question about induced sputum in adult pts and for that reason we have started to recruit adult pts.</a:t>
            </a:r>
          </a:p>
          <a:p>
            <a:endParaRPr lang="en-GB" dirty="0"/>
          </a:p>
        </p:txBody>
      </p:sp>
      <p:sp>
        <p:nvSpPr>
          <p:cNvPr id="4" name="Slide Number Placeholder 3"/>
          <p:cNvSpPr>
            <a:spLocks noGrp="1"/>
          </p:cNvSpPr>
          <p:nvPr>
            <p:ph type="sldNum" sz="quarter" idx="5"/>
          </p:nvPr>
        </p:nvSpPr>
        <p:spPr/>
        <p:txBody>
          <a:bodyPr/>
          <a:lstStyle/>
          <a:p>
            <a:fld id="{F3235134-D8E1-472C-95E1-4ECD930CAC53}" type="slidenum">
              <a:rPr lang="en-GB" smtClean="0"/>
              <a:t>8</a:t>
            </a:fld>
            <a:endParaRPr lang="en-GB"/>
          </a:p>
        </p:txBody>
      </p:sp>
    </p:spTree>
    <p:extLst>
      <p:ext uri="{BB962C8B-B14F-4D97-AF65-F5344CB8AC3E}">
        <p14:creationId xmlns:p14="http://schemas.microsoft.com/office/powerpoint/2010/main" val="37552870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the information sheet that is given to the families before clinic for their home samples</a:t>
            </a:r>
          </a:p>
        </p:txBody>
      </p:sp>
      <p:sp>
        <p:nvSpPr>
          <p:cNvPr id="4" name="Slide Number Placeholder 3"/>
          <p:cNvSpPr>
            <a:spLocks noGrp="1"/>
          </p:cNvSpPr>
          <p:nvPr>
            <p:ph type="sldNum" sz="quarter" idx="5"/>
          </p:nvPr>
        </p:nvSpPr>
        <p:spPr/>
        <p:txBody>
          <a:bodyPr/>
          <a:lstStyle/>
          <a:p>
            <a:fld id="{F3235134-D8E1-472C-95E1-4ECD930CAC53}" type="slidenum">
              <a:rPr lang="en-GB" smtClean="0"/>
              <a:t>9</a:t>
            </a:fld>
            <a:endParaRPr lang="en-GB"/>
          </a:p>
        </p:txBody>
      </p:sp>
    </p:spTree>
    <p:extLst>
      <p:ext uri="{BB962C8B-B14F-4D97-AF65-F5344CB8AC3E}">
        <p14:creationId xmlns:p14="http://schemas.microsoft.com/office/powerpoint/2010/main" val="3597757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2301923" y="1122363"/>
            <a:ext cx="7588155" cy="2621154"/>
          </a:xfrm>
        </p:spPr>
        <p:txBody>
          <a:bodyPr anchor="b">
            <a:normAutofit/>
          </a:bodyPr>
          <a:lstStyle>
            <a:lvl1pPr algn="ctr">
              <a:defRPr sz="4000"/>
            </a:lvl1pPr>
          </a:lstStyle>
          <a:p>
            <a:r>
              <a:rPr lang="en-US" dirty="0"/>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2301923" y="3843708"/>
            <a:ext cx="7588155" cy="1414091"/>
          </a:xfrm>
        </p:spPr>
        <p:txBody>
          <a:bodyPr>
            <a:normAutofit/>
          </a:bodyPr>
          <a:lstStyle>
            <a:lvl1pPr marL="0" indent="0" algn="ctr">
              <a:buNone/>
              <a:defRPr sz="1800"/>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p>
            <a:fld id="{77CA0979-F579-4E9B-A675-1F5ABBFF00DB}" type="datetimeFigureOut">
              <a:rPr lang="en-US" dirty="0"/>
              <a:t>6/4/2024</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p>
            <a:r>
              <a:rPr lang="en-US" dirty="0"/>
              <a:t>
              </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p>
            <a:fld id="{CC057153-B650-4DEB-B370-79DDCFDCE934}" type="slidenum">
              <a:rPr lang="en-US" dirty="0"/>
              <a:t>‹#›</a:t>
            </a:fld>
            <a:endParaRPr lang="en-US" dirty="0"/>
          </a:p>
        </p:txBody>
      </p:sp>
    </p:spTree>
    <p:extLst>
      <p:ext uri="{BB962C8B-B14F-4D97-AF65-F5344CB8AC3E}">
        <p14:creationId xmlns:p14="http://schemas.microsoft.com/office/powerpoint/2010/main" val="1936588312"/>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4E956D-CB73-C986-F100-46487310D11E}"/>
              </a:ext>
            </a:extLst>
          </p:cNvPr>
          <p:cNvSpPr>
            <a:spLocks noGrp="1"/>
          </p:cNvSpPr>
          <p:nvPr>
            <p:ph type="title"/>
          </p:nvPr>
        </p:nvSpPr>
        <p:spPr>
          <a:xfrm>
            <a:off x="612648" y="548640"/>
            <a:ext cx="10515600" cy="1132258"/>
          </a:xfrm>
        </p:spPr>
        <p:txBody>
          <a:bodyPr/>
          <a:lstStyle/>
          <a:p>
            <a:r>
              <a:rPr lang="en-US" dirty="0"/>
              <a:t>Click to edit Master title style</a:t>
            </a:r>
          </a:p>
        </p:txBody>
      </p:sp>
      <p:sp>
        <p:nvSpPr>
          <p:cNvPr id="3" name="Vertical Text Placeholder 2">
            <a:extLst>
              <a:ext uri="{FF2B5EF4-FFF2-40B4-BE49-F238E27FC236}">
                <a16:creationId xmlns:a16="http://schemas.microsoft.com/office/drawing/2014/main" id="{FE423E6A-A07C-BF0D-EA30-9A8A854E48F1}"/>
              </a:ext>
            </a:extLst>
          </p:cNvPr>
          <p:cNvSpPr>
            <a:spLocks noGrp="1"/>
          </p:cNvSpPr>
          <p:nvPr>
            <p:ph type="body" orient="vert" idx="1"/>
          </p:nvPr>
        </p:nvSpPr>
        <p:spPr>
          <a:xfrm>
            <a:off x="612648" y="1680898"/>
            <a:ext cx="10515600" cy="4496065"/>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EDC9908-8F95-8DFC-72CC-158552B56735}"/>
              </a:ext>
            </a:extLst>
          </p:cNvPr>
          <p:cNvSpPr>
            <a:spLocks noGrp="1"/>
          </p:cNvSpPr>
          <p:nvPr>
            <p:ph type="dt" sz="half" idx="10"/>
          </p:nvPr>
        </p:nvSpPr>
        <p:spPr/>
        <p:txBody>
          <a:bodyPr/>
          <a:lstStyle/>
          <a:p>
            <a:fld id="{F7E76D0F-5A12-4D0A-80B0-1A6122B61E7B}" type="datetimeFigureOut">
              <a:rPr lang="en-US" dirty="0"/>
              <a:t>6/4/2024</a:t>
            </a:fld>
            <a:endParaRPr lang="en-US" dirty="0"/>
          </a:p>
        </p:txBody>
      </p:sp>
      <p:sp>
        <p:nvSpPr>
          <p:cNvPr id="5" name="Footer Placeholder 4">
            <a:extLst>
              <a:ext uri="{FF2B5EF4-FFF2-40B4-BE49-F238E27FC236}">
                <a16:creationId xmlns:a16="http://schemas.microsoft.com/office/drawing/2014/main" id="{2C26C9BE-9060-50CB-2BB7-07307FF89A7A}"/>
              </a:ext>
            </a:extLst>
          </p:cNvPr>
          <p:cNvSpPr>
            <a:spLocks noGrp="1"/>
          </p:cNvSpPr>
          <p:nvPr>
            <p:ph type="ftr" sz="quarter" idx="11"/>
          </p:nvPr>
        </p:nvSpPr>
        <p:spPr/>
        <p:txBody>
          <a:bodyPr/>
          <a:lstStyle/>
          <a:p>
            <a:r>
              <a:rPr lang="en-US" dirty="0"/>
              <a:t>
              </a:t>
            </a:r>
          </a:p>
        </p:txBody>
      </p:sp>
      <p:sp>
        <p:nvSpPr>
          <p:cNvPr id="6" name="Slide Number Placeholder 5">
            <a:extLst>
              <a:ext uri="{FF2B5EF4-FFF2-40B4-BE49-F238E27FC236}">
                <a16:creationId xmlns:a16="http://schemas.microsoft.com/office/drawing/2014/main" id="{A84A835B-97D3-BC22-F0B8-4986D4636271}"/>
              </a:ext>
            </a:extLst>
          </p:cNvPr>
          <p:cNvSpPr>
            <a:spLocks noGrp="1"/>
          </p:cNvSpPr>
          <p:nvPr>
            <p:ph type="sldNum" sz="quarter" idx="12"/>
          </p:nvPr>
        </p:nvSpPr>
        <p:spPr/>
        <p:txBody>
          <a:bodyPr/>
          <a:lstStyle/>
          <a:p>
            <a:fld id="{CC057153-B650-4DEB-B370-79DDCFDCE934}" type="slidenum">
              <a:rPr lang="en-US" dirty="0"/>
              <a:t>‹#›</a:t>
            </a:fld>
            <a:endParaRPr lang="en-US" dirty="0"/>
          </a:p>
        </p:txBody>
      </p:sp>
    </p:spTree>
    <p:extLst>
      <p:ext uri="{BB962C8B-B14F-4D97-AF65-F5344CB8AC3E}">
        <p14:creationId xmlns:p14="http://schemas.microsoft.com/office/powerpoint/2010/main" val="42814153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5B0252-346C-F6F4-3642-19F571550D45}"/>
              </a:ext>
            </a:extLst>
          </p:cNvPr>
          <p:cNvSpPr>
            <a:spLocks noGrp="1"/>
          </p:cNvSpPr>
          <p:nvPr>
            <p:ph type="title" orient="vert"/>
          </p:nvPr>
        </p:nvSpPr>
        <p:spPr>
          <a:xfrm>
            <a:off x="9634888" y="578497"/>
            <a:ext cx="2047037" cy="5598466"/>
          </a:xfrm>
        </p:spPr>
        <p:txBody>
          <a:bodyPr vert="eaVert"/>
          <a:lstStyle/>
          <a:p>
            <a:r>
              <a:rPr lang="en-US" dirty="0"/>
              <a:t>Click to edit Master title style</a:t>
            </a:r>
          </a:p>
        </p:txBody>
      </p:sp>
      <p:sp>
        <p:nvSpPr>
          <p:cNvPr id="3" name="Vertical Text Placeholder 2">
            <a:extLst>
              <a:ext uri="{FF2B5EF4-FFF2-40B4-BE49-F238E27FC236}">
                <a16:creationId xmlns:a16="http://schemas.microsoft.com/office/drawing/2014/main" id="{F798DA36-7351-9D6A-518B-678AB8A507D3}"/>
              </a:ext>
            </a:extLst>
          </p:cNvPr>
          <p:cNvSpPr>
            <a:spLocks noGrp="1"/>
          </p:cNvSpPr>
          <p:nvPr>
            <p:ph type="body" orient="vert" idx="1"/>
          </p:nvPr>
        </p:nvSpPr>
        <p:spPr>
          <a:xfrm>
            <a:off x="838200" y="578497"/>
            <a:ext cx="8796688" cy="5598465"/>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846BDFF-D746-836C-04B8-CA89AD5D1466}"/>
              </a:ext>
            </a:extLst>
          </p:cNvPr>
          <p:cNvSpPr>
            <a:spLocks noGrp="1"/>
          </p:cNvSpPr>
          <p:nvPr>
            <p:ph type="dt" sz="half" idx="10"/>
          </p:nvPr>
        </p:nvSpPr>
        <p:spPr/>
        <p:txBody>
          <a:bodyPr/>
          <a:lstStyle/>
          <a:p>
            <a:fld id="{8B9E8C84-89CA-44AB-B0BE-5C91BAF75478}" type="datetimeFigureOut">
              <a:rPr lang="en-US" dirty="0"/>
              <a:t>6/4/2024</a:t>
            </a:fld>
            <a:endParaRPr lang="en-US" dirty="0"/>
          </a:p>
        </p:txBody>
      </p:sp>
      <p:sp>
        <p:nvSpPr>
          <p:cNvPr id="5" name="Footer Placeholder 4">
            <a:extLst>
              <a:ext uri="{FF2B5EF4-FFF2-40B4-BE49-F238E27FC236}">
                <a16:creationId xmlns:a16="http://schemas.microsoft.com/office/drawing/2014/main" id="{919AA929-A9E6-FF9C-0C59-177F892D6A69}"/>
              </a:ext>
            </a:extLst>
          </p:cNvPr>
          <p:cNvSpPr>
            <a:spLocks noGrp="1"/>
          </p:cNvSpPr>
          <p:nvPr>
            <p:ph type="ftr" sz="quarter" idx="11"/>
          </p:nvPr>
        </p:nvSpPr>
        <p:spPr/>
        <p:txBody>
          <a:bodyPr/>
          <a:lstStyle/>
          <a:p>
            <a:r>
              <a:rPr lang="en-US" dirty="0"/>
              <a:t>
              </a:t>
            </a:r>
          </a:p>
        </p:txBody>
      </p:sp>
      <p:sp>
        <p:nvSpPr>
          <p:cNvPr id="6" name="Slide Number Placeholder 5">
            <a:extLst>
              <a:ext uri="{FF2B5EF4-FFF2-40B4-BE49-F238E27FC236}">
                <a16:creationId xmlns:a16="http://schemas.microsoft.com/office/drawing/2014/main" id="{9316D893-7E81-90DC-4139-7687B39C3AC8}"/>
              </a:ext>
            </a:extLst>
          </p:cNvPr>
          <p:cNvSpPr>
            <a:spLocks noGrp="1"/>
          </p:cNvSpPr>
          <p:nvPr>
            <p:ph type="sldNum" sz="quarter" idx="12"/>
          </p:nvPr>
        </p:nvSpPr>
        <p:spPr/>
        <p:txBody>
          <a:bodyPr/>
          <a:lstStyle/>
          <a:p>
            <a:fld id="{CC057153-B650-4DEB-B370-79DDCFDCE934}" type="slidenum">
              <a:rPr lang="en-US" dirty="0"/>
              <a:t>‹#›</a:t>
            </a:fld>
            <a:endParaRPr lang="en-US" dirty="0"/>
          </a:p>
        </p:txBody>
      </p:sp>
    </p:spTree>
    <p:extLst>
      <p:ext uri="{BB962C8B-B14F-4D97-AF65-F5344CB8AC3E}">
        <p14:creationId xmlns:p14="http://schemas.microsoft.com/office/powerpoint/2010/main" val="11596066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Blank">
    <p:bg>
      <p:bgPr>
        <a:solidFill>
          <a:schemeClr val="bg1"/>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A2B13A0-CC28-7125-31E0-27351CCC6153}"/>
              </a:ext>
            </a:extLst>
          </p:cNvPr>
          <p:cNvSpPr>
            <a:spLocks noGrp="1"/>
          </p:cNvSpPr>
          <p:nvPr>
            <p:ph type="title"/>
          </p:nvPr>
        </p:nvSpPr>
        <p:spPr>
          <a:xfrm>
            <a:off x="838200" y="365125"/>
            <a:ext cx="10515600" cy="700277"/>
          </a:xfrm>
          <a:prstGeom prst="rect">
            <a:avLst/>
          </a:prstGeom>
        </p:spPr>
        <p:txBody>
          <a:bodyPr/>
          <a:lstStyle>
            <a:lvl1pPr>
              <a:defRPr b="1" i="0">
                <a:solidFill>
                  <a:srgbClr val="002060"/>
                </a:solidFill>
                <a:latin typeface="Bebas Neue Bold" panose="020B0606020202050201" pitchFamily="34" charset="77"/>
              </a:defRPr>
            </a:lvl1pPr>
          </a:lstStyle>
          <a:p>
            <a:r>
              <a:rPr lang="en-US" dirty="0"/>
              <a:t>Click to edit Master title style</a:t>
            </a:r>
          </a:p>
        </p:txBody>
      </p:sp>
      <p:sp>
        <p:nvSpPr>
          <p:cNvPr id="7" name="Content Placeholder 2">
            <a:extLst>
              <a:ext uri="{FF2B5EF4-FFF2-40B4-BE49-F238E27FC236}">
                <a16:creationId xmlns:a16="http://schemas.microsoft.com/office/drawing/2014/main" id="{1E21EB21-BC29-D2EF-F185-6786B8F72371}"/>
              </a:ext>
            </a:extLst>
          </p:cNvPr>
          <p:cNvSpPr>
            <a:spLocks noGrp="1"/>
          </p:cNvSpPr>
          <p:nvPr>
            <p:ph idx="1"/>
          </p:nvPr>
        </p:nvSpPr>
        <p:spPr>
          <a:xfrm>
            <a:off x="838200" y="1244579"/>
            <a:ext cx="10515600" cy="4141154"/>
          </a:xfrm>
          <a:prstGeom prst="rect">
            <a:avLst/>
          </a:prstGeom>
        </p:spPr>
        <p:txBody>
          <a:bodyPr/>
          <a:lstStyle>
            <a:lvl1pPr>
              <a:defRPr>
                <a:solidFill>
                  <a:srgbClr val="002060"/>
                </a:solidFill>
              </a:defRPr>
            </a:lvl1pPr>
            <a:lvl2pPr>
              <a:defRPr>
                <a:solidFill>
                  <a:srgbClr val="002060"/>
                </a:solidFill>
              </a:defRPr>
            </a:lvl2pPr>
            <a:lvl3pPr>
              <a:defRPr>
                <a:solidFill>
                  <a:srgbClr val="002060"/>
                </a:solidFill>
              </a:defRPr>
            </a:lvl3pPr>
            <a:lvl4pPr>
              <a:defRPr>
                <a:solidFill>
                  <a:srgbClr val="002060"/>
                </a:solidFill>
              </a:defRPr>
            </a:lvl4pPr>
            <a:lvl5pPr>
              <a:defRPr>
                <a:solidFill>
                  <a:srgbClr val="00206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a:t>
            </a:r>
            <a:r>
              <a:rPr lang="en-US" dirty="0" err="1"/>
              <a:t>levelz</a:t>
            </a:r>
            <a:endParaRPr lang="en-US" dirty="0"/>
          </a:p>
        </p:txBody>
      </p:sp>
    </p:spTree>
    <p:extLst>
      <p:ext uri="{BB962C8B-B14F-4D97-AF65-F5344CB8AC3E}">
        <p14:creationId xmlns:p14="http://schemas.microsoft.com/office/powerpoint/2010/main" val="34181337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Blank with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3591BF3-FD09-CE1E-DA66-3A9DB966459B}"/>
              </a:ext>
            </a:extLst>
          </p:cNvPr>
          <p:cNvSpPr/>
          <p:nvPr userDrawn="1"/>
        </p:nvSpPr>
        <p:spPr>
          <a:xfrm>
            <a:off x="0" y="0"/>
            <a:ext cx="12192000" cy="55199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9B66FD43-33D7-CAC5-86FB-C16ACEE7AA9A}"/>
              </a:ext>
            </a:extLst>
          </p:cNvPr>
          <p:cNvSpPr>
            <a:spLocks noGrp="1"/>
          </p:cNvSpPr>
          <p:nvPr>
            <p:ph sz="quarter" idx="13"/>
          </p:nvPr>
        </p:nvSpPr>
        <p:spPr>
          <a:xfrm>
            <a:off x="598488" y="914400"/>
            <a:ext cx="5497512" cy="4292773"/>
          </a:xfrm>
          <a:prstGeom prst="rect">
            <a:avLst/>
          </a:prstGeom>
        </p:spPr>
        <p:txBody>
          <a:bodyPr/>
          <a:lstStyle>
            <a:lvl1pPr marL="0" indent="0">
              <a:buFontTx/>
              <a:buNone/>
              <a:defRPr sz="2400" b="1">
                <a:solidFill>
                  <a:srgbClr val="002060"/>
                </a:solidFill>
              </a:defRPr>
            </a:lvl1pPr>
            <a:lvl2pPr>
              <a:defRPr>
                <a:solidFill>
                  <a:srgbClr val="002060"/>
                </a:solidFill>
              </a:defRPr>
            </a:lvl2pPr>
            <a:lvl3pPr>
              <a:defRPr>
                <a:solidFill>
                  <a:srgbClr val="002060"/>
                </a:solidFill>
              </a:defRPr>
            </a:lvl3pPr>
            <a:lvl4pPr>
              <a:defRPr>
                <a:solidFill>
                  <a:srgbClr val="002060"/>
                </a:solidFill>
              </a:defRPr>
            </a:lvl4pPr>
            <a:lvl5pPr>
              <a:defRPr>
                <a:solidFill>
                  <a:srgbClr val="00206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Picture Placeholder 9">
            <a:extLst>
              <a:ext uri="{FF2B5EF4-FFF2-40B4-BE49-F238E27FC236}">
                <a16:creationId xmlns:a16="http://schemas.microsoft.com/office/drawing/2014/main" id="{3D541C1C-46E8-D469-B092-67F1DD93BC4B}"/>
              </a:ext>
            </a:extLst>
          </p:cNvPr>
          <p:cNvSpPr>
            <a:spLocks noGrp="1"/>
          </p:cNvSpPr>
          <p:nvPr>
            <p:ph type="pic" sz="quarter" idx="14"/>
          </p:nvPr>
        </p:nvSpPr>
        <p:spPr>
          <a:xfrm>
            <a:off x="6987205" y="914400"/>
            <a:ext cx="4296812" cy="4292773"/>
          </a:xfrm>
          <a:prstGeom prst="ellipse">
            <a:avLst/>
          </a:prstGeom>
          <a:ln>
            <a:noFill/>
          </a:ln>
        </p:spPr>
        <p:txBody>
          <a:bodyPr/>
          <a:lstStyle/>
          <a:p>
            <a:endParaRPr lang="en-US"/>
          </a:p>
        </p:txBody>
      </p:sp>
    </p:spTree>
    <p:extLst>
      <p:ext uri="{BB962C8B-B14F-4D97-AF65-F5344CB8AC3E}">
        <p14:creationId xmlns:p14="http://schemas.microsoft.com/office/powerpoint/2010/main" val="13920285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6C2DD052-3E45-E789-01F8-33250024ECBD}"/>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73E7156E-175E-4DBA-9D21-B772C320F342}" type="datetimeFigureOut">
              <a:rPr lang="en-US" dirty="0"/>
              <a:t>6/4/2024</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
              </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dirty="0"/>
              <a:t>‹#›</a:t>
            </a:fld>
            <a:endParaRPr lang="en-US" dirty="0"/>
          </a:p>
        </p:txBody>
      </p:sp>
    </p:spTree>
    <p:extLst>
      <p:ext uri="{BB962C8B-B14F-4D97-AF65-F5344CB8AC3E}">
        <p14:creationId xmlns:p14="http://schemas.microsoft.com/office/powerpoint/2010/main" val="35561226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D06AF-EF87-8489-2C82-DEB90B7EFE0C}"/>
              </a:ext>
            </a:extLst>
          </p:cNvPr>
          <p:cNvSpPr>
            <a:spLocks noGrp="1"/>
          </p:cNvSpPr>
          <p:nvPr>
            <p:ph type="title"/>
          </p:nvPr>
        </p:nvSpPr>
        <p:spPr>
          <a:xfrm>
            <a:off x="603381" y="553616"/>
            <a:ext cx="8273140" cy="4008859"/>
          </a:xfrm>
        </p:spPr>
        <p:txBody>
          <a:bodyPr anchor="t">
            <a:normAutofit/>
          </a:bodyPr>
          <a:lstStyle>
            <a:lvl1pPr>
              <a:defRPr sz="5400" cap="all" baseline="0"/>
            </a:lvl1pPr>
          </a:lstStyle>
          <a:p>
            <a:r>
              <a:rPr lang="en-US" dirty="0"/>
              <a:t>Click to edit Master title style</a:t>
            </a:r>
          </a:p>
        </p:txBody>
      </p:sp>
      <p:sp>
        <p:nvSpPr>
          <p:cNvPr id="3" name="Text Placeholder 2">
            <a:extLst>
              <a:ext uri="{FF2B5EF4-FFF2-40B4-BE49-F238E27FC236}">
                <a16:creationId xmlns:a16="http://schemas.microsoft.com/office/drawing/2014/main" id="{308E5678-CA38-1318-9EA2-5E0A4F9A59BA}"/>
              </a:ext>
            </a:extLst>
          </p:cNvPr>
          <p:cNvSpPr>
            <a:spLocks noGrp="1"/>
          </p:cNvSpPr>
          <p:nvPr>
            <p:ph type="body" idx="1"/>
          </p:nvPr>
        </p:nvSpPr>
        <p:spPr>
          <a:xfrm>
            <a:off x="603380" y="4589463"/>
            <a:ext cx="8273140" cy="1384617"/>
          </a:xfrm>
        </p:spPr>
        <p:txBody>
          <a:bodyPr anchor="b">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44E99186-7E5A-60AF-DE69-5C7DA71611AB}"/>
              </a:ext>
            </a:extLst>
          </p:cNvPr>
          <p:cNvSpPr>
            <a:spLocks noGrp="1"/>
          </p:cNvSpPr>
          <p:nvPr>
            <p:ph type="dt" sz="half" idx="10"/>
          </p:nvPr>
        </p:nvSpPr>
        <p:spPr/>
        <p:txBody>
          <a:bodyPr/>
          <a:lstStyle/>
          <a:p>
            <a:fld id="{04895F6E-3D02-4292-95D1-C62B3126321B}" type="datetimeFigureOut">
              <a:rPr lang="en-US" dirty="0"/>
              <a:t>6/4/2024</a:t>
            </a:fld>
            <a:endParaRPr lang="en-US" dirty="0"/>
          </a:p>
        </p:txBody>
      </p:sp>
      <p:sp>
        <p:nvSpPr>
          <p:cNvPr id="5" name="Footer Placeholder 4">
            <a:extLst>
              <a:ext uri="{FF2B5EF4-FFF2-40B4-BE49-F238E27FC236}">
                <a16:creationId xmlns:a16="http://schemas.microsoft.com/office/drawing/2014/main" id="{82FA13D1-1FBA-E820-323B-77B41F1A665D}"/>
              </a:ext>
            </a:extLst>
          </p:cNvPr>
          <p:cNvSpPr>
            <a:spLocks noGrp="1"/>
          </p:cNvSpPr>
          <p:nvPr>
            <p:ph type="ftr" sz="quarter" idx="11"/>
          </p:nvPr>
        </p:nvSpPr>
        <p:spPr/>
        <p:txBody>
          <a:bodyPr/>
          <a:lstStyle/>
          <a:p>
            <a:r>
              <a:rPr lang="en-US" dirty="0"/>
              <a:t>
              </a:t>
            </a:r>
          </a:p>
        </p:txBody>
      </p:sp>
      <p:sp>
        <p:nvSpPr>
          <p:cNvPr id="6" name="Slide Number Placeholder 5">
            <a:extLst>
              <a:ext uri="{FF2B5EF4-FFF2-40B4-BE49-F238E27FC236}">
                <a16:creationId xmlns:a16="http://schemas.microsoft.com/office/drawing/2014/main" id="{FB39BE85-85F6-4636-C651-D87CC969A49E}"/>
              </a:ext>
            </a:extLst>
          </p:cNvPr>
          <p:cNvSpPr>
            <a:spLocks noGrp="1"/>
          </p:cNvSpPr>
          <p:nvPr>
            <p:ph type="sldNum" sz="quarter" idx="12"/>
          </p:nvPr>
        </p:nvSpPr>
        <p:spPr/>
        <p:txBody>
          <a:bodyPr/>
          <a:lstStyle/>
          <a:p>
            <a:fld id="{CC057153-B650-4DEB-B370-79DDCFDCE934}" type="slidenum">
              <a:rPr lang="en-US" dirty="0"/>
              <a:t>‹#›</a:t>
            </a:fld>
            <a:endParaRPr lang="en-US" dirty="0"/>
          </a:p>
        </p:txBody>
      </p:sp>
    </p:spTree>
    <p:extLst>
      <p:ext uri="{BB962C8B-B14F-4D97-AF65-F5344CB8AC3E}">
        <p14:creationId xmlns:p14="http://schemas.microsoft.com/office/powerpoint/2010/main" val="38216641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2648" y="548640"/>
            <a:ext cx="10741152" cy="1132258"/>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572E861E-DFBA-B4AA-9356-CDE3D3F57C04}"/>
              </a:ext>
            </a:extLst>
          </p:cNvPr>
          <p:cNvSpPr>
            <a:spLocks noGrp="1"/>
          </p:cNvSpPr>
          <p:nvPr>
            <p:ph sz="half" idx="1"/>
          </p:nvPr>
        </p:nvSpPr>
        <p:spPr>
          <a:xfrm>
            <a:off x="612648"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451D7538-EC5A-3EE7-176F-A58920C50797}"/>
              </a:ext>
            </a:extLst>
          </p:cNvPr>
          <p:cNvSpPr>
            <a:spLocks noGrp="1"/>
          </p:cNvSpPr>
          <p:nvPr>
            <p:ph sz="half" idx="2"/>
          </p:nvPr>
        </p:nvSpPr>
        <p:spPr>
          <a:xfrm>
            <a:off x="6172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EDCB5ACB-D10C-44A8-9570-124370F4CB38}" type="datetimeFigureOut">
              <a:rPr lang="en-US" dirty="0"/>
              <a:t>6/4/2024</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
              </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dirty="0"/>
              <a:t>‹#›</a:t>
            </a:fld>
            <a:endParaRPr lang="en-US" dirty="0"/>
          </a:p>
        </p:txBody>
      </p:sp>
    </p:spTree>
    <p:extLst>
      <p:ext uri="{BB962C8B-B14F-4D97-AF65-F5344CB8AC3E}">
        <p14:creationId xmlns:p14="http://schemas.microsoft.com/office/powerpoint/2010/main" val="1165936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EE969-634D-6E32-D227-18E9282C6F9E}"/>
              </a:ext>
            </a:extLst>
          </p:cNvPr>
          <p:cNvSpPr>
            <a:spLocks noGrp="1"/>
          </p:cNvSpPr>
          <p:nvPr>
            <p:ph type="title"/>
          </p:nvPr>
        </p:nvSpPr>
        <p:spPr>
          <a:xfrm>
            <a:off x="609600" y="547396"/>
            <a:ext cx="10745788" cy="1143292"/>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61CD26D4-290A-F0ED-7D62-41EDA6FEC2B9}"/>
              </a:ext>
            </a:extLst>
          </p:cNvPr>
          <p:cNvSpPr>
            <a:spLocks noGrp="1"/>
          </p:cNvSpPr>
          <p:nvPr>
            <p:ph type="body" idx="1"/>
          </p:nvPr>
        </p:nvSpPr>
        <p:spPr>
          <a:xfrm>
            <a:off x="609600" y="1685735"/>
            <a:ext cx="5157787" cy="559834"/>
          </a:xfrm>
        </p:spPr>
        <p:txBody>
          <a:bodyPr anchor="b">
            <a:normAutofit/>
          </a:bodyPr>
          <a:lstStyle>
            <a:lvl1pPr marL="0" indent="0">
              <a:lnSpc>
                <a:spcPct val="90000"/>
              </a:lnSpc>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94DA52B0-7419-A946-4523-6D34BCAD26D1}"/>
              </a:ext>
            </a:extLst>
          </p:cNvPr>
          <p:cNvSpPr>
            <a:spLocks noGrp="1"/>
          </p:cNvSpPr>
          <p:nvPr>
            <p:ph sz="half" idx="2"/>
          </p:nvPr>
        </p:nvSpPr>
        <p:spPr>
          <a:xfrm>
            <a:off x="609600" y="2386894"/>
            <a:ext cx="5157787" cy="376508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06536620-C4F3-EEC3-DBF1-05196B1CBB55}"/>
              </a:ext>
            </a:extLst>
          </p:cNvPr>
          <p:cNvSpPr>
            <a:spLocks noGrp="1"/>
          </p:cNvSpPr>
          <p:nvPr>
            <p:ph type="body" sz="quarter" idx="3"/>
          </p:nvPr>
        </p:nvSpPr>
        <p:spPr>
          <a:xfrm>
            <a:off x="6172200" y="1685735"/>
            <a:ext cx="5183188" cy="559834"/>
          </a:xfrm>
        </p:spPr>
        <p:txBody>
          <a:bodyPr anchor="b">
            <a:normAutofit/>
          </a:bodyPr>
          <a:lstStyle>
            <a:lvl1pPr marL="0" indent="0">
              <a:lnSpc>
                <a:spcPct val="90000"/>
              </a:lnSpc>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33BAE980-E611-98B5-04E9-DE4584B0E33F}"/>
              </a:ext>
            </a:extLst>
          </p:cNvPr>
          <p:cNvSpPr>
            <a:spLocks noGrp="1"/>
          </p:cNvSpPr>
          <p:nvPr>
            <p:ph sz="quarter" idx="4"/>
          </p:nvPr>
        </p:nvSpPr>
        <p:spPr>
          <a:xfrm>
            <a:off x="6172199" y="2386894"/>
            <a:ext cx="5183189" cy="376508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4E3B3581-658A-8487-F9CB-E79F2BFF27E4}"/>
              </a:ext>
            </a:extLst>
          </p:cNvPr>
          <p:cNvSpPr>
            <a:spLocks noGrp="1"/>
          </p:cNvSpPr>
          <p:nvPr>
            <p:ph type="dt" sz="half" idx="10"/>
          </p:nvPr>
        </p:nvSpPr>
        <p:spPr/>
        <p:txBody>
          <a:bodyPr/>
          <a:lstStyle/>
          <a:p>
            <a:fld id="{AB8D84F4-0E7A-4BDE-98C6-AE68FB974645}" type="datetimeFigureOut">
              <a:rPr lang="en-US" dirty="0"/>
              <a:t>6/4/2024</a:t>
            </a:fld>
            <a:endParaRPr lang="en-US" dirty="0"/>
          </a:p>
        </p:txBody>
      </p:sp>
      <p:sp>
        <p:nvSpPr>
          <p:cNvPr id="8" name="Footer Placeholder 7">
            <a:extLst>
              <a:ext uri="{FF2B5EF4-FFF2-40B4-BE49-F238E27FC236}">
                <a16:creationId xmlns:a16="http://schemas.microsoft.com/office/drawing/2014/main" id="{949D76D8-9033-26CF-BF4C-AECCC685C177}"/>
              </a:ext>
            </a:extLst>
          </p:cNvPr>
          <p:cNvSpPr>
            <a:spLocks noGrp="1"/>
          </p:cNvSpPr>
          <p:nvPr>
            <p:ph type="ftr" sz="quarter" idx="11"/>
          </p:nvPr>
        </p:nvSpPr>
        <p:spPr/>
        <p:txBody>
          <a:bodyPr/>
          <a:lstStyle/>
          <a:p>
            <a:r>
              <a:rPr lang="en-US" dirty="0"/>
              <a:t>
              </a:t>
            </a:r>
          </a:p>
        </p:txBody>
      </p:sp>
      <p:sp>
        <p:nvSpPr>
          <p:cNvPr id="9" name="Slide Number Placeholder 8">
            <a:extLst>
              <a:ext uri="{FF2B5EF4-FFF2-40B4-BE49-F238E27FC236}">
                <a16:creationId xmlns:a16="http://schemas.microsoft.com/office/drawing/2014/main" id="{E02A06B8-CC1D-542F-D8EB-7625046B91D2}"/>
              </a:ext>
            </a:extLst>
          </p:cNvPr>
          <p:cNvSpPr>
            <a:spLocks noGrp="1"/>
          </p:cNvSpPr>
          <p:nvPr>
            <p:ph type="sldNum" sz="quarter" idx="12"/>
          </p:nvPr>
        </p:nvSpPr>
        <p:spPr/>
        <p:txBody>
          <a:bodyPr/>
          <a:lstStyle/>
          <a:p>
            <a:fld id="{CC057153-B650-4DEB-B370-79DDCFDCE934}" type="slidenum">
              <a:rPr lang="en-US" dirty="0"/>
              <a:t>‹#›</a:t>
            </a:fld>
            <a:endParaRPr lang="en-US" dirty="0"/>
          </a:p>
        </p:txBody>
      </p:sp>
    </p:spTree>
    <p:extLst>
      <p:ext uri="{BB962C8B-B14F-4D97-AF65-F5344CB8AC3E}">
        <p14:creationId xmlns:p14="http://schemas.microsoft.com/office/powerpoint/2010/main" val="19461268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A9F42-7FF7-F803-C075-BC4968D35E34}"/>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E89E8268-7232-2944-F1BD-399F9419B563}"/>
              </a:ext>
            </a:extLst>
          </p:cNvPr>
          <p:cNvSpPr>
            <a:spLocks noGrp="1"/>
          </p:cNvSpPr>
          <p:nvPr>
            <p:ph type="dt" sz="half" idx="10"/>
          </p:nvPr>
        </p:nvSpPr>
        <p:spPr/>
        <p:txBody>
          <a:bodyPr/>
          <a:lstStyle/>
          <a:p>
            <a:fld id="{CBEFF1D8-9801-4C4B-92F3-66C9A863BD74}" type="datetimeFigureOut">
              <a:rPr lang="en-US" dirty="0"/>
              <a:t>6/4/2024</a:t>
            </a:fld>
            <a:endParaRPr lang="en-US" dirty="0"/>
          </a:p>
        </p:txBody>
      </p:sp>
      <p:sp>
        <p:nvSpPr>
          <p:cNvPr id="4" name="Footer Placeholder 3">
            <a:extLst>
              <a:ext uri="{FF2B5EF4-FFF2-40B4-BE49-F238E27FC236}">
                <a16:creationId xmlns:a16="http://schemas.microsoft.com/office/drawing/2014/main" id="{6B968DDD-323F-89A1-84E3-DDBA626D9386}"/>
              </a:ext>
            </a:extLst>
          </p:cNvPr>
          <p:cNvSpPr>
            <a:spLocks noGrp="1"/>
          </p:cNvSpPr>
          <p:nvPr>
            <p:ph type="ftr" sz="quarter" idx="11"/>
          </p:nvPr>
        </p:nvSpPr>
        <p:spPr/>
        <p:txBody>
          <a:bodyPr/>
          <a:lstStyle/>
          <a:p>
            <a:r>
              <a:rPr lang="en-US" dirty="0"/>
              <a:t>
              </a:t>
            </a:r>
          </a:p>
        </p:txBody>
      </p:sp>
      <p:sp>
        <p:nvSpPr>
          <p:cNvPr id="5" name="Slide Number Placeholder 4">
            <a:extLst>
              <a:ext uri="{FF2B5EF4-FFF2-40B4-BE49-F238E27FC236}">
                <a16:creationId xmlns:a16="http://schemas.microsoft.com/office/drawing/2014/main" id="{98FBDC76-671D-1671-DCE2-D5658BD40E29}"/>
              </a:ext>
            </a:extLst>
          </p:cNvPr>
          <p:cNvSpPr>
            <a:spLocks noGrp="1"/>
          </p:cNvSpPr>
          <p:nvPr>
            <p:ph type="sldNum" sz="quarter" idx="12"/>
          </p:nvPr>
        </p:nvSpPr>
        <p:spPr/>
        <p:txBody>
          <a:bodyPr/>
          <a:lstStyle/>
          <a:p>
            <a:fld id="{CC057153-B650-4DEB-B370-79DDCFDCE934}" type="slidenum">
              <a:rPr lang="en-US" dirty="0"/>
              <a:t>‹#›</a:t>
            </a:fld>
            <a:endParaRPr lang="en-US" dirty="0"/>
          </a:p>
        </p:txBody>
      </p:sp>
    </p:spTree>
    <p:extLst>
      <p:ext uri="{BB962C8B-B14F-4D97-AF65-F5344CB8AC3E}">
        <p14:creationId xmlns:p14="http://schemas.microsoft.com/office/powerpoint/2010/main" val="31826435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BC4D82-0182-501C-9231-46767680476E}"/>
              </a:ext>
            </a:extLst>
          </p:cNvPr>
          <p:cNvSpPr>
            <a:spLocks noGrp="1"/>
          </p:cNvSpPr>
          <p:nvPr>
            <p:ph type="dt" sz="half" idx="10"/>
          </p:nvPr>
        </p:nvSpPr>
        <p:spPr/>
        <p:txBody>
          <a:bodyPr/>
          <a:lstStyle/>
          <a:p>
            <a:fld id="{961FE8FD-B23E-4E1A-83EF-0847EBEA0105}" type="datetimeFigureOut">
              <a:rPr lang="en-US" dirty="0"/>
              <a:t>6/4/2024</a:t>
            </a:fld>
            <a:endParaRPr lang="en-US" dirty="0"/>
          </a:p>
        </p:txBody>
      </p:sp>
      <p:sp>
        <p:nvSpPr>
          <p:cNvPr id="3" name="Footer Placeholder 2">
            <a:extLst>
              <a:ext uri="{FF2B5EF4-FFF2-40B4-BE49-F238E27FC236}">
                <a16:creationId xmlns:a16="http://schemas.microsoft.com/office/drawing/2014/main" id="{10EAA6C9-A7F3-19F1-D17C-A1D83FAF553F}"/>
              </a:ext>
            </a:extLst>
          </p:cNvPr>
          <p:cNvSpPr>
            <a:spLocks noGrp="1"/>
          </p:cNvSpPr>
          <p:nvPr>
            <p:ph type="ftr" sz="quarter" idx="11"/>
          </p:nvPr>
        </p:nvSpPr>
        <p:spPr/>
        <p:txBody>
          <a:bodyPr/>
          <a:lstStyle/>
          <a:p>
            <a:r>
              <a:rPr lang="en-US" dirty="0"/>
              <a:t>
              </a:t>
            </a:r>
          </a:p>
        </p:txBody>
      </p:sp>
      <p:sp>
        <p:nvSpPr>
          <p:cNvPr id="4" name="Slide Number Placeholder 3">
            <a:extLst>
              <a:ext uri="{FF2B5EF4-FFF2-40B4-BE49-F238E27FC236}">
                <a16:creationId xmlns:a16="http://schemas.microsoft.com/office/drawing/2014/main" id="{34EBB816-1B94-116F-92D4-6043AE9E0C6B}"/>
              </a:ext>
            </a:extLst>
          </p:cNvPr>
          <p:cNvSpPr>
            <a:spLocks noGrp="1"/>
          </p:cNvSpPr>
          <p:nvPr>
            <p:ph type="sldNum" sz="quarter" idx="12"/>
          </p:nvPr>
        </p:nvSpPr>
        <p:spPr/>
        <p:txBody>
          <a:bodyPr/>
          <a:lstStyle/>
          <a:p>
            <a:fld id="{CC057153-B650-4DEB-B370-79DDCFDCE934}" type="slidenum">
              <a:rPr lang="en-US" dirty="0"/>
              <a:t>‹#›</a:t>
            </a:fld>
            <a:endParaRPr lang="en-US" dirty="0"/>
          </a:p>
        </p:txBody>
      </p:sp>
    </p:spTree>
    <p:extLst>
      <p:ext uri="{BB962C8B-B14F-4D97-AF65-F5344CB8AC3E}">
        <p14:creationId xmlns:p14="http://schemas.microsoft.com/office/powerpoint/2010/main" val="22107264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0C37F-77BE-E128-4248-D001C39E79C6}"/>
              </a:ext>
            </a:extLst>
          </p:cNvPr>
          <p:cNvSpPr>
            <a:spLocks noGrp="1"/>
          </p:cNvSpPr>
          <p:nvPr>
            <p:ph type="title"/>
          </p:nvPr>
        </p:nvSpPr>
        <p:spPr>
          <a:xfrm>
            <a:off x="597160" y="553616"/>
            <a:ext cx="3595634" cy="1757505"/>
          </a:xfrm>
        </p:spPr>
        <p:txBody>
          <a:bodyPr anchor="t">
            <a:normAutofit/>
          </a:bodyPr>
          <a:lstStyle>
            <a:lvl1pPr>
              <a:defRPr sz="2800"/>
            </a:lvl1pPr>
          </a:lstStyle>
          <a:p>
            <a:r>
              <a:rPr lang="en-US" dirty="0"/>
              <a:t>Click to edit Master title style</a:t>
            </a:r>
          </a:p>
        </p:txBody>
      </p:sp>
      <p:sp>
        <p:nvSpPr>
          <p:cNvPr id="3" name="Content Placeholder 2">
            <a:extLst>
              <a:ext uri="{FF2B5EF4-FFF2-40B4-BE49-F238E27FC236}">
                <a16:creationId xmlns:a16="http://schemas.microsoft.com/office/drawing/2014/main" id="{2F3B20A8-A604-C977-02C0-083BA8663484}"/>
              </a:ext>
            </a:extLst>
          </p:cNvPr>
          <p:cNvSpPr>
            <a:spLocks noGrp="1"/>
          </p:cNvSpPr>
          <p:nvPr>
            <p:ph idx="1"/>
          </p:nvPr>
        </p:nvSpPr>
        <p:spPr>
          <a:xfrm>
            <a:off x="5134708" y="553616"/>
            <a:ext cx="6279741" cy="5486400"/>
          </a:xfrm>
        </p:spPr>
        <p:txBody>
          <a:bodyPr>
            <a:normAutofit/>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EC0EEBFB-2026-6A35-33ED-F008376B67A0}"/>
              </a:ext>
            </a:extLst>
          </p:cNvPr>
          <p:cNvSpPr>
            <a:spLocks noGrp="1"/>
          </p:cNvSpPr>
          <p:nvPr>
            <p:ph type="body" sz="half" idx="2"/>
          </p:nvPr>
        </p:nvSpPr>
        <p:spPr>
          <a:xfrm>
            <a:off x="597160" y="2311121"/>
            <a:ext cx="3595634" cy="3728895"/>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93F05638-7A56-469A-825A-1DFA600254C8}"/>
              </a:ext>
            </a:extLst>
          </p:cNvPr>
          <p:cNvSpPr>
            <a:spLocks noGrp="1"/>
          </p:cNvSpPr>
          <p:nvPr>
            <p:ph type="dt" sz="half" idx="10"/>
          </p:nvPr>
        </p:nvSpPr>
        <p:spPr/>
        <p:txBody>
          <a:bodyPr/>
          <a:lstStyle/>
          <a:p>
            <a:fld id="{8DDF891E-A7C2-465C-AD39-8EDCB0F58E3C}" type="datetimeFigureOut">
              <a:rPr lang="en-US" dirty="0"/>
              <a:t>6/4/2024</a:t>
            </a:fld>
            <a:endParaRPr lang="en-US" dirty="0"/>
          </a:p>
        </p:txBody>
      </p:sp>
      <p:sp>
        <p:nvSpPr>
          <p:cNvPr id="6" name="Footer Placeholder 5">
            <a:extLst>
              <a:ext uri="{FF2B5EF4-FFF2-40B4-BE49-F238E27FC236}">
                <a16:creationId xmlns:a16="http://schemas.microsoft.com/office/drawing/2014/main" id="{9C85A215-184B-2105-0279-ED02F6445831}"/>
              </a:ext>
            </a:extLst>
          </p:cNvPr>
          <p:cNvSpPr>
            <a:spLocks noGrp="1"/>
          </p:cNvSpPr>
          <p:nvPr>
            <p:ph type="ftr" sz="quarter" idx="11"/>
          </p:nvPr>
        </p:nvSpPr>
        <p:spPr/>
        <p:txBody>
          <a:bodyPr/>
          <a:lstStyle/>
          <a:p>
            <a:r>
              <a:rPr lang="en-US" dirty="0"/>
              <a:t>
              </a:t>
            </a:r>
          </a:p>
        </p:txBody>
      </p:sp>
      <p:sp>
        <p:nvSpPr>
          <p:cNvPr id="7" name="Slide Number Placeholder 6">
            <a:extLst>
              <a:ext uri="{FF2B5EF4-FFF2-40B4-BE49-F238E27FC236}">
                <a16:creationId xmlns:a16="http://schemas.microsoft.com/office/drawing/2014/main" id="{32C7CA46-892B-253A-3A28-7414E17B837B}"/>
              </a:ext>
            </a:extLst>
          </p:cNvPr>
          <p:cNvSpPr>
            <a:spLocks noGrp="1"/>
          </p:cNvSpPr>
          <p:nvPr>
            <p:ph type="sldNum" sz="quarter" idx="12"/>
          </p:nvPr>
        </p:nvSpPr>
        <p:spPr/>
        <p:txBody>
          <a:bodyPr/>
          <a:lstStyle/>
          <a:p>
            <a:fld id="{CC057153-B650-4DEB-B370-79DDCFDCE934}" type="slidenum">
              <a:rPr lang="en-US" dirty="0"/>
              <a:t>‹#›</a:t>
            </a:fld>
            <a:endParaRPr lang="en-US" dirty="0"/>
          </a:p>
        </p:txBody>
      </p:sp>
    </p:spTree>
    <p:extLst>
      <p:ext uri="{BB962C8B-B14F-4D97-AF65-F5344CB8AC3E}">
        <p14:creationId xmlns:p14="http://schemas.microsoft.com/office/powerpoint/2010/main" val="20018078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06A09-98CF-FAC2-3708-AECC4360C651}"/>
              </a:ext>
            </a:extLst>
          </p:cNvPr>
          <p:cNvSpPr>
            <a:spLocks noGrp="1"/>
          </p:cNvSpPr>
          <p:nvPr>
            <p:ph type="title"/>
          </p:nvPr>
        </p:nvSpPr>
        <p:spPr>
          <a:xfrm>
            <a:off x="594360" y="557784"/>
            <a:ext cx="3595634" cy="2212313"/>
          </a:xfrm>
        </p:spPr>
        <p:txBody>
          <a:bodyPr anchor="t">
            <a:normAutofit/>
          </a:bodyPr>
          <a:lstStyle>
            <a:lvl1pPr>
              <a:defRPr sz="2800"/>
            </a:lvl1pPr>
          </a:lstStyle>
          <a:p>
            <a:r>
              <a:rPr lang="en-US" dirty="0"/>
              <a:t>Click to edit Master title style</a:t>
            </a:r>
          </a:p>
        </p:txBody>
      </p:sp>
      <p:sp>
        <p:nvSpPr>
          <p:cNvPr id="3" name="Picture Placeholder 2">
            <a:extLst>
              <a:ext uri="{FF2B5EF4-FFF2-40B4-BE49-F238E27FC236}">
                <a16:creationId xmlns:a16="http://schemas.microsoft.com/office/drawing/2014/main" id="{9571C769-CEC8-962A-01E6-15B0E056791E}"/>
              </a:ext>
            </a:extLst>
          </p:cNvPr>
          <p:cNvSpPr>
            <a:spLocks noGrp="1" noChangeAspect="1"/>
          </p:cNvSpPr>
          <p:nvPr>
            <p:ph type="pic" idx="1"/>
          </p:nvPr>
        </p:nvSpPr>
        <p:spPr>
          <a:xfrm>
            <a:off x="5063319" y="657103"/>
            <a:ext cx="6483687" cy="5555904"/>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a:p>
        </p:txBody>
      </p:sp>
      <p:sp>
        <p:nvSpPr>
          <p:cNvPr id="4" name="Text Placeholder 3">
            <a:extLst>
              <a:ext uri="{FF2B5EF4-FFF2-40B4-BE49-F238E27FC236}">
                <a16:creationId xmlns:a16="http://schemas.microsoft.com/office/drawing/2014/main" id="{F32C4A61-EF2A-C5A5-B150-4448600B3937}"/>
              </a:ext>
            </a:extLst>
          </p:cNvPr>
          <p:cNvSpPr>
            <a:spLocks noGrp="1"/>
          </p:cNvSpPr>
          <p:nvPr>
            <p:ph type="body" sz="half" idx="2"/>
          </p:nvPr>
        </p:nvSpPr>
        <p:spPr>
          <a:xfrm>
            <a:off x="609601" y="2826137"/>
            <a:ext cx="3585586" cy="3434638"/>
          </a:xfrm>
        </p:spPr>
        <p:txBody>
          <a:bodyPr anchor="b"/>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920B235E-39C7-4C78-20EF-DB48ECD9CB90}"/>
              </a:ext>
            </a:extLst>
          </p:cNvPr>
          <p:cNvSpPr>
            <a:spLocks noGrp="1"/>
          </p:cNvSpPr>
          <p:nvPr>
            <p:ph type="dt" sz="half" idx="10"/>
          </p:nvPr>
        </p:nvSpPr>
        <p:spPr/>
        <p:txBody>
          <a:bodyPr/>
          <a:lstStyle/>
          <a:p>
            <a:fld id="{F39F93E5-AFB6-485C-8E3C-32F92A07875F}" type="datetimeFigureOut">
              <a:rPr lang="en-US" dirty="0"/>
              <a:t>6/4/2024</a:t>
            </a:fld>
            <a:endParaRPr lang="en-US" dirty="0"/>
          </a:p>
        </p:txBody>
      </p:sp>
      <p:sp>
        <p:nvSpPr>
          <p:cNvPr id="6" name="Footer Placeholder 5">
            <a:extLst>
              <a:ext uri="{FF2B5EF4-FFF2-40B4-BE49-F238E27FC236}">
                <a16:creationId xmlns:a16="http://schemas.microsoft.com/office/drawing/2014/main" id="{7FDC75DA-9A78-9AB9-7171-95A08CC51C56}"/>
              </a:ext>
            </a:extLst>
          </p:cNvPr>
          <p:cNvSpPr>
            <a:spLocks noGrp="1"/>
          </p:cNvSpPr>
          <p:nvPr>
            <p:ph type="ftr" sz="quarter" idx="11"/>
          </p:nvPr>
        </p:nvSpPr>
        <p:spPr/>
        <p:txBody>
          <a:bodyPr/>
          <a:lstStyle/>
          <a:p>
            <a:r>
              <a:rPr lang="en-US" dirty="0"/>
              <a:t>
              </a:t>
            </a:r>
          </a:p>
        </p:txBody>
      </p:sp>
      <p:sp>
        <p:nvSpPr>
          <p:cNvPr id="7" name="Slide Number Placeholder 6">
            <a:extLst>
              <a:ext uri="{FF2B5EF4-FFF2-40B4-BE49-F238E27FC236}">
                <a16:creationId xmlns:a16="http://schemas.microsoft.com/office/drawing/2014/main" id="{5EFE1A03-DCCB-53C7-DBFE-2AD55C90591B}"/>
              </a:ext>
            </a:extLst>
          </p:cNvPr>
          <p:cNvSpPr>
            <a:spLocks noGrp="1"/>
          </p:cNvSpPr>
          <p:nvPr>
            <p:ph type="sldNum" sz="quarter" idx="12"/>
          </p:nvPr>
        </p:nvSpPr>
        <p:spPr/>
        <p:txBody>
          <a:bodyPr/>
          <a:lstStyle/>
          <a:p>
            <a:fld id="{CC057153-B650-4DEB-B370-79DDCFDCE934}" type="slidenum">
              <a:rPr lang="en-US" dirty="0"/>
              <a:t>‹#›</a:t>
            </a:fld>
            <a:endParaRPr lang="en-US" dirty="0"/>
          </a:p>
        </p:txBody>
      </p:sp>
    </p:spTree>
    <p:extLst>
      <p:ext uri="{BB962C8B-B14F-4D97-AF65-F5344CB8AC3E}">
        <p14:creationId xmlns:p14="http://schemas.microsoft.com/office/powerpoint/2010/main" val="33406309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5BFB69-9245-EC58-F1DE-FEB625BD336A}"/>
              </a:ext>
            </a:extLst>
          </p:cNvPr>
          <p:cNvSpPr>
            <a:spLocks noGrp="1"/>
          </p:cNvSpPr>
          <p:nvPr>
            <p:ph type="title"/>
          </p:nvPr>
        </p:nvSpPr>
        <p:spPr>
          <a:xfrm>
            <a:off x="612648" y="548640"/>
            <a:ext cx="10653578" cy="1132258"/>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a:extLst>
              <a:ext uri="{FF2B5EF4-FFF2-40B4-BE49-F238E27FC236}">
                <a16:creationId xmlns:a16="http://schemas.microsoft.com/office/drawing/2014/main" id="{5516AFD5-5144-C460-0CA4-644BC4A93C02}"/>
              </a:ext>
            </a:extLst>
          </p:cNvPr>
          <p:cNvSpPr>
            <a:spLocks noGrp="1"/>
          </p:cNvSpPr>
          <p:nvPr>
            <p:ph type="body" idx="1"/>
          </p:nvPr>
        </p:nvSpPr>
        <p:spPr>
          <a:xfrm>
            <a:off x="612647" y="1715532"/>
            <a:ext cx="10653579" cy="459382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995753E-AF8A-7E04-8A1A-205B755A0215}"/>
              </a:ext>
            </a:extLst>
          </p:cNvPr>
          <p:cNvSpPr>
            <a:spLocks noGrp="1"/>
          </p:cNvSpPr>
          <p:nvPr>
            <p:ph type="dt" sz="half" idx="2"/>
          </p:nvPr>
        </p:nvSpPr>
        <p:spPr>
          <a:xfrm>
            <a:off x="137160" y="6453002"/>
            <a:ext cx="3494314" cy="365125"/>
          </a:xfrm>
          <a:prstGeom prst="rect">
            <a:avLst/>
          </a:prstGeom>
        </p:spPr>
        <p:txBody>
          <a:bodyPr vert="horz" lIns="91440" tIns="45720" rIns="91440" bIns="45720" rtlCol="0" anchor="ctr"/>
          <a:lstStyle>
            <a:lvl1pPr algn="l">
              <a:defRPr sz="900">
                <a:solidFill>
                  <a:schemeClr val="tx1"/>
                </a:solidFill>
              </a:defRPr>
            </a:lvl1pPr>
          </a:lstStyle>
          <a:p>
            <a:fld id="{3A332BE1-279E-4118-9FE3-7952B079A510}" type="datetimeFigureOut">
              <a:rPr lang="en-US" dirty="0"/>
              <a:t>6/4/2024</a:t>
            </a:fld>
            <a:endParaRPr lang="en-US" dirty="0"/>
          </a:p>
        </p:txBody>
      </p:sp>
      <p:sp>
        <p:nvSpPr>
          <p:cNvPr id="5" name="Footer Placeholder 4">
            <a:extLst>
              <a:ext uri="{FF2B5EF4-FFF2-40B4-BE49-F238E27FC236}">
                <a16:creationId xmlns:a16="http://schemas.microsoft.com/office/drawing/2014/main" id="{D4E1B7C8-DA74-800B-EE14-A39E9DB32DE4}"/>
              </a:ext>
            </a:extLst>
          </p:cNvPr>
          <p:cNvSpPr>
            <a:spLocks noGrp="1"/>
          </p:cNvSpPr>
          <p:nvPr>
            <p:ph type="ftr" sz="quarter" idx="3"/>
          </p:nvPr>
        </p:nvSpPr>
        <p:spPr>
          <a:xfrm>
            <a:off x="8876521" y="6453002"/>
            <a:ext cx="2805405" cy="365125"/>
          </a:xfrm>
          <a:prstGeom prst="rect">
            <a:avLst/>
          </a:prstGeom>
        </p:spPr>
        <p:txBody>
          <a:bodyPr vert="horz" lIns="91440" tIns="45720" rIns="91440" bIns="45720" rtlCol="0" anchor="ctr"/>
          <a:lstStyle>
            <a:lvl1pPr algn="r">
              <a:defRPr sz="900">
                <a:solidFill>
                  <a:schemeClr val="tx1"/>
                </a:solidFill>
              </a:defRPr>
            </a:lvl1pPr>
          </a:lstStyle>
          <a:p>
            <a:r>
              <a:rPr lang="en-US" dirty="0"/>
              <a:t>
              </a:t>
            </a:r>
          </a:p>
        </p:txBody>
      </p:sp>
      <p:sp>
        <p:nvSpPr>
          <p:cNvPr id="6" name="Slide Number Placeholder 5">
            <a:extLst>
              <a:ext uri="{FF2B5EF4-FFF2-40B4-BE49-F238E27FC236}">
                <a16:creationId xmlns:a16="http://schemas.microsoft.com/office/drawing/2014/main" id="{7AC1647D-0DF0-CA1B-F723-EF7B8F508DB7}"/>
              </a:ext>
            </a:extLst>
          </p:cNvPr>
          <p:cNvSpPr>
            <a:spLocks noGrp="1"/>
          </p:cNvSpPr>
          <p:nvPr>
            <p:ph type="sldNum" sz="quarter" idx="4"/>
          </p:nvPr>
        </p:nvSpPr>
        <p:spPr>
          <a:xfrm>
            <a:off x="11632162" y="6453002"/>
            <a:ext cx="429207" cy="365125"/>
          </a:xfrm>
          <a:prstGeom prst="rect">
            <a:avLst/>
          </a:prstGeom>
        </p:spPr>
        <p:txBody>
          <a:bodyPr vert="horz" lIns="91440" tIns="45720" rIns="91440" bIns="45720" rtlCol="0" anchor="ctr"/>
          <a:lstStyle>
            <a:lvl1pPr algn="r">
              <a:defRPr sz="900">
                <a:solidFill>
                  <a:schemeClr val="tx1"/>
                </a:solidFill>
              </a:defRPr>
            </a:lvl1pPr>
          </a:lstStyle>
          <a:p>
            <a:fld id="{CC057153-B650-4DEB-B370-79DDCFDCE934}" type="slidenum">
              <a:rPr lang="en-US" dirty="0"/>
              <a:t>‹#›</a:t>
            </a:fld>
            <a:endParaRPr lang="en-US" dirty="0"/>
          </a:p>
        </p:txBody>
      </p:sp>
    </p:spTree>
    <p:extLst>
      <p:ext uri="{BB962C8B-B14F-4D97-AF65-F5344CB8AC3E}">
        <p14:creationId xmlns:p14="http://schemas.microsoft.com/office/powerpoint/2010/main" val="184583575"/>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 id="2147483729" r:id="rId13"/>
  </p:sldLayoutIdLst>
  <p:hf hdr="0"/>
  <p:txStyles>
    <p:title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5" orient="horz" pos="2160">
          <p15:clr>
            <a:srgbClr val="F26B43"/>
          </p15:clr>
        </p15:guide>
        <p15:guide id="6"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9.emf"/><Relationship Id="rId5" Type="http://schemas.openxmlformats.org/officeDocument/2006/relationships/image" Target="../media/image30.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jpeg"/></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2.emf"/><Relationship Id="rId5" Type="http://schemas.openxmlformats.org/officeDocument/2006/relationships/chart" Target="../charts/chart1.xml"/><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33.jpeg"/><Relationship Id="rId7"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jpeg"/><Relationship Id="rId5" Type="http://schemas.openxmlformats.org/officeDocument/2006/relationships/image" Target="../media/image35.svg"/><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image" Target="../media/image37.png"/><Relationship Id="rId7"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image" Target="../media/image40.jpeg"/><Relationship Id="rId5" Type="http://schemas.openxmlformats.org/officeDocument/2006/relationships/image" Target="../media/image39.png"/><Relationship Id="rId10" Type="http://schemas.openxmlformats.org/officeDocument/2006/relationships/image" Target="../media/image42.png"/><Relationship Id="rId4" Type="http://schemas.openxmlformats.org/officeDocument/2006/relationships/image" Target="../media/image38.svg"/><Relationship Id="rId9" Type="http://schemas.openxmlformats.org/officeDocument/2006/relationships/image" Target="../media/image41.jpe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2.jpeg"/><Relationship Id="rId7" Type="http://schemas.openxmlformats.org/officeDocument/2006/relationships/image" Target="../media/image11.sv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13.sv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8" Type="http://schemas.openxmlformats.org/officeDocument/2006/relationships/image" Target="../media/image19.emf"/><Relationship Id="rId3" Type="http://schemas.openxmlformats.org/officeDocument/2006/relationships/image" Target="../media/image14.png"/><Relationship Id="rId7" Type="http://schemas.openxmlformats.org/officeDocument/2006/relationships/image" Target="../media/image18.sv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image" Target="../media/image21.svg"/></Relationships>
</file>

<file path=ppt/slides/_rels/slide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sv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3.png"/><Relationship Id="rId5" Type="http://schemas.openxmlformats.org/officeDocument/2006/relationships/image" Target="../media/image24.svg"/><Relationship Id="rId10" Type="http://schemas.openxmlformats.org/officeDocument/2006/relationships/image" Target="../media/image2.jpeg"/><Relationship Id="rId4" Type="http://schemas.openxmlformats.org/officeDocument/2006/relationships/image" Target="../media/image23.png"/><Relationship Id="rId9" Type="http://schemas.openxmlformats.org/officeDocument/2006/relationships/image" Target="../media/image28.svg"/></Relationships>
</file>

<file path=ppt/slides/_rels/slide9.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image" Target="../media/image3.png"/><Relationship Id="rId4" Type="http://schemas.openxmlformats.org/officeDocument/2006/relationships/image" Target="../media/image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1D70DF-71F0-0739-D42B-A5E1BF590293}"/>
              </a:ext>
            </a:extLst>
          </p:cNvPr>
          <p:cNvSpPr>
            <a:spLocks noGrp="1"/>
          </p:cNvSpPr>
          <p:nvPr>
            <p:ph type="ctrTitle"/>
          </p:nvPr>
        </p:nvSpPr>
        <p:spPr>
          <a:xfrm>
            <a:off x="295633" y="1122363"/>
            <a:ext cx="11144680" cy="2387600"/>
          </a:xfrm>
        </p:spPr>
        <p:txBody>
          <a:bodyPr>
            <a:normAutofit fontScale="90000"/>
          </a:bodyPr>
          <a:lstStyle/>
          <a:p>
            <a:pPr algn="l"/>
            <a:r>
              <a:rPr lang="en-GB" sz="4000" b="1" dirty="0">
                <a:latin typeface="Calibri" panose="020F0502020204030204" pitchFamily="34" charset="0"/>
                <a:ea typeface="Calibri" panose="020F0502020204030204" pitchFamily="34" charset="0"/>
                <a:cs typeface="Calibri" panose="020F0502020204030204" pitchFamily="34" charset="0"/>
              </a:rPr>
              <a:t>CF-Home </a:t>
            </a:r>
            <a:r>
              <a:rPr lang="en-GB" sz="4000" b="1" dirty="0" err="1">
                <a:latin typeface="Calibri" panose="020F0502020204030204" pitchFamily="34" charset="0"/>
                <a:ea typeface="Calibri" panose="020F0502020204030204" pitchFamily="34" charset="0"/>
                <a:cs typeface="Calibri" panose="020F0502020204030204" pitchFamily="34" charset="0"/>
              </a:rPr>
              <a:t>SpIT</a:t>
            </a:r>
            <a:r>
              <a:rPr kumimoji="0" lang="en-GB" sz="27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GB" sz="3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The Cystic Fibrosis Home Sputum Induction Trial</a:t>
            </a:r>
            <a:br>
              <a:rPr lang="en-GB" dirty="0">
                <a:latin typeface="Calibri" panose="020F0502020204030204" pitchFamily="34" charset="0"/>
                <a:ea typeface="Calibri" panose="020F0502020204030204" pitchFamily="34" charset="0"/>
                <a:cs typeface="Calibri" panose="020F0502020204030204" pitchFamily="34" charset="0"/>
              </a:rPr>
            </a:br>
            <a:r>
              <a:rPr lang="en-GB" sz="3100" dirty="0">
                <a:latin typeface="Calibri" panose="020F0502020204030204" pitchFamily="34" charset="0"/>
                <a:ea typeface="Calibri" panose="020F0502020204030204" pitchFamily="34" charset="0"/>
                <a:cs typeface="Calibri" panose="020F0502020204030204" pitchFamily="34" charset="0"/>
              </a:rPr>
              <a:t>Home sputum-induction sampling in children with Cystic Fibrosis on modulator therapy. </a:t>
            </a:r>
            <a:r>
              <a:rPr lang="en-GB" sz="3100" dirty="0">
                <a:solidFill>
                  <a:srgbClr val="FF0000"/>
                </a:solidFill>
                <a:latin typeface="Calibri" panose="020F0502020204030204" pitchFamily="34" charset="0"/>
                <a:ea typeface="Calibri" panose="020F0502020204030204" pitchFamily="34" charset="0"/>
                <a:cs typeface="Calibri" panose="020F0502020204030204" pitchFamily="34" charset="0"/>
              </a:rPr>
              <a:t>Qualitative results on success and acceptability</a:t>
            </a:r>
            <a:r>
              <a:rPr lang="en-GB" sz="3100" dirty="0">
                <a:latin typeface="Calibri" panose="020F0502020204030204" pitchFamily="34" charset="0"/>
                <a:ea typeface="Calibri" panose="020F0502020204030204" pitchFamily="34" charset="0"/>
                <a:cs typeface="Calibri" panose="020F0502020204030204" pitchFamily="34" charset="0"/>
              </a:rPr>
              <a:t>. </a:t>
            </a:r>
            <a:br>
              <a:rPr lang="en-GB" sz="3100" dirty="0"/>
            </a:br>
            <a:endParaRPr lang="en-GB" sz="3100" dirty="0"/>
          </a:p>
        </p:txBody>
      </p:sp>
      <p:sp>
        <p:nvSpPr>
          <p:cNvPr id="3" name="Subtitle 2">
            <a:extLst>
              <a:ext uri="{FF2B5EF4-FFF2-40B4-BE49-F238E27FC236}">
                <a16:creationId xmlns:a16="http://schemas.microsoft.com/office/drawing/2014/main" id="{A8C72E1D-DCA3-2E78-1ADF-8AA638BC5651}"/>
              </a:ext>
            </a:extLst>
          </p:cNvPr>
          <p:cNvSpPr>
            <a:spLocks noGrp="1"/>
          </p:cNvSpPr>
          <p:nvPr>
            <p:ph type="subTitle" idx="1"/>
          </p:nvPr>
        </p:nvSpPr>
        <p:spPr>
          <a:xfrm>
            <a:off x="295633" y="3602038"/>
            <a:ext cx="10317365" cy="1655762"/>
          </a:xfrm>
        </p:spPr>
        <p:txBody>
          <a:bodyPr>
            <a:normAutofit/>
          </a:bodyPr>
          <a:lstStyle/>
          <a:p>
            <a:pPr algn="l"/>
            <a:r>
              <a:rPr lang="en-GB" sz="1800" dirty="0">
                <a:latin typeface="Calibri" panose="020F0502020204030204" pitchFamily="34" charset="0"/>
                <a:ea typeface="Calibri" panose="020F0502020204030204" pitchFamily="34" charset="0"/>
                <a:cs typeface="Calibri" panose="020F0502020204030204" pitchFamily="34" charset="0"/>
              </a:rPr>
              <a:t>K. Ronchetti , H. Morgan , S. Mitchell , R. Dhillon , E. </a:t>
            </a:r>
            <a:r>
              <a:rPr lang="en-GB" sz="1800" dirty="0" err="1">
                <a:latin typeface="Calibri" panose="020F0502020204030204" pitchFamily="34" charset="0"/>
                <a:ea typeface="Calibri" panose="020F0502020204030204" pitchFamily="34" charset="0"/>
                <a:cs typeface="Calibri" panose="020F0502020204030204" pitchFamily="34" charset="0"/>
              </a:rPr>
              <a:t>Mahenthiralingam</a:t>
            </a:r>
            <a:r>
              <a:rPr lang="en-GB" sz="1800" dirty="0">
                <a:latin typeface="Calibri" panose="020F0502020204030204" pitchFamily="34" charset="0"/>
                <a:ea typeface="Calibri" panose="020F0502020204030204" pitchFamily="34" charset="0"/>
                <a:cs typeface="Calibri" panose="020F0502020204030204" pitchFamily="34" charset="0"/>
              </a:rPr>
              <a:t> , L. Thia , J.T. </a:t>
            </a:r>
            <a:r>
              <a:rPr lang="en-GB" sz="1800" dirty="0" err="1">
                <a:latin typeface="Calibri" panose="020F0502020204030204" pitchFamily="34" charset="0"/>
                <a:ea typeface="Calibri" panose="020F0502020204030204" pitchFamily="34" charset="0"/>
                <a:cs typeface="Calibri" panose="020F0502020204030204" pitchFamily="34" charset="0"/>
              </a:rPr>
              <a:t>Forton</a:t>
            </a:r>
            <a:endParaRPr lang="en-GB" sz="1800" dirty="0">
              <a:latin typeface="Calibri" panose="020F0502020204030204" pitchFamily="34" charset="0"/>
              <a:ea typeface="Calibri" panose="020F0502020204030204" pitchFamily="34" charset="0"/>
              <a:cs typeface="Calibri" panose="020F0502020204030204" pitchFamily="34" charset="0"/>
            </a:endParaRPr>
          </a:p>
          <a:p>
            <a:pPr algn="l">
              <a:spcBef>
                <a:spcPts val="300"/>
              </a:spcBef>
            </a:pPr>
            <a:r>
              <a:rPr lang="en-GB" sz="1100" dirty="0">
                <a:latin typeface="Calibri" panose="020F0502020204030204" pitchFamily="34" charset="0"/>
                <a:ea typeface="Calibri" panose="020F0502020204030204" pitchFamily="34" charset="0"/>
                <a:cs typeface="Calibri" panose="020F0502020204030204" pitchFamily="34" charset="0"/>
              </a:rPr>
              <a:t>The Children's Hospital for Wales, Cardiff, United Kingdom, Public Health Wales, Clinical Microbiology, Cardiff, United Kingdom. </a:t>
            </a:r>
          </a:p>
          <a:p>
            <a:pPr algn="l">
              <a:spcBef>
                <a:spcPts val="300"/>
              </a:spcBef>
            </a:pPr>
            <a:r>
              <a:rPr lang="en-GB" sz="1100" dirty="0">
                <a:latin typeface="Calibri" panose="020F0502020204030204" pitchFamily="34" charset="0"/>
                <a:ea typeface="Calibri" panose="020F0502020204030204" pitchFamily="34" charset="0"/>
                <a:cs typeface="Calibri" panose="020F0502020204030204" pitchFamily="34" charset="0"/>
              </a:rPr>
              <a:t>Cardiff University, School of Biosciences, Cardiff, United Kingdom, Cardiff University, School of Medicine, Cardiff, United Kingdom.</a:t>
            </a:r>
          </a:p>
        </p:txBody>
      </p:sp>
      <p:pic>
        <p:nvPicPr>
          <p:cNvPr id="8" name="Picture 2" descr="http://www.cardiff.ac.uk/identity/downloads/universitylogo.jpg">
            <a:extLst>
              <a:ext uri="{FF2B5EF4-FFF2-40B4-BE49-F238E27FC236}">
                <a16:creationId xmlns:a16="http://schemas.microsoft.com/office/drawing/2014/main" id="{A5F8F2D8-A864-80AB-093B-F8C0F8F2CA0F}"/>
              </a:ext>
            </a:extLst>
          </p:cNvPr>
          <p:cNvPicPr>
            <a:picLocks noChangeAspect="1" noChangeArrowheads="1"/>
          </p:cNvPicPr>
          <p:nvPr/>
        </p:nvPicPr>
        <p:blipFill>
          <a:blip r:embed="rId3" cstate="print"/>
          <a:srcRect/>
          <a:stretch>
            <a:fillRect/>
          </a:stretch>
        </p:blipFill>
        <p:spPr bwMode="auto">
          <a:xfrm>
            <a:off x="11072481" y="196197"/>
            <a:ext cx="866546" cy="834091"/>
          </a:xfrm>
          <a:prstGeom prst="rect">
            <a:avLst/>
          </a:prstGeom>
          <a:noFill/>
        </p:spPr>
      </p:pic>
      <p:pic>
        <p:nvPicPr>
          <p:cNvPr id="6" name="Picture 5">
            <a:extLst>
              <a:ext uri="{FF2B5EF4-FFF2-40B4-BE49-F238E27FC236}">
                <a16:creationId xmlns:a16="http://schemas.microsoft.com/office/drawing/2014/main" id="{BF61BC61-E256-4999-89AC-91BC2EF4B01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23479" y="269588"/>
            <a:ext cx="1851236" cy="760700"/>
          </a:xfrm>
          <a:prstGeom prst="rect">
            <a:avLst/>
          </a:prstGeom>
        </p:spPr>
      </p:pic>
    </p:spTree>
    <p:extLst>
      <p:ext uri="{BB962C8B-B14F-4D97-AF65-F5344CB8AC3E}">
        <p14:creationId xmlns:p14="http://schemas.microsoft.com/office/powerpoint/2010/main" val="16365052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linic IS">
            <a:hlinkClick r:id="" action="ppaction://media"/>
            <a:extLst>
              <a:ext uri="{FF2B5EF4-FFF2-40B4-BE49-F238E27FC236}">
                <a16:creationId xmlns:a16="http://schemas.microsoft.com/office/drawing/2014/main" id="{5FBD54CB-9FCD-4E78-87D6-4ADAA06929E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032000" y="2177715"/>
            <a:ext cx="8128000" cy="4572000"/>
          </a:xfrm>
          <a:prstGeom prst="rect">
            <a:avLst/>
          </a:prstGeom>
        </p:spPr>
      </p:pic>
      <p:pic>
        <p:nvPicPr>
          <p:cNvPr id="3" name="Content Placeholder 18">
            <a:extLst>
              <a:ext uri="{FF2B5EF4-FFF2-40B4-BE49-F238E27FC236}">
                <a16:creationId xmlns:a16="http://schemas.microsoft.com/office/drawing/2014/main" id="{878D5A7E-100C-43EE-90D5-F01B9998C858}"/>
              </a:ext>
            </a:extLst>
          </p:cNvPr>
          <p:cNvPicPr>
            <a:picLocks noChangeAspect="1"/>
          </p:cNvPicPr>
          <p:nvPr/>
        </p:nvPicPr>
        <p:blipFill rotWithShape="1">
          <a:blip r:embed="rId6"/>
          <a:srcRect l="1704" t="63361" r="2277" b="21802"/>
          <a:stretch/>
        </p:blipFill>
        <p:spPr>
          <a:xfrm>
            <a:off x="1910708" y="0"/>
            <a:ext cx="9079728" cy="2015544"/>
          </a:xfrm>
          <a:prstGeom prst="rect">
            <a:avLst/>
          </a:prstGeom>
        </p:spPr>
      </p:pic>
    </p:spTree>
    <p:extLst>
      <p:ext uri="{BB962C8B-B14F-4D97-AF65-F5344CB8AC3E}">
        <p14:creationId xmlns:p14="http://schemas.microsoft.com/office/powerpoint/2010/main" val="3185006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7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60E97F55-EBAB-41C5-8E30-0A70BC91EC02}"/>
              </a:ext>
            </a:extLst>
          </p:cNvPr>
          <p:cNvPicPr>
            <a:picLocks noChangeAspect="1"/>
          </p:cNvPicPr>
          <p:nvPr/>
        </p:nvPicPr>
        <p:blipFill>
          <a:blip r:embed="rId3"/>
          <a:stretch>
            <a:fillRect/>
          </a:stretch>
        </p:blipFill>
        <p:spPr>
          <a:xfrm>
            <a:off x="78830" y="1595807"/>
            <a:ext cx="9013074" cy="5585676"/>
          </a:xfrm>
          <a:prstGeom prst="rect">
            <a:avLst/>
          </a:prstGeom>
        </p:spPr>
      </p:pic>
      <p:sp>
        <p:nvSpPr>
          <p:cNvPr id="5" name="TextBox 4">
            <a:extLst>
              <a:ext uri="{FF2B5EF4-FFF2-40B4-BE49-F238E27FC236}">
                <a16:creationId xmlns:a16="http://schemas.microsoft.com/office/drawing/2014/main" id="{7861735A-5803-4B7B-AF56-0DDB932211C7}"/>
              </a:ext>
            </a:extLst>
          </p:cNvPr>
          <p:cNvSpPr txBox="1"/>
          <p:nvPr/>
        </p:nvSpPr>
        <p:spPr>
          <a:xfrm>
            <a:off x="1587500" y="927100"/>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0BA002DD-E7E1-4ACD-A7AC-8FD1F396D22E}"/>
              </a:ext>
            </a:extLst>
          </p:cNvPr>
          <p:cNvSpPr/>
          <p:nvPr/>
        </p:nvSpPr>
        <p:spPr>
          <a:xfrm>
            <a:off x="635073" y="303145"/>
            <a:ext cx="10899702" cy="129266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effectLst/>
                <a:uLnTx/>
                <a:uFillTx/>
                <a:latin typeface="Calibri" panose="020F0502020204030204"/>
                <a:ea typeface="+mn-ea"/>
                <a:cs typeface="+mn-cs"/>
              </a:rPr>
              <a:t>CF-HomeSpIT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00"/>
                </a:solidFill>
                <a:effectLst/>
                <a:uLnTx/>
                <a:uFillTx/>
                <a:latin typeface="Calibri" panose="020F0502020204030204"/>
                <a:ea typeface="+mn-ea"/>
                <a:cs typeface="+mn-cs"/>
              </a:rPr>
              <a:t>Interim Results </a:t>
            </a:r>
            <a:r>
              <a:rPr kumimoji="0" lang="en-GB" sz="2800" i="0" u="none" strike="noStrike" kern="1200" cap="none" spc="0" normalizeH="0" baseline="0" noProof="0" dirty="0">
                <a:ln>
                  <a:noFill/>
                </a:ln>
                <a:solidFill>
                  <a:srgbClr val="212529"/>
                </a:solidFill>
                <a:effectLst/>
                <a:uLnTx/>
                <a:uFillTx/>
                <a:latin typeface="Calibri" panose="020F0502020204030204"/>
                <a:ea typeface="+mn-ea"/>
                <a:cs typeface="+mn-cs"/>
              </a:rPr>
              <a:t>for first 32 recruited patients (July 2023)</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dirty="0">
              <a:ln>
                <a:noFill/>
              </a:ln>
              <a:solidFill>
                <a:srgbClr val="212529"/>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BA125C6E-F65A-404B-AB10-DEDDBDDEDD79}"/>
              </a:ext>
            </a:extLst>
          </p:cNvPr>
          <p:cNvSpPr txBox="1"/>
          <p:nvPr/>
        </p:nvSpPr>
        <p:spPr>
          <a:xfrm>
            <a:off x="8341076" y="1637747"/>
            <a:ext cx="4071318" cy="4431983"/>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n-GB" sz="2400" b="1" i="0" u="none" strike="noStrike" kern="1200" cap="none" spc="0" normalizeH="0" baseline="0" noProof="0" dirty="0">
                <a:ln>
                  <a:noFill/>
                </a:ln>
                <a:solidFill>
                  <a:srgbClr val="FF0000"/>
                </a:solidFill>
                <a:effectLst/>
                <a:uLnTx/>
                <a:uFillTx/>
                <a:latin typeface="Calibri" panose="020F0502020204030204"/>
                <a:ea typeface="+mn-ea"/>
                <a:cs typeface="+mn-cs"/>
              </a:rPr>
              <a:t>Home sampling</a:t>
            </a:r>
          </a:p>
          <a:p>
            <a:pPr marR="0" lvl="0" algn="l" defTabSz="914400" rtl="0" eaLnBrk="1" fontAlgn="auto" latinLnBrk="0" hangingPunct="1">
              <a:lnSpc>
                <a:spcPct val="100000"/>
              </a:lnSpc>
              <a:spcBef>
                <a:spcPts val="0"/>
              </a:spcBef>
              <a:spcAft>
                <a:spcPts val="0"/>
              </a:spcAft>
              <a:buClrTx/>
              <a:buSzTx/>
              <a:tabLst/>
              <a:defRPr/>
            </a:pPr>
            <a:r>
              <a:rPr kumimoji="0" lang="en-GB" sz="2400" b="0" i="0" u="none" strike="noStrike" kern="1200" cap="none" spc="0" normalizeH="0" baseline="0" noProof="0" dirty="0">
                <a:ln>
                  <a:noFill/>
                </a:ln>
                <a:solidFill>
                  <a:srgbClr val="212529"/>
                </a:solidFill>
                <a:effectLst/>
                <a:uLnTx/>
                <a:uFillTx/>
                <a:latin typeface="Calibri" panose="020F0502020204030204"/>
                <a:ea typeface="+mn-ea"/>
                <a:cs typeface="+mn-cs"/>
              </a:rPr>
              <a:t>10/11 (91%) all pathogens identified on </a:t>
            </a:r>
            <a:r>
              <a:rPr kumimoji="0" lang="en-GB" sz="2400" b="0" i="0" u="none" strike="noStrike" kern="1200" cap="none" spc="0" normalizeH="0" baseline="0" noProof="0" dirty="0">
                <a:ln>
                  <a:noFill/>
                </a:ln>
                <a:effectLst/>
                <a:uLnTx/>
                <a:uFillTx/>
                <a:latin typeface="Calibri" panose="020F0502020204030204"/>
                <a:ea typeface="+mn-ea"/>
                <a:cs typeface="+mn-cs"/>
              </a:rPr>
              <a:t>home sampling</a:t>
            </a:r>
            <a:r>
              <a:rPr kumimoji="0" lang="en-GB" sz="24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GB" sz="2400" b="0" i="0" u="none" strike="noStrike" kern="1200" cap="none" spc="0" normalizeH="0" baseline="0" noProof="0" dirty="0">
                <a:ln>
                  <a:noFill/>
                </a:ln>
                <a:solidFill>
                  <a:srgbClr val="212529"/>
                </a:solidFill>
                <a:effectLst/>
                <a:uLnTx/>
                <a:uFillTx/>
                <a:latin typeface="Calibri" panose="020F0502020204030204"/>
                <a:ea typeface="+mn-ea"/>
                <a:cs typeface="+mn-cs"/>
              </a:rPr>
              <a:t>combined  with clinic cough swab (</a:t>
            </a:r>
            <a:r>
              <a:rPr kumimoji="0" lang="en-GB" sz="2400" b="0" i="0" u="none" strike="noStrike" kern="1200" cap="none" spc="0" normalizeH="0" baseline="0" noProof="0" dirty="0" err="1">
                <a:ln>
                  <a:noFill/>
                </a:ln>
                <a:solidFill>
                  <a:srgbClr val="212529"/>
                </a:solidFill>
                <a:effectLst/>
                <a:uLnTx/>
                <a:uFillTx/>
                <a:latin typeface="Calibri" panose="020F0502020204030204"/>
                <a:ea typeface="+mn-ea"/>
                <a:cs typeface="+mn-cs"/>
              </a:rPr>
              <a:t>emSAL+hIS+cCS</a:t>
            </a:r>
            <a:r>
              <a:rPr kumimoji="0" lang="en-GB" sz="2400" b="0" i="0" u="none" strike="noStrike" kern="1200" cap="none" spc="0" normalizeH="0" baseline="0" noProof="0" dirty="0">
                <a:ln>
                  <a:noFill/>
                </a:ln>
                <a:solidFill>
                  <a:srgbClr val="212529"/>
                </a:solidFill>
                <a:effectLst/>
                <a:uLnTx/>
                <a:uFillTx/>
                <a:latin typeface="Calibri" panose="020F0502020204030204"/>
                <a:ea typeface="+mn-ea"/>
                <a:cs typeface="+mn-cs"/>
              </a:rPr>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dirty="0">
              <a:ln>
                <a:noFill/>
              </a:ln>
              <a:solidFill>
                <a:srgbClr val="212529"/>
              </a:solidFill>
              <a:effectLst/>
              <a:uLnTx/>
              <a:uFillTx/>
              <a:latin typeface="Calibri" panose="020F0502020204030204"/>
              <a:ea typeface="+mn-ea"/>
              <a:cs typeface="+mn-cs"/>
            </a:endParaRPr>
          </a:p>
          <a:p>
            <a:pPr lvl="0">
              <a:defRPr/>
            </a:pPr>
            <a:r>
              <a:rPr kumimoji="0" lang="en-GB" sz="2400" b="1" i="0" u="none" strike="noStrike" kern="1200" cap="none" spc="0" normalizeH="0" baseline="0" noProof="0" dirty="0">
                <a:ln>
                  <a:noFill/>
                </a:ln>
                <a:solidFill>
                  <a:srgbClr val="FF0000"/>
                </a:solidFill>
                <a:effectLst/>
                <a:uLnTx/>
                <a:uFillTx/>
                <a:latin typeface="Calibri" panose="020F0502020204030204"/>
                <a:ea typeface="+mn-ea"/>
                <a:cs typeface="+mn-cs"/>
              </a:rPr>
              <a:t>Clinic sampling</a:t>
            </a:r>
          </a:p>
          <a:p>
            <a:pPr lvl="0">
              <a:defRPr/>
            </a:pPr>
            <a:r>
              <a:rPr kumimoji="0" lang="en-GB" sz="2400" b="0" i="0" u="none" strike="noStrike" kern="1200" cap="none" spc="0" normalizeH="0" baseline="0" noProof="0" dirty="0">
                <a:ln>
                  <a:noFill/>
                </a:ln>
                <a:solidFill>
                  <a:srgbClr val="212529"/>
                </a:solidFill>
                <a:effectLst/>
                <a:uLnTx/>
                <a:uFillTx/>
                <a:latin typeface="Calibri" panose="020F0502020204030204"/>
                <a:ea typeface="+mn-ea"/>
                <a:cs typeface="+mn-cs"/>
              </a:rPr>
              <a:t>10/11 (91%) all pathogens were identified on clinic sampling </a:t>
            </a:r>
            <a:r>
              <a:rPr lang="en-GB" sz="2400" dirty="0">
                <a:solidFill>
                  <a:srgbClr val="212529"/>
                </a:solidFill>
              </a:rPr>
              <a:t>combined with clinic cough swab </a:t>
            </a:r>
            <a:r>
              <a:rPr kumimoji="0" lang="en-GB" sz="2400" b="0" i="0" u="none" strike="noStrike" kern="1200" cap="none" spc="0" normalizeH="0" baseline="0" noProof="0" dirty="0">
                <a:ln>
                  <a:noFill/>
                </a:ln>
                <a:solidFill>
                  <a:srgbClr val="212529"/>
                </a:solidFill>
                <a:effectLst/>
                <a:uLnTx/>
                <a:uFillTx/>
                <a:latin typeface="Calibri" panose="020F0502020204030204"/>
                <a:ea typeface="+mn-ea"/>
                <a:cs typeface="+mn-cs"/>
              </a:rPr>
              <a:t>(</a:t>
            </a:r>
            <a:r>
              <a:rPr kumimoji="0" lang="en-GB" sz="2400" b="0" i="0" u="none" strike="noStrike" kern="1200" cap="none" spc="0" normalizeH="0" baseline="0" noProof="0" dirty="0" err="1">
                <a:ln>
                  <a:noFill/>
                </a:ln>
                <a:solidFill>
                  <a:srgbClr val="212529"/>
                </a:solidFill>
                <a:effectLst/>
                <a:uLnTx/>
                <a:uFillTx/>
                <a:latin typeface="Calibri" panose="020F0502020204030204"/>
                <a:ea typeface="+mn-ea"/>
                <a:cs typeface="+mn-cs"/>
              </a:rPr>
              <a:t>cCS+cSAL+cIS</a:t>
            </a:r>
            <a:r>
              <a:rPr kumimoji="0" lang="en-GB" sz="2400" b="0" i="0" u="none" strike="noStrike" kern="1200" cap="none" spc="0" normalizeH="0" baseline="0" noProof="0" dirty="0">
                <a:ln>
                  <a:noFill/>
                </a:ln>
                <a:solidFill>
                  <a:srgbClr val="212529"/>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7" name="Picture 2" descr="http://www.cardiff.ac.uk/identity/downloads/universitylogo.jpg">
            <a:extLst>
              <a:ext uri="{FF2B5EF4-FFF2-40B4-BE49-F238E27FC236}">
                <a16:creationId xmlns:a16="http://schemas.microsoft.com/office/drawing/2014/main" id="{72452373-0FFB-4F58-99BB-20235BD30DD1}"/>
              </a:ext>
            </a:extLst>
          </p:cNvPr>
          <p:cNvPicPr>
            <a:picLocks noChangeAspect="1" noChangeArrowheads="1"/>
          </p:cNvPicPr>
          <p:nvPr/>
        </p:nvPicPr>
        <p:blipFill>
          <a:blip r:embed="rId4" cstate="print"/>
          <a:srcRect/>
          <a:stretch>
            <a:fillRect/>
          </a:stretch>
        </p:blipFill>
        <p:spPr bwMode="auto">
          <a:xfrm>
            <a:off x="11072481" y="196197"/>
            <a:ext cx="866546" cy="834091"/>
          </a:xfrm>
          <a:prstGeom prst="rect">
            <a:avLst/>
          </a:prstGeom>
          <a:noFill/>
        </p:spPr>
      </p:pic>
      <p:pic>
        <p:nvPicPr>
          <p:cNvPr id="8" name="Picture 7">
            <a:extLst>
              <a:ext uri="{FF2B5EF4-FFF2-40B4-BE49-F238E27FC236}">
                <a16:creationId xmlns:a16="http://schemas.microsoft.com/office/drawing/2014/main" id="{C92CA031-3622-4424-BB05-46DD469AE88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23479" y="269588"/>
            <a:ext cx="1851236" cy="760700"/>
          </a:xfrm>
          <a:prstGeom prst="rect">
            <a:avLst/>
          </a:prstGeom>
        </p:spPr>
      </p:pic>
    </p:spTree>
    <p:extLst>
      <p:ext uri="{BB962C8B-B14F-4D97-AF65-F5344CB8AC3E}">
        <p14:creationId xmlns:p14="http://schemas.microsoft.com/office/powerpoint/2010/main" val="1747377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15A38F-2EBD-E106-4E36-85B6C2F55EDE}"/>
              </a:ext>
            </a:extLst>
          </p:cNvPr>
          <p:cNvSpPr>
            <a:spLocks noGrp="1"/>
          </p:cNvSpPr>
          <p:nvPr>
            <p:ph type="title"/>
          </p:nvPr>
        </p:nvSpPr>
        <p:spPr>
          <a:xfrm>
            <a:off x="477592" y="340327"/>
            <a:ext cx="10515600" cy="1325563"/>
          </a:xfrm>
        </p:spPr>
        <p:txBody>
          <a:bodyPr>
            <a:normAutofit/>
          </a:bodyPr>
          <a:lstStyle/>
          <a:p>
            <a:r>
              <a:rPr lang="en-GB" sz="3600" b="1" dirty="0">
                <a:latin typeface="Calibri" panose="020F0502020204030204" pitchFamily="34" charset="0"/>
                <a:ea typeface="Calibri" panose="020F0502020204030204" pitchFamily="34" charset="0"/>
                <a:cs typeface="Calibri" panose="020F0502020204030204" pitchFamily="34" charset="0"/>
              </a:rPr>
              <a:t>CF-HomeSpIT </a:t>
            </a:r>
            <a:br>
              <a:rPr lang="en-GB" sz="2800" dirty="0">
                <a:latin typeface="Calibri" panose="020F0502020204030204" pitchFamily="34" charset="0"/>
                <a:ea typeface="Calibri" panose="020F0502020204030204" pitchFamily="34" charset="0"/>
                <a:cs typeface="Calibri" panose="020F0502020204030204" pitchFamily="34" charset="0"/>
              </a:rPr>
            </a:br>
            <a:r>
              <a:rPr lang="en-GB" sz="2800" dirty="0">
                <a:solidFill>
                  <a:srgbClr val="FF0000"/>
                </a:solidFill>
                <a:latin typeface="Calibri" panose="020F0502020204030204" pitchFamily="34" charset="0"/>
                <a:ea typeface="Calibri" panose="020F0502020204030204" pitchFamily="34" charset="0"/>
                <a:cs typeface="Calibri" panose="020F0502020204030204" pitchFamily="34" charset="0"/>
              </a:rPr>
              <a:t>Patient characteristics: first 50 recruits (Jan2024)</a:t>
            </a:r>
          </a:p>
        </p:txBody>
      </p:sp>
      <p:graphicFrame>
        <p:nvGraphicFramePr>
          <p:cNvPr id="6" name="Table 5">
            <a:extLst>
              <a:ext uri="{FF2B5EF4-FFF2-40B4-BE49-F238E27FC236}">
                <a16:creationId xmlns:a16="http://schemas.microsoft.com/office/drawing/2014/main" id="{E0775FA3-7D9C-079E-E2D3-5D1AB4C5C4A9}"/>
              </a:ext>
            </a:extLst>
          </p:cNvPr>
          <p:cNvGraphicFramePr>
            <a:graphicFrameLocks noGrp="1"/>
          </p:cNvGraphicFramePr>
          <p:nvPr>
            <p:extLst>
              <p:ext uri="{D42A27DB-BD31-4B8C-83A1-F6EECF244321}">
                <p14:modId xmlns:p14="http://schemas.microsoft.com/office/powerpoint/2010/main" val="317725749"/>
              </p:ext>
            </p:extLst>
          </p:nvPr>
        </p:nvGraphicFramePr>
        <p:xfrm>
          <a:off x="665018" y="2379835"/>
          <a:ext cx="9691256" cy="3840480"/>
        </p:xfrm>
        <a:graphic>
          <a:graphicData uri="http://schemas.openxmlformats.org/drawingml/2006/table">
            <a:tbl>
              <a:tblPr firstRow="1" bandRow="1">
                <a:tableStyleId>{5C22544A-7EE6-4342-B048-85BDC9FD1C3A}</a:tableStyleId>
              </a:tblPr>
              <a:tblGrid>
                <a:gridCol w="4845628">
                  <a:extLst>
                    <a:ext uri="{9D8B030D-6E8A-4147-A177-3AD203B41FA5}">
                      <a16:colId xmlns:a16="http://schemas.microsoft.com/office/drawing/2014/main" val="3997154023"/>
                    </a:ext>
                  </a:extLst>
                </a:gridCol>
                <a:gridCol w="4845628">
                  <a:extLst>
                    <a:ext uri="{9D8B030D-6E8A-4147-A177-3AD203B41FA5}">
                      <a16:colId xmlns:a16="http://schemas.microsoft.com/office/drawing/2014/main" val="95767390"/>
                    </a:ext>
                  </a:extLst>
                </a:gridCol>
              </a:tblGrid>
              <a:tr h="529306">
                <a:tc>
                  <a:txBody>
                    <a:bodyPr/>
                    <a:lstStyle/>
                    <a:p>
                      <a:r>
                        <a:rPr lang="en-GB" dirty="0">
                          <a:solidFill>
                            <a:schemeClr val="tx2">
                              <a:lumMod val="75000"/>
                              <a:lumOff val="25000"/>
                            </a:schemeClr>
                          </a:solidFill>
                        </a:rPr>
                        <a:t>Age </a:t>
                      </a:r>
                    </a:p>
                  </a:txBody>
                  <a:tcPr>
                    <a:solidFill>
                      <a:srgbClr val="E7EAED"/>
                    </a:solidFill>
                  </a:tcPr>
                </a:tc>
                <a:tc>
                  <a:txBody>
                    <a:bodyPr/>
                    <a:lstStyle/>
                    <a:p>
                      <a:r>
                        <a:rPr lang="en-GB" b="0" dirty="0">
                          <a:solidFill>
                            <a:schemeClr val="tx2">
                              <a:lumMod val="75000"/>
                              <a:lumOff val="25000"/>
                            </a:schemeClr>
                          </a:solidFill>
                        </a:rPr>
                        <a:t>11.4 years [range 4.0-17.1]</a:t>
                      </a:r>
                    </a:p>
                    <a:p>
                      <a:endParaRPr lang="en-GB" b="0" dirty="0">
                        <a:solidFill>
                          <a:schemeClr val="tx2">
                            <a:lumMod val="75000"/>
                            <a:lumOff val="25000"/>
                          </a:schemeClr>
                        </a:solidFill>
                      </a:endParaRPr>
                    </a:p>
                  </a:txBody>
                  <a:tcPr>
                    <a:solidFill>
                      <a:srgbClr val="E7EAED"/>
                    </a:solidFill>
                  </a:tcPr>
                </a:tc>
                <a:extLst>
                  <a:ext uri="{0D108BD9-81ED-4DB2-BD59-A6C34878D82A}">
                    <a16:rowId xmlns:a16="http://schemas.microsoft.com/office/drawing/2014/main" val="1824037401"/>
                  </a:ext>
                </a:extLst>
              </a:tr>
              <a:tr h="529306">
                <a:tc>
                  <a:txBody>
                    <a:bodyPr/>
                    <a:lstStyle/>
                    <a:p>
                      <a:r>
                        <a:rPr lang="en-GB" b="1" dirty="0">
                          <a:solidFill>
                            <a:schemeClr val="tx2">
                              <a:lumMod val="75000"/>
                              <a:lumOff val="25000"/>
                            </a:schemeClr>
                          </a:solidFill>
                        </a:rPr>
                        <a:t>FEV1 % </a:t>
                      </a:r>
                    </a:p>
                  </a:txBody>
                  <a:tcPr/>
                </a:tc>
                <a:tc>
                  <a:txBody>
                    <a:bodyPr/>
                    <a:lstStyle/>
                    <a:p>
                      <a:r>
                        <a:rPr lang="en-GB" b="0" dirty="0">
                          <a:solidFill>
                            <a:schemeClr val="tx2">
                              <a:lumMod val="75000"/>
                              <a:lumOff val="25000"/>
                            </a:schemeClr>
                          </a:solidFill>
                        </a:rPr>
                        <a:t>91% [range 73-121]</a:t>
                      </a:r>
                    </a:p>
                    <a:p>
                      <a:endParaRPr lang="en-GB" b="0" dirty="0">
                        <a:solidFill>
                          <a:schemeClr val="tx2">
                            <a:lumMod val="75000"/>
                            <a:lumOff val="25000"/>
                          </a:schemeClr>
                        </a:solidFill>
                      </a:endParaRPr>
                    </a:p>
                  </a:txBody>
                  <a:tcPr/>
                </a:tc>
                <a:extLst>
                  <a:ext uri="{0D108BD9-81ED-4DB2-BD59-A6C34878D82A}">
                    <a16:rowId xmlns:a16="http://schemas.microsoft.com/office/drawing/2014/main" val="2572333626"/>
                  </a:ext>
                </a:extLst>
              </a:tr>
              <a:tr h="529306">
                <a:tc>
                  <a:txBody>
                    <a:bodyPr/>
                    <a:lstStyle/>
                    <a:p>
                      <a:r>
                        <a:rPr lang="en-GB" b="1" dirty="0">
                          <a:solidFill>
                            <a:schemeClr val="tx2">
                              <a:lumMod val="75000"/>
                              <a:lumOff val="25000"/>
                            </a:schemeClr>
                          </a:solidFill>
                        </a:rPr>
                        <a:t>Wet cough on day of sampling </a:t>
                      </a:r>
                    </a:p>
                  </a:txBody>
                  <a:tcPr/>
                </a:tc>
                <a:tc>
                  <a:txBody>
                    <a:bodyPr/>
                    <a:lstStyle/>
                    <a:p>
                      <a:r>
                        <a:rPr lang="en-GB" b="0" dirty="0">
                          <a:solidFill>
                            <a:schemeClr val="tx2">
                              <a:lumMod val="75000"/>
                              <a:lumOff val="25000"/>
                            </a:schemeClr>
                          </a:solidFill>
                        </a:rPr>
                        <a:t>10/50 [20%]</a:t>
                      </a:r>
                    </a:p>
                    <a:p>
                      <a:endParaRPr lang="en-GB" b="0" dirty="0">
                        <a:solidFill>
                          <a:schemeClr val="tx2">
                            <a:lumMod val="75000"/>
                            <a:lumOff val="25000"/>
                          </a:schemeClr>
                        </a:solidFill>
                      </a:endParaRPr>
                    </a:p>
                  </a:txBody>
                  <a:tcPr/>
                </a:tc>
                <a:extLst>
                  <a:ext uri="{0D108BD9-81ED-4DB2-BD59-A6C34878D82A}">
                    <a16:rowId xmlns:a16="http://schemas.microsoft.com/office/drawing/2014/main" val="1392322672"/>
                  </a:ext>
                </a:extLst>
              </a:tr>
              <a:tr h="529306">
                <a:tc>
                  <a:txBody>
                    <a:bodyPr/>
                    <a:lstStyle/>
                    <a:p>
                      <a:r>
                        <a:rPr lang="en-GB" b="1" dirty="0">
                          <a:solidFill>
                            <a:schemeClr val="tx2">
                              <a:lumMod val="75000"/>
                              <a:lumOff val="25000"/>
                            </a:schemeClr>
                          </a:solidFill>
                        </a:rPr>
                        <a:t>Modulator therapy (all)</a:t>
                      </a:r>
                    </a:p>
                  </a:txBody>
                  <a:tcPr/>
                </a:tc>
                <a:tc>
                  <a:txBody>
                    <a:bodyPr/>
                    <a:lstStyle/>
                    <a:p>
                      <a:r>
                        <a:rPr lang="en-GB" b="0" dirty="0">
                          <a:solidFill>
                            <a:schemeClr val="tx2">
                              <a:lumMod val="75000"/>
                              <a:lumOff val="25000"/>
                            </a:schemeClr>
                          </a:solidFill>
                        </a:rPr>
                        <a:t>46/50 [92%]</a:t>
                      </a:r>
                    </a:p>
                    <a:p>
                      <a:endParaRPr lang="en-GB" b="0" dirty="0">
                        <a:solidFill>
                          <a:schemeClr val="tx2">
                            <a:lumMod val="75000"/>
                            <a:lumOff val="25000"/>
                          </a:schemeClr>
                        </a:solidFill>
                      </a:endParaRPr>
                    </a:p>
                  </a:txBody>
                  <a:tcPr/>
                </a:tc>
                <a:extLst>
                  <a:ext uri="{0D108BD9-81ED-4DB2-BD59-A6C34878D82A}">
                    <a16:rowId xmlns:a16="http://schemas.microsoft.com/office/drawing/2014/main" val="877978755"/>
                  </a:ext>
                </a:extLst>
              </a:tr>
              <a:tr h="529306">
                <a:tc>
                  <a:txBody>
                    <a:bodyPr/>
                    <a:lstStyle/>
                    <a:p>
                      <a:r>
                        <a:rPr lang="en-GB" b="1" dirty="0" err="1">
                          <a:solidFill>
                            <a:schemeClr val="tx2">
                              <a:lumMod val="75000"/>
                              <a:lumOff val="25000"/>
                            </a:schemeClr>
                          </a:solidFill>
                        </a:rPr>
                        <a:t>Orkambi</a:t>
                      </a:r>
                      <a:r>
                        <a:rPr lang="en-GB" b="1" dirty="0">
                          <a:solidFill>
                            <a:schemeClr val="tx2">
                              <a:lumMod val="75000"/>
                              <a:lumOff val="25000"/>
                            </a:schemeClr>
                          </a:solidFill>
                        </a:rPr>
                        <a:t> </a:t>
                      </a:r>
                    </a:p>
                  </a:txBody>
                  <a:tcPr/>
                </a:tc>
                <a:tc>
                  <a:txBody>
                    <a:bodyPr/>
                    <a:lstStyle/>
                    <a:p>
                      <a:r>
                        <a:rPr lang="en-GB" b="0" dirty="0">
                          <a:solidFill>
                            <a:schemeClr val="tx2">
                              <a:lumMod val="75000"/>
                              <a:lumOff val="25000"/>
                            </a:schemeClr>
                          </a:solidFill>
                        </a:rPr>
                        <a:t>7/50 [14%]</a:t>
                      </a:r>
                    </a:p>
                    <a:p>
                      <a:endParaRPr lang="en-GB" b="0" dirty="0">
                        <a:solidFill>
                          <a:schemeClr val="tx2">
                            <a:lumMod val="75000"/>
                            <a:lumOff val="25000"/>
                          </a:schemeClr>
                        </a:solidFill>
                      </a:endParaRPr>
                    </a:p>
                  </a:txBody>
                  <a:tcPr/>
                </a:tc>
                <a:extLst>
                  <a:ext uri="{0D108BD9-81ED-4DB2-BD59-A6C34878D82A}">
                    <a16:rowId xmlns:a16="http://schemas.microsoft.com/office/drawing/2014/main" val="3623139417"/>
                  </a:ext>
                </a:extLst>
              </a:tr>
              <a:tr h="529306">
                <a:tc>
                  <a:txBody>
                    <a:bodyPr/>
                    <a:lstStyle/>
                    <a:p>
                      <a:r>
                        <a:rPr lang="en-GB" b="1" dirty="0" err="1">
                          <a:solidFill>
                            <a:schemeClr val="tx2">
                              <a:lumMod val="75000"/>
                              <a:lumOff val="25000"/>
                            </a:schemeClr>
                          </a:solidFill>
                        </a:rPr>
                        <a:t>Kaftrio</a:t>
                      </a:r>
                      <a:r>
                        <a:rPr lang="en-GB" b="1" dirty="0">
                          <a:solidFill>
                            <a:schemeClr val="tx2">
                              <a:lumMod val="75000"/>
                              <a:lumOff val="25000"/>
                            </a:schemeClr>
                          </a:solidFill>
                        </a:rPr>
                        <a:t> </a:t>
                      </a:r>
                    </a:p>
                  </a:txBody>
                  <a:tcPr/>
                </a:tc>
                <a:tc>
                  <a:txBody>
                    <a:bodyPr/>
                    <a:lstStyle/>
                    <a:p>
                      <a:r>
                        <a:rPr lang="en-GB" b="0" dirty="0">
                          <a:solidFill>
                            <a:schemeClr val="tx2">
                              <a:lumMod val="75000"/>
                              <a:lumOff val="25000"/>
                            </a:schemeClr>
                          </a:solidFill>
                        </a:rPr>
                        <a:t>39/50 [78%]</a:t>
                      </a:r>
                    </a:p>
                    <a:p>
                      <a:endParaRPr lang="en-GB" b="0" dirty="0">
                        <a:solidFill>
                          <a:schemeClr val="tx2">
                            <a:lumMod val="75000"/>
                            <a:lumOff val="25000"/>
                          </a:schemeClr>
                        </a:solidFill>
                      </a:endParaRPr>
                    </a:p>
                  </a:txBody>
                  <a:tcPr/>
                </a:tc>
                <a:extLst>
                  <a:ext uri="{0D108BD9-81ED-4DB2-BD59-A6C34878D82A}">
                    <a16:rowId xmlns:a16="http://schemas.microsoft.com/office/drawing/2014/main" val="2313442274"/>
                  </a:ext>
                </a:extLst>
              </a:tr>
            </a:tbl>
          </a:graphicData>
        </a:graphic>
      </p:graphicFrame>
      <p:pic>
        <p:nvPicPr>
          <p:cNvPr id="8" name="Picture 2" descr="http://www.cardiff.ac.uk/identity/downloads/universitylogo.jpg">
            <a:extLst>
              <a:ext uri="{FF2B5EF4-FFF2-40B4-BE49-F238E27FC236}">
                <a16:creationId xmlns:a16="http://schemas.microsoft.com/office/drawing/2014/main" id="{5F0069FB-F8C6-4C9D-93E1-DBFA866CBB8C}"/>
              </a:ext>
            </a:extLst>
          </p:cNvPr>
          <p:cNvPicPr>
            <a:picLocks noChangeAspect="1" noChangeArrowheads="1"/>
          </p:cNvPicPr>
          <p:nvPr/>
        </p:nvPicPr>
        <p:blipFill>
          <a:blip r:embed="rId3" cstate="print"/>
          <a:srcRect/>
          <a:stretch>
            <a:fillRect/>
          </a:stretch>
        </p:blipFill>
        <p:spPr bwMode="auto">
          <a:xfrm>
            <a:off x="11072481" y="196197"/>
            <a:ext cx="866546" cy="834091"/>
          </a:xfrm>
          <a:prstGeom prst="rect">
            <a:avLst/>
          </a:prstGeom>
          <a:noFill/>
        </p:spPr>
      </p:pic>
      <p:pic>
        <p:nvPicPr>
          <p:cNvPr id="9" name="Picture 8">
            <a:extLst>
              <a:ext uri="{FF2B5EF4-FFF2-40B4-BE49-F238E27FC236}">
                <a16:creationId xmlns:a16="http://schemas.microsoft.com/office/drawing/2014/main" id="{3CD85243-BD64-4EE1-8D43-4BD99A84ED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23479" y="269588"/>
            <a:ext cx="1851236" cy="760700"/>
          </a:xfrm>
          <a:prstGeom prst="rect">
            <a:avLst/>
          </a:prstGeom>
        </p:spPr>
      </p:pic>
    </p:spTree>
    <p:extLst>
      <p:ext uri="{BB962C8B-B14F-4D97-AF65-F5344CB8AC3E}">
        <p14:creationId xmlns:p14="http://schemas.microsoft.com/office/powerpoint/2010/main" val="12058825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www.cardiff.ac.uk/identity/downloads/universitylogo.jpg">
            <a:extLst>
              <a:ext uri="{FF2B5EF4-FFF2-40B4-BE49-F238E27FC236}">
                <a16:creationId xmlns:a16="http://schemas.microsoft.com/office/drawing/2014/main" id="{2F48B08A-4E26-421C-8647-6E5CF7A1A856}"/>
              </a:ext>
            </a:extLst>
          </p:cNvPr>
          <p:cNvPicPr>
            <a:picLocks noChangeAspect="1" noChangeArrowheads="1"/>
          </p:cNvPicPr>
          <p:nvPr/>
        </p:nvPicPr>
        <p:blipFill>
          <a:blip r:embed="rId3" cstate="print"/>
          <a:srcRect/>
          <a:stretch>
            <a:fillRect/>
          </a:stretch>
        </p:blipFill>
        <p:spPr bwMode="auto">
          <a:xfrm>
            <a:off x="11072481" y="196197"/>
            <a:ext cx="866546" cy="834091"/>
          </a:xfrm>
          <a:prstGeom prst="rect">
            <a:avLst/>
          </a:prstGeom>
          <a:noFill/>
        </p:spPr>
      </p:pic>
      <p:pic>
        <p:nvPicPr>
          <p:cNvPr id="5" name="Picture 4">
            <a:extLst>
              <a:ext uri="{FF2B5EF4-FFF2-40B4-BE49-F238E27FC236}">
                <a16:creationId xmlns:a16="http://schemas.microsoft.com/office/drawing/2014/main" id="{2F225E77-46F5-4785-8086-9E82614AB17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23479" y="269588"/>
            <a:ext cx="1851236" cy="760700"/>
          </a:xfrm>
          <a:prstGeom prst="rect">
            <a:avLst/>
          </a:prstGeom>
        </p:spPr>
      </p:pic>
      <p:sp>
        <p:nvSpPr>
          <p:cNvPr id="6" name="TextBox 5">
            <a:extLst>
              <a:ext uri="{FF2B5EF4-FFF2-40B4-BE49-F238E27FC236}">
                <a16:creationId xmlns:a16="http://schemas.microsoft.com/office/drawing/2014/main" id="{33A444EA-089C-4449-9715-6B7F0EFBD2CC}"/>
              </a:ext>
            </a:extLst>
          </p:cNvPr>
          <p:cNvSpPr txBox="1"/>
          <p:nvPr/>
        </p:nvSpPr>
        <p:spPr>
          <a:xfrm>
            <a:off x="512467" y="1560039"/>
            <a:ext cx="7094652" cy="5447645"/>
          </a:xfrm>
          <a:prstGeom prst="rect">
            <a:avLst/>
          </a:prstGeom>
          <a:noFill/>
        </p:spPr>
        <p:txBody>
          <a:bodyPr wrap="square" rtlCol="0">
            <a:spAutoFit/>
          </a:bodyPr>
          <a:lstStyle/>
          <a:p>
            <a:pPr>
              <a:buClr>
                <a:srgbClr val="FF0000"/>
              </a:buClr>
            </a:pPr>
            <a:r>
              <a:rPr lang="en-GB" sz="2400" b="1" dirty="0">
                <a:latin typeface="Calibri" panose="020F0502020204030204" pitchFamily="34" charset="0"/>
                <a:ea typeface="Calibri" panose="020F0502020204030204" pitchFamily="34" charset="0"/>
                <a:cs typeface="Calibri" panose="020F0502020204030204" pitchFamily="34" charset="0"/>
              </a:rPr>
              <a:t>Data</a:t>
            </a:r>
          </a:p>
          <a:p>
            <a:pPr marL="285750" indent="-285750">
              <a:buClr>
                <a:srgbClr val="FF0000"/>
              </a:buClr>
              <a:buFont typeface="Arial" panose="020B0604020202020204" pitchFamily="34" charset="0"/>
              <a:buChar char="•"/>
              <a:tabLst>
                <a:tab pos="1343025" algn="l"/>
              </a:tabLst>
            </a:pPr>
            <a:r>
              <a:rPr lang="en-GB" sz="1600" dirty="0"/>
              <a:t>Interim data on first 50 patients recruited to CF </a:t>
            </a:r>
            <a:r>
              <a:rPr lang="en-GB" sz="1600" dirty="0" err="1"/>
              <a:t>HomeSpIT</a:t>
            </a:r>
            <a:endParaRPr lang="en-GB" sz="1600" dirty="0"/>
          </a:p>
          <a:p>
            <a:pPr marL="285750" indent="-285750">
              <a:buClr>
                <a:srgbClr val="FF0000"/>
              </a:buClr>
              <a:buFont typeface="Arial" panose="020B0604020202020204" pitchFamily="34" charset="0"/>
              <a:buChar char="•"/>
              <a:tabLst>
                <a:tab pos="1343025" algn="l"/>
              </a:tabLst>
            </a:pPr>
            <a:r>
              <a:rPr lang="en-GB" sz="1600" b="0" dirty="0"/>
              <a:t>46/50 </a:t>
            </a:r>
            <a:r>
              <a:rPr lang="en-GB" sz="1600" dirty="0"/>
              <a:t>(</a:t>
            </a:r>
            <a:r>
              <a:rPr lang="en-GB" sz="1600" b="0" dirty="0"/>
              <a:t>92%) patients on HEMT </a:t>
            </a:r>
          </a:p>
          <a:p>
            <a:pPr marL="285750" indent="-285750">
              <a:buClr>
                <a:srgbClr val="FF0000"/>
              </a:buClr>
              <a:buFont typeface="Arial" panose="020B0604020202020204" pitchFamily="34" charset="0"/>
              <a:buChar char="•"/>
              <a:tabLst>
                <a:tab pos="1343025" algn="l"/>
              </a:tabLst>
            </a:pPr>
            <a:endParaRPr lang="en-GB" sz="1600" b="0" dirty="0"/>
          </a:p>
          <a:p>
            <a:pPr>
              <a:buClr>
                <a:srgbClr val="FF0000"/>
              </a:buClr>
              <a:tabLst>
                <a:tab pos="1343025" algn="l"/>
              </a:tabLst>
            </a:pPr>
            <a:r>
              <a:rPr lang="en-GB" sz="2400" b="1" dirty="0"/>
              <a:t>Results</a:t>
            </a:r>
          </a:p>
          <a:p>
            <a:pPr marL="285750" indent="-285750">
              <a:buClr>
                <a:srgbClr val="FF0000"/>
              </a:buClr>
              <a:buFont typeface="Arial" panose="020B0604020202020204" pitchFamily="34" charset="0"/>
              <a:buChar char="•"/>
              <a:tabLst>
                <a:tab pos="1343025" algn="l"/>
              </a:tabLst>
            </a:pPr>
            <a:r>
              <a:rPr lang="en-GB" sz="1600" dirty="0">
                <a:ea typeface="Calibri" panose="020F0502020204030204" pitchFamily="34" charset="0"/>
                <a:cs typeface="Calibri" panose="020F0502020204030204" pitchFamily="34" charset="0"/>
              </a:rPr>
              <a:t>46/50 (92%) patients managed to produce home samples       </a:t>
            </a:r>
            <a:endParaRPr lang="en-GB" sz="1600" b="0" dirty="0"/>
          </a:p>
          <a:p>
            <a:pPr marL="285750" indent="-285750">
              <a:buClr>
                <a:srgbClr val="FF0000"/>
              </a:buClr>
              <a:buFont typeface="Arial" panose="020B0604020202020204" pitchFamily="34" charset="0"/>
              <a:buChar char="•"/>
              <a:tabLst>
                <a:tab pos="1343025" algn="l"/>
              </a:tabLst>
            </a:pPr>
            <a:r>
              <a:rPr lang="en-GB" sz="1600" dirty="0">
                <a:ea typeface="Calibri" panose="020F0502020204030204" pitchFamily="34" charset="0"/>
                <a:cs typeface="Calibri" panose="020F0502020204030204" pitchFamily="34" charset="0"/>
              </a:rPr>
              <a:t>Median duration taken at home: 10 mins (range 5-20)</a:t>
            </a:r>
          </a:p>
          <a:p>
            <a:pPr marL="285750" indent="-285750">
              <a:buClr>
                <a:srgbClr val="FF0000"/>
              </a:buClr>
              <a:buFont typeface="Arial" panose="020B0604020202020204" pitchFamily="34" charset="0"/>
              <a:buChar char="•"/>
              <a:tabLst>
                <a:tab pos="1343025" algn="l"/>
              </a:tabLst>
            </a:pPr>
            <a:r>
              <a:rPr lang="en-GB" sz="1600" dirty="0">
                <a:ea typeface="Calibri" panose="020F0502020204030204" pitchFamily="34" charset="0"/>
                <a:cs typeface="Calibri" panose="020F0502020204030204" pitchFamily="34" charset="0"/>
              </a:rPr>
              <a:t>No reported side effects</a:t>
            </a:r>
          </a:p>
          <a:p>
            <a:pPr>
              <a:buClr>
                <a:srgbClr val="FF0000"/>
              </a:buClr>
              <a:tabLst>
                <a:tab pos="1343025" algn="l"/>
              </a:tabLst>
            </a:pPr>
            <a:endParaRPr lang="en-GB" sz="1600" dirty="0">
              <a:ea typeface="Calibri" panose="020F0502020204030204" pitchFamily="34" charset="0"/>
              <a:cs typeface="Calibri" panose="020F0502020204030204" pitchFamily="34" charset="0"/>
            </a:endParaRPr>
          </a:p>
          <a:p>
            <a:pPr marL="285750" indent="-285750">
              <a:buClr>
                <a:srgbClr val="FF0000"/>
              </a:buClr>
              <a:buFont typeface="Arial" panose="020B0604020202020204" pitchFamily="34" charset="0"/>
              <a:buChar char="•"/>
              <a:tabLst>
                <a:tab pos="1343025" algn="l"/>
              </a:tabLst>
            </a:pPr>
            <a:r>
              <a:rPr lang="en-GB" sz="1600" dirty="0">
                <a:ea typeface="Calibri" panose="020F0502020204030204" pitchFamily="34" charset="0"/>
                <a:cs typeface="Calibri" panose="020F0502020204030204" pitchFamily="34" charset="0"/>
              </a:rPr>
              <a:t>42/46 (91%) home samples reported as sputum rather than saliva</a:t>
            </a:r>
          </a:p>
          <a:p>
            <a:pPr marL="285750" indent="-285750">
              <a:buClr>
                <a:srgbClr val="FF0000"/>
              </a:buClr>
              <a:buFont typeface="Arial" panose="020B0604020202020204" pitchFamily="34" charset="0"/>
              <a:buChar char="•"/>
              <a:tabLst>
                <a:tab pos="1343025" algn="l"/>
              </a:tabLst>
            </a:pPr>
            <a:r>
              <a:rPr lang="en-GB" sz="1600" dirty="0">
                <a:ea typeface="Calibri" panose="020F0502020204030204" pitchFamily="34" charset="0"/>
                <a:cs typeface="Calibri" panose="020F0502020204030204" pitchFamily="34" charset="0"/>
              </a:rPr>
              <a:t>29/42 (69%) sputum samples reported as mucoid, mucopurulent or purulent</a:t>
            </a:r>
          </a:p>
          <a:p>
            <a:pPr>
              <a:buClr>
                <a:srgbClr val="FF0000"/>
              </a:buClr>
              <a:tabLst>
                <a:tab pos="1343025" algn="l"/>
              </a:tabLst>
            </a:pPr>
            <a:endParaRPr lang="en-GB" sz="1600" dirty="0">
              <a:latin typeface="Calibri" panose="020F0502020204030204" pitchFamily="34" charset="0"/>
              <a:ea typeface="Calibri" panose="020F0502020204030204" pitchFamily="34" charset="0"/>
              <a:cs typeface="Calibri" panose="020F0502020204030204" pitchFamily="34" charset="0"/>
            </a:endParaRPr>
          </a:p>
          <a:p>
            <a:pPr>
              <a:buClr>
                <a:srgbClr val="FF0000"/>
              </a:buClr>
              <a:tabLst>
                <a:tab pos="1343025" algn="l"/>
              </a:tabLst>
            </a:pPr>
            <a:r>
              <a:rPr lang="en-GB" sz="2400" b="1" dirty="0">
                <a:latin typeface="Calibri" panose="020F0502020204030204" pitchFamily="34" charset="0"/>
                <a:ea typeface="Calibri" panose="020F0502020204030204" pitchFamily="34" charset="0"/>
                <a:cs typeface="Calibri" panose="020F0502020204030204" pitchFamily="34" charset="0"/>
              </a:rPr>
              <a:t>Acceptability</a:t>
            </a:r>
          </a:p>
          <a:p>
            <a:pPr marL="285750" indent="-285750">
              <a:buClr>
                <a:srgbClr val="FF0000"/>
              </a:buClr>
              <a:buFont typeface="Arial" panose="020B0604020202020204" pitchFamily="34" charset="0"/>
              <a:buChar char="•"/>
              <a:tabLst>
                <a:tab pos="1343025" algn="l"/>
              </a:tabLst>
            </a:pPr>
            <a:r>
              <a:rPr lang="en-GB" sz="1600" dirty="0">
                <a:latin typeface="Calibri" panose="020F0502020204030204" pitchFamily="34" charset="0"/>
                <a:ea typeface="Calibri" panose="020F0502020204030204" pitchFamily="34" charset="0"/>
                <a:cs typeface="Calibri" panose="020F0502020204030204" pitchFamily="34" charset="0"/>
              </a:rPr>
              <a:t>48/50 (96%) willing to do home sputum sampling regularly</a:t>
            </a:r>
          </a:p>
          <a:p>
            <a:pPr marL="285750" indent="-285750">
              <a:buClr>
                <a:srgbClr val="FF0000"/>
              </a:buClr>
              <a:buFont typeface="Arial" panose="020B0604020202020204" pitchFamily="34" charset="0"/>
              <a:buChar char="•"/>
              <a:tabLst>
                <a:tab pos="1343025" algn="l"/>
              </a:tabLst>
            </a:pPr>
            <a:r>
              <a:rPr lang="en-GB" sz="1600" dirty="0">
                <a:latin typeface="Calibri" panose="020F0502020204030204" pitchFamily="34" charset="0"/>
                <a:ea typeface="Calibri" panose="020F0502020204030204" pitchFamily="34" charset="0"/>
                <a:cs typeface="Calibri" panose="020F0502020204030204" pitchFamily="34" charset="0"/>
              </a:rPr>
              <a:t>Fitting in home sampling before clinic was rated </a:t>
            </a:r>
            <a:r>
              <a:rPr lang="en-GB" sz="1600" dirty="0">
                <a:solidFill>
                  <a:srgbClr val="FF0000"/>
                </a:solidFill>
                <a:latin typeface="Calibri" panose="020F0502020204030204" pitchFamily="34" charset="0"/>
                <a:ea typeface="Calibri" panose="020F0502020204030204" pitchFamily="34" charset="0"/>
                <a:cs typeface="Calibri" panose="020F0502020204030204" pitchFamily="34" charset="0"/>
              </a:rPr>
              <a:t>3.1</a:t>
            </a:r>
            <a:r>
              <a:rPr lang="en-GB" sz="1600" dirty="0">
                <a:latin typeface="Calibri" panose="020F0502020204030204" pitchFamily="34" charset="0"/>
                <a:ea typeface="Calibri" panose="020F0502020204030204" pitchFamily="34" charset="0"/>
                <a:cs typeface="Calibri" panose="020F0502020204030204" pitchFamily="34" charset="0"/>
              </a:rPr>
              <a:t>/10 </a:t>
            </a:r>
          </a:p>
          <a:p>
            <a:pPr marL="266700">
              <a:buClr>
                <a:srgbClr val="FF0000"/>
              </a:buClr>
              <a:tabLst>
                <a:tab pos="1343025" algn="l"/>
              </a:tabLst>
            </a:pPr>
            <a:r>
              <a:rPr lang="en-GB" sz="1600" dirty="0">
                <a:latin typeface="Calibri" panose="020F0502020204030204" pitchFamily="34" charset="0"/>
                <a:ea typeface="Calibri" panose="020F0502020204030204" pitchFamily="34" charset="0"/>
                <a:cs typeface="Calibri" panose="020F0502020204030204" pitchFamily="34" charset="0"/>
              </a:rPr>
              <a:t> </a:t>
            </a:r>
            <a:r>
              <a:rPr lang="en-GB" sz="1600" i="1" dirty="0">
                <a:solidFill>
                  <a:srgbClr val="FF0000"/>
                </a:solidFill>
                <a:latin typeface="Calibri" panose="020F0502020204030204" pitchFamily="34" charset="0"/>
                <a:ea typeface="Calibri" panose="020F0502020204030204" pitchFamily="34" charset="0"/>
                <a:cs typeface="Calibri" panose="020F0502020204030204" pitchFamily="34" charset="0"/>
              </a:rPr>
              <a:t>Likert scale 0 -10   easy - difficult</a:t>
            </a:r>
          </a:p>
          <a:p>
            <a:pPr marL="285750" indent="-285750">
              <a:buClr>
                <a:srgbClr val="FF0000"/>
              </a:buClr>
              <a:buFont typeface="Arial" panose="020B0604020202020204" pitchFamily="34" charset="0"/>
              <a:buChar char="•"/>
              <a:tabLst>
                <a:tab pos="1343025" algn="l"/>
              </a:tabLst>
            </a:pPr>
            <a:r>
              <a:rPr lang="en-GB" sz="1600" dirty="0">
                <a:latin typeface="Calibri" panose="020F0502020204030204" pitchFamily="34" charset="0"/>
                <a:ea typeface="Calibri" panose="020F0502020204030204" pitchFamily="34" charset="0"/>
                <a:cs typeface="Calibri" panose="020F0502020204030204" pitchFamily="34" charset="0"/>
              </a:rPr>
              <a:t>Median chosen frequency from range 1-6 / year =  </a:t>
            </a:r>
            <a:r>
              <a:rPr lang="en-GB" sz="1600" dirty="0">
                <a:solidFill>
                  <a:srgbClr val="FF0000"/>
                </a:solidFill>
                <a:latin typeface="Calibri" panose="020F0502020204030204" pitchFamily="34" charset="0"/>
                <a:ea typeface="Calibri" panose="020F0502020204030204" pitchFamily="34" charset="0"/>
                <a:cs typeface="Calibri" panose="020F0502020204030204" pitchFamily="34" charset="0"/>
              </a:rPr>
              <a:t>4</a:t>
            </a:r>
          </a:p>
          <a:p>
            <a:pPr>
              <a:buClr>
                <a:srgbClr val="FF0000"/>
              </a:buClr>
            </a:pPr>
            <a:endParaRPr lang="en-GB" sz="1800" dirty="0">
              <a:latin typeface="Calibri" panose="020F0502020204030204" pitchFamily="34" charset="0"/>
              <a:ea typeface="Calibri" panose="020F0502020204030204" pitchFamily="34" charset="0"/>
              <a:cs typeface="Calibri" panose="020F0502020204030204" pitchFamily="34" charset="0"/>
            </a:endParaRPr>
          </a:p>
          <a:p>
            <a:pPr>
              <a:buClr>
                <a:srgbClr val="FF0000"/>
              </a:buClr>
            </a:pPr>
            <a:endParaRPr lang="en-GB" sz="1800" dirty="0">
              <a:latin typeface="Calibri" panose="020F0502020204030204" pitchFamily="34" charset="0"/>
              <a:ea typeface="Calibri" panose="020F0502020204030204" pitchFamily="34" charset="0"/>
              <a:cs typeface="Calibri" panose="020F0502020204030204" pitchFamily="34" charset="0"/>
            </a:endParaRPr>
          </a:p>
        </p:txBody>
      </p:sp>
      <p:graphicFrame>
        <p:nvGraphicFramePr>
          <p:cNvPr id="7" name="Chart 6">
            <a:extLst>
              <a:ext uri="{FF2B5EF4-FFF2-40B4-BE49-F238E27FC236}">
                <a16:creationId xmlns:a16="http://schemas.microsoft.com/office/drawing/2014/main" id="{093EC2D5-724D-45C7-987C-F8D92EB728DC}"/>
              </a:ext>
            </a:extLst>
          </p:cNvPr>
          <p:cNvGraphicFramePr>
            <a:graphicFrameLocks/>
          </p:cNvGraphicFramePr>
          <p:nvPr/>
        </p:nvGraphicFramePr>
        <p:xfrm>
          <a:off x="6582187" y="2225310"/>
          <a:ext cx="5440155" cy="3545448"/>
        </p:xfrm>
        <a:graphic>
          <a:graphicData uri="http://schemas.openxmlformats.org/drawingml/2006/chart">
            <c:chart xmlns:c="http://schemas.openxmlformats.org/drawingml/2006/chart" xmlns:r="http://schemas.openxmlformats.org/officeDocument/2006/relationships" r:id="rId5"/>
          </a:graphicData>
        </a:graphic>
      </p:graphicFrame>
      <p:pic>
        <p:nvPicPr>
          <p:cNvPr id="8" name="Picture 7">
            <a:extLst>
              <a:ext uri="{FF2B5EF4-FFF2-40B4-BE49-F238E27FC236}">
                <a16:creationId xmlns:a16="http://schemas.microsoft.com/office/drawing/2014/main" id="{2B22EBC4-23B4-43F2-9075-62AE642AD3B3}"/>
              </a:ext>
            </a:extLst>
          </p:cNvPr>
          <p:cNvPicPr>
            <a:picLocks noChangeAspect="1"/>
          </p:cNvPicPr>
          <p:nvPr/>
        </p:nvPicPr>
        <p:blipFill>
          <a:blip r:embed="rId6"/>
          <a:stretch>
            <a:fillRect/>
          </a:stretch>
        </p:blipFill>
        <p:spPr>
          <a:xfrm>
            <a:off x="7721781" y="1895475"/>
            <a:ext cx="3957752" cy="3976878"/>
          </a:xfrm>
          <a:prstGeom prst="rect">
            <a:avLst/>
          </a:prstGeom>
        </p:spPr>
      </p:pic>
      <p:sp>
        <p:nvSpPr>
          <p:cNvPr id="11" name="Title 1">
            <a:extLst>
              <a:ext uri="{FF2B5EF4-FFF2-40B4-BE49-F238E27FC236}">
                <a16:creationId xmlns:a16="http://schemas.microsoft.com/office/drawing/2014/main" id="{0326A880-543F-4FE3-B92B-E2AD3B603088}"/>
              </a:ext>
            </a:extLst>
          </p:cNvPr>
          <p:cNvSpPr>
            <a:spLocks noGrp="1"/>
          </p:cNvSpPr>
          <p:nvPr>
            <p:ph type="title"/>
          </p:nvPr>
        </p:nvSpPr>
        <p:spPr>
          <a:xfrm>
            <a:off x="477592" y="340327"/>
            <a:ext cx="10515600" cy="1325563"/>
          </a:xfrm>
        </p:spPr>
        <p:txBody>
          <a:bodyPr>
            <a:normAutofit/>
          </a:bodyPr>
          <a:lstStyle/>
          <a:p>
            <a:r>
              <a:rPr lang="en-GB" sz="3600" b="1" dirty="0">
                <a:latin typeface="Calibri" panose="020F0502020204030204" pitchFamily="34" charset="0"/>
                <a:ea typeface="Calibri" panose="020F0502020204030204" pitchFamily="34" charset="0"/>
                <a:cs typeface="Calibri" panose="020F0502020204030204" pitchFamily="34" charset="0"/>
              </a:rPr>
              <a:t>CF-HomeSpIT </a:t>
            </a:r>
            <a:br>
              <a:rPr lang="en-GB" sz="2800" dirty="0">
                <a:latin typeface="Calibri" panose="020F0502020204030204" pitchFamily="34" charset="0"/>
                <a:ea typeface="Calibri" panose="020F0502020204030204" pitchFamily="34" charset="0"/>
                <a:cs typeface="Calibri" panose="020F0502020204030204" pitchFamily="34" charset="0"/>
              </a:rPr>
            </a:br>
            <a:r>
              <a:rPr lang="en-GB" sz="2800" dirty="0">
                <a:solidFill>
                  <a:srgbClr val="FF0000"/>
                </a:solidFill>
                <a:latin typeface="Calibri" panose="020F0502020204030204" pitchFamily="34" charset="0"/>
                <a:ea typeface="Calibri" panose="020F0502020204030204" pitchFamily="34" charset="0"/>
                <a:cs typeface="Calibri" panose="020F0502020204030204" pitchFamily="34" charset="0"/>
              </a:rPr>
              <a:t>Qualitative assessment </a:t>
            </a:r>
          </a:p>
        </p:txBody>
      </p:sp>
    </p:spTree>
    <p:extLst>
      <p:ext uri="{BB962C8B-B14F-4D97-AF65-F5344CB8AC3E}">
        <p14:creationId xmlns:p14="http://schemas.microsoft.com/office/powerpoint/2010/main" val="11355852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6F7438-2D63-8218-D1C3-60FAFBC6F4F8}"/>
              </a:ext>
            </a:extLst>
          </p:cNvPr>
          <p:cNvSpPr>
            <a:spLocks noGrp="1"/>
          </p:cNvSpPr>
          <p:nvPr>
            <p:ph type="title"/>
          </p:nvPr>
        </p:nvSpPr>
        <p:spPr>
          <a:xfrm>
            <a:off x="438010" y="373193"/>
            <a:ext cx="10515600" cy="1325563"/>
          </a:xfrm>
        </p:spPr>
        <p:txBody>
          <a:bodyPr/>
          <a:lstStyle/>
          <a:p>
            <a:r>
              <a:rPr lang="en-GB" b="1" dirty="0">
                <a:latin typeface="Calibri" panose="020F0502020204030204" pitchFamily="34" charset="0"/>
                <a:ea typeface="Calibri" panose="020F0502020204030204" pitchFamily="34" charset="0"/>
                <a:cs typeface="Calibri" panose="020F0502020204030204" pitchFamily="34" charset="0"/>
              </a:rPr>
              <a:t>CF-Home-Spit</a:t>
            </a:r>
            <a:r>
              <a:rPr lang="en-GB" sz="4400" b="1" dirty="0">
                <a:latin typeface="Calibri" panose="020F0502020204030204" pitchFamily="34" charset="0"/>
                <a:ea typeface="Calibri" panose="020F0502020204030204" pitchFamily="34" charset="0"/>
                <a:cs typeface="Calibri" panose="020F0502020204030204" pitchFamily="34" charset="0"/>
              </a:rPr>
              <a:t> -</a:t>
            </a:r>
            <a:r>
              <a:rPr lang="en-GB" b="1" dirty="0">
                <a:latin typeface="Calibri" panose="020F0502020204030204" pitchFamily="34" charset="0"/>
                <a:ea typeface="Calibri" panose="020F0502020204030204" pitchFamily="34" charset="0"/>
                <a:cs typeface="Calibri" panose="020F0502020204030204" pitchFamily="34" charset="0"/>
              </a:rPr>
              <a:t> </a:t>
            </a:r>
            <a:r>
              <a:rPr lang="en-GB" sz="3600" dirty="0">
                <a:latin typeface="Calibri" panose="020F0502020204030204" pitchFamily="34" charset="0"/>
                <a:ea typeface="Calibri" panose="020F0502020204030204" pitchFamily="34" charset="0"/>
                <a:cs typeface="Calibri" panose="020F0502020204030204" pitchFamily="34" charset="0"/>
              </a:rPr>
              <a:t>Challenges</a:t>
            </a:r>
            <a:r>
              <a:rPr lang="en-GB" dirty="0">
                <a:latin typeface="Calibri" panose="020F0502020204030204" pitchFamily="34" charset="0"/>
                <a:ea typeface="Calibri" panose="020F0502020204030204" pitchFamily="34" charset="0"/>
                <a:cs typeface="Calibri" panose="020F0502020204030204" pitchFamily="34" charset="0"/>
              </a:rPr>
              <a:t>  </a:t>
            </a:r>
          </a:p>
        </p:txBody>
      </p:sp>
      <p:sp>
        <p:nvSpPr>
          <p:cNvPr id="3" name="Content Placeholder 2">
            <a:extLst>
              <a:ext uri="{FF2B5EF4-FFF2-40B4-BE49-F238E27FC236}">
                <a16:creationId xmlns:a16="http://schemas.microsoft.com/office/drawing/2014/main" id="{016D1B2D-00A9-C395-F24A-6656B9E5771D}"/>
              </a:ext>
            </a:extLst>
          </p:cNvPr>
          <p:cNvSpPr>
            <a:spLocks noGrp="1"/>
          </p:cNvSpPr>
          <p:nvPr>
            <p:ph idx="1"/>
          </p:nvPr>
        </p:nvSpPr>
        <p:spPr>
          <a:xfrm>
            <a:off x="415636" y="1855529"/>
            <a:ext cx="12034272" cy="4351338"/>
          </a:xfrm>
        </p:spPr>
        <p:txBody>
          <a:bodyPr>
            <a:normAutofit lnSpcReduction="10000"/>
          </a:bodyPr>
          <a:lstStyle/>
          <a:p>
            <a:r>
              <a:rPr lang="en-GB" sz="2800" dirty="0">
                <a:latin typeface="Calibri" panose="020F0502020204030204" pitchFamily="34" charset="0"/>
                <a:ea typeface="Calibri" panose="020F0502020204030204" pitchFamily="34" charset="0"/>
                <a:cs typeface="Calibri" panose="020F0502020204030204" pitchFamily="34" charset="0"/>
              </a:rPr>
              <a:t>Realistic expectations of </a:t>
            </a:r>
            <a:r>
              <a:rPr lang="en-GB" sz="2800" dirty="0">
                <a:solidFill>
                  <a:srgbClr val="FF0000"/>
                </a:solidFill>
                <a:latin typeface="Calibri" panose="020F0502020204030204" pitchFamily="34" charset="0"/>
                <a:ea typeface="Calibri" panose="020F0502020204030204" pitchFamily="34" charset="0"/>
                <a:cs typeface="Calibri" panose="020F0502020204030204" pitchFamily="34" charset="0"/>
              </a:rPr>
              <a:t>what is an adequate sample – educate clinicians</a:t>
            </a:r>
          </a:p>
          <a:p>
            <a:endParaRPr lang="en-GB" sz="2800" dirty="0">
              <a:solidFill>
                <a:srgbClr val="FF0000"/>
              </a:solidFill>
              <a:latin typeface="Calibri" panose="020F0502020204030204" pitchFamily="34" charset="0"/>
              <a:ea typeface="Calibri" panose="020F0502020204030204" pitchFamily="34" charset="0"/>
              <a:cs typeface="Calibri" panose="020F0502020204030204" pitchFamily="34" charset="0"/>
            </a:endParaRPr>
          </a:p>
          <a:p>
            <a:r>
              <a:rPr lang="en-GB" sz="2800" dirty="0">
                <a:latin typeface="Calibri" panose="020F0502020204030204" pitchFamily="34" charset="0"/>
                <a:ea typeface="Calibri" panose="020F0502020204030204" pitchFamily="34" charset="0"/>
                <a:cs typeface="Calibri" panose="020F0502020204030204" pitchFamily="34" charset="0"/>
              </a:rPr>
              <a:t>Requires preparation and teaching</a:t>
            </a:r>
          </a:p>
          <a:p>
            <a:pPr marL="0" indent="0">
              <a:buNone/>
            </a:pPr>
            <a:endParaRPr lang="en-GB" sz="2800" dirty="0">
              <a:latin typeface="Calibri" panose="020F0502020204030204" pitchFamily="34" charset="0"/>
              <a:ea typeface="Calibri" panose="020F0502020204030204" pitchFamily="34" charset="0"/>
              <a:cs typeface="Calibri" panose="020F0502020204030204" pitchFamily="34" charset="0"/>
            </a:endParaRPr>
          </a:p>
          <a:p>
            <a:r>
              <a:rPr lang="en-GB" sz="2800" dirty="0">
                <a:latin typeface="Calibri" panose="020F0502020204030204" pitchFamily="34" charset="0"/>
                <a:ea typeface="Calibri" panose="020F0502020204030204" pitchFamily="34" charset="0"/>
                <a:cs typeface="Calibri" panose="020F0502020204030204" pitchFamily="34" charset="0"/>
              </a:rPr>
              <a:t>Use of hypertonic saline </a:t>
            </a:r>
          </a:p>
          <a:p>
            <a:pPr marL="0" indent="0">
              <a:buNone/>
            </a:pPr>
            <a:endParaRPr lang="en-GB" sz="2800" dirty="0">
              <a:latin typeface="Calibri" panose="020F0502020204030204" pitchFamily="34" charset="0"/>
              <a:ea typeface="Calibri" panose="020F0502020204030204" pitchFamily="34" charset="0"/>
              <a:cs typeface="Calibri" panose="020F0502020204030204" pitchFamily="34" charset="0"/>
            </a:endParaRPr>
          </a:p>
          <a:p>
            <a:r>
              <a:rPr lang="en-GB" sz="2800" dirty="0">
                <a:latin typeface="Calibri" panose="020F0502020204030204" pitchFamily="34" charset="0"/>
                <a:ea typeface="Calibri" panose="020F0502020204030204" pitchFamily="34" charset="0"/>
                <a:cs typeface="Calibri" panose="020F0502020204030204" pitchFamily="34" charset="0"/>
              </a:rPr>
              <a:t>Engagement of patients on HEMT </a:t>
            </a:r>
          </a:p>
          <a:p>
            <a:pPr marL="0" indent="0">
              <a:buNone/>
            </a:pPr>
            <a:endParaRPr lang="en-GB"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GB" dirty="0"/>
          </a:p>
          <a:p>
            <a:endParaRPr lang="en-GB" dirty="0"/>
          </a:p>
          <a:p>
            <a:endParaRPr lang="en-GB" dirty="0"/>
          </a:p>
        </p:txBody>
      </p:sp>
      <p:pic>
        <p:nvPicPr>
          <p:cNvPr id="6" name="Picture 2" descr="0dfd3538-eb49-46b9-8668-7f8402bbe60d@GBRP265">
            <a:extLst>
              <a:ext uri="{FF2B5EF4-FFF2-40B4-BE49-F238E27FC236}">
                <a16:creationId xmlns:a16="http://schemas.microsoft.com/office/drawing/2014/main" id="{87A7B660-D8F9-6EFA-F865-CAD27F98E17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6997" t="34790" r="10549" b="14353"/>
          <a:stretch/>
        </p:blipFill>
        <p:spPr bwMode="auto">
          <a:xfrm>
            <a:off x="8204866" y="2781068"/>
            <a:ext cx="3300888" cy="3582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Graphic 7" descr="Arrow Down with solid fill">
            <a:extLst>
              <a:ext uri="{FF2B5EF4-FFF2-40B4-BE49-F238E27FC236}">
                <a16:creationId xmlns:a16="http://schemas.microsoft.com/office/drawing/2014/main" id="{B431FAD0-C4BA-9919-2C30-9B202D885E4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154963" y="4329899"/>
            <a:ext cx="484910" cy="484910"/>
          </a:xfrm>
          <a:prstGeom prst="rect">
            <a:avLst/>
          </a:prstGeom>
        </p:spPr>
      </p:pic>
      <p:pic>
        <p:nvPicPr>
          <p:cNvPr id="9" name="Picture 2" descr="http://www.cardiff.ac.uk/identity/downloads/universitylogo.jpg">
            <a:extLst>
              <a:ext uri="{FF2B5EF4-FFF2-40B4-BE49-F238E27FC236}">
                <a16:creationId xmlns:a16="http://schemas.microsoft.com/office/drawing/2014/main" id="{FE9B2788-6103-4279-B62E-4FCFF8829682}"/>
              </a:ext>
            </a:extLst>
          </p:cNvPr>
          <p:cNvPicPr>
            <a:picLocks noChangeAspect="1" noChangeArrowheads="1"/>
          </p:cNvPicPr>
          <p:nvPr/>
        </p:nvPicPr>
        <p:blipFill>
          <a:blip r:embed="rId6" cstate="print"/>
          <a:srcRect/>
          <a:stretch>
            <a:fillRect/>
          </a:stretch>
        </p:blipFill>
        <p:spPr bwMode="auto">
          <a:xfrm>
            <a:off x="11072481" y="196197"/>
            <a:ext cx="866546" cy="834091"/>
          </a:xfrm>
          <a:prstGeom prst="rect">
            <a:avLst/>
          </a:prstGeom>
          <a:noFill/>
        </p:spPr>
      </p:pic>
      <p:pic>
        <p:nvPicPr>
          <p:cNvPr id="10" name="Picture 9">
            <a:extLst>
              <a:ext uri="{FF2B5EF4-FFF2-40B4-BE49-F238E27FC236}">
                <a16:creationId xmlns:a16="http://schemas.microsoft.com/office/drawing/2014/main" id="{9F82E81E-EEB7-4E69-B23B-330F954C2B5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123479" y="269588"/>
            <a:ext cx="1851236" cy="760700"/>
          </a:xfrm>
          <a:prstGeom prst="rect">
            <a:avLst/>
          </a:prstGeom>
        </p:spPr>
      </p:pic>
    </p:spTree>
    <p:extLst>
      <p:ext uri="{BB962C8B-B14F-4D97-AF65-F5344CB8AC3E}">
        <p14:creationId xmlns:p14="http://schemas.microsoft.com/office/powerpoint/2010/main" val="19963973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D884D09-4F1F-4576-8223-F652E4F1C5B9}"/>
              </a:ext>
            </a:extLst>
          </p:cNvPr>
          <p:cNvSpPr txBox="1"/>
          <p:nvPr/>
        </p:nvSpPr>
        <p:spPr>
          <a:xfrm>
            <a:off x="514350" y="390525"/>
            <a:ext cx="7299499" cy="1569660"/>
          </a:xfrm>
          <a:prstGeom prst="rect">
            <a:avLst/>
          </a:prstGeom>
          <a:noFill/>
        </p:spPr>
        <p:txBody>
          <a:bodyPr wrap="none" rtlCol="0">
            <a:spAutoFit/>
          </a:bodyPr>
          <a:lstStyle/>
          <a:p>
            <a:r>
              <a:rPr lang="en-GB" sz="4800" dirty="0"/>
              <a:t>Training</a:t>
            </a:r>
          </a:p>
          <a:p>
            <a:r>
              <a:rPr lang="en-GB" sz="4800" dirty="0">
                <a:solidFill>
                  <a:srgbClr val="FF0000"/>
                </a:solidFill>
              </a:rPr>
              <a:t>Sputum induction is worth it</a:t>
            </a:r>
          </a:p>
        </p:txBody>
      </p:sp>
      <p:pic>
        <p:nvPicPr>
          <p:cNvPr id="2" name="Picture 1">
            <a:extLst>
              <a:ext uri="{FF2B5EF4-FFF2-40B4-BE49-F238E27FC236}">
                <a16:creationId xmlns:a16="http://schemas.microsoft.com/office/drawing/2014/main" id="{7072ECC5-FB56-4862-A3FB-2D119121369A}"/>
              </a:ext>
            </a:extLst>
          </p:cNvPr>
          <p:cNvPicPr>
            <a:picLocks noChangeAspect="1"/>
          </p:cNvPicPr>
          <p:nvPr/>
        </p:nvPicPr>
        <p:blipFill rotWithShape="1">
          <a:blip r:embed="rId2"/>
          <a:srcRect l="65762" t="25391" r="11115" b="18322"/>
          <a:stretch/>
        </p:blipFill>
        <p:spPr>
          <a:xfrm>
            <a:off x="2895600" y="2376184"/>
            <a:ext cx="5867399" cy="4319405"/>
          </a:xfrm>
          <a:prstGeom prst="rect">
            <a:avLst/>
          </a:prstGeom>
        </p:spPr>
      </p:pic>
      <p:pic>
        <p:nvPicPr>
          <p:cNvPr id="4" name="Picture 2" descr="http://www.cardiff.ac.uk/identity/downloads/universitylogo.jpg">
            <a:extLst>
              <a:ext uri="{FF2B5EF4-FFF2-40B4-BE49-F238E27FC236}">
                <a16:creationId xmlns:a16="http://schemas.microsoft.com/office/drawing/2014/main" id="{A75512BF-0BE0-4517-8F1E-380A290C7BE2}"/>
              </a:ext>
            </a:extLst>
          </p:cNvPr>
          <p:cNvPicPr>
            <a:picLocks noChangeAspect="1" noChangeArrowheads="1"/>
          </p:cNvPicPr>
          <p:nvPr/>
        </p:nvPicPr>
        <p:blipFill>
          <a:blip r:embed="rId3" cstate="print"/>
          <a:srcRect/>
          <a:stretch>
            <a:fillRect/>
          </a:stretch>
        </p:blipFill>
        <p:spPr bwMode="auto">
          <a:xfrm>
            <a:off x="11072481" y="196197"/>
            <a:ext cx="866546" cy="834091"/>
          </a:xfrm>
          <a:prstGeom prst="rect">
            <a:avLst/>
          </a:prstGeom>
          <a:noFill/>
        </p:spPr>
      </p:pic>
      <p:pic>
        <p:nvPicPr>
          <p:cNvPr id="5" name="Picture 4">
            <a:extLst>
              <a:ext uri="{FF2B5EF4-FFF2-40B4-BE49-F238E27FC236}">
                <a16:creationId xmlns:a16="http://schemas.microsoft.com/office/drawing/2014/main" id="{B805D409-E2F1-4E23-9B23-176D2FA2649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23479" y="269588"/>
            <a:ext cx="1851236" cy="760700"/>
          </a:xfrm>
          <a:prstGeom prst="rect">
            <a:avLst/>
          </a:prstGeom>
        </p:spPr>
      </p:pic>
    </p:spTree>
    <p:extLst>
      <p:ext uri="{BB962C8B-B14F-4D97-AF65-F5344CB8AC3E}">
        <p14:creationId xmlns:p14="http://schemas.microsoft.com/office/powerpoint/2010/main" val="33748486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Content Placeholder 27">
            <a:extLst>
              <a:ext uri="{FF2B5EF4-FFF2-40B4-BE49-F238E27FC236}">
                <a16:creationId xmlns:a16="http://schemas.microsoft.com/office/drawing/2014/main" id="{114FBF8E-E4E9-424E-9680-D8E54D5CF6BD}"/>
              </a:ext>
            </a:extLst>
          </p:cNvPr>
          <p:cNvPicPr>
            <a:picLocks noGrp="1" noChangeAspect="1"/>
          </p:cNvPicPr>
          <p:nvPr>
            <p:ph sz="quarter" idx="13"/>
          </p:nvPr>
        </p:nvPicPr>
        <p:blipFill>
          <a:blip r:embed="rId3">
            <a:extLst>
              <a:ext uri="{96DAC541-7B7A-43D3-8B79-37D633B846F1}">
                <asvg:svgBlip xmlns:asvg="http://schemas.microsoft.com/office/drawing/2016/SVG/main" r:embed="rId4"/>
              </a:ext>
            </a:extLst>
          </a:blip>
          <a:stretch>
            <a:fillRect/>
          </a:stretch>
        </p:blipFill>
        <p:spPr>
          <a:xfrm>
            <a:off x="2775744" y="2760662"/>
            <a:ext cx="1143000" cy="600075"/>
          </a:xfrm>
        </p:spPr>
      </p:pic>
      <p:pic>
        <p:nvPicPr>
          <p:cNvPr id="12" name="Picture Placeholder 11">
            <a:extLst>
              <a:ext uri="{FF2B5EF4-FFF2-40B4-BE49-F238E27FC236}">
                <a16:creationId xmlns:a16="http://schemas.microsoft.com/office/drawing/2014/main" id="{2B1EDC61-3A06-4892-B9F2-E2214172A56A}"/>
              </a:ext>
            </a:extLst>
          </p:cNvPr>
          <p:cNvPicPr>
            <a:picLocks noGrp="1" noChangeAspect="1"/>
          </p:cNvPicPr>
          <p:nvPr>
            <p:ph type="pic" sz="quarter" idx="14"/>
          </p:nvPr>
        </p:nvPicPr>
        <p:blipFill>
          <a:blip r:embed="rId5"/>
          <a:srcRect l="43587" r="43587"/>
          <a:stretch/>
        </p:blipFill>
        <p:spPr/>
      </p:pic>
      <p:pic>
        <p:nvPicPr>
          <p:cNvPr id="4" name="Picture 3">
            <a:extLst>
              <a:ext uri="{FF2B5EF4-FFF2-40B4-BE49-F238E27FC236}">
                <a16:creationId xmlns:a16="http://schemas.microsoft.com/office/drawing/2014/main" id="{6A6EBE81-EC1A-4EDE-8D4C-13645A52842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6022" b="26254"/>
          <a:stretch/>
        </p:blipFill>
        <p:spPr>
          <a:xfrm>
            <a:off x="0" y="0"/>
            <a:ext cx="12192000" cy="6858000"/>
          </a:xfrm>
          <a:prstGeom prst="rect">
            <a:avLst/>
          </a:prstGeom>
        </p:spPr>
      </p:pic>
      <p:sp>
        <p:nvSpPr>
          <p:cNvPr id="6" name="TextBox 5">
            <a:extLst>
              <a:ext uri="{FF2B5EF4-FFF2-40B4-BE49-F238E27FC236}">
                <a16:creationId xmlns:a16="http://schemas.microsoft.com/office/drawing/2014/main" id="{EF70B9A9-BAFB-4B8C-8702-26C9E3085372}"/>
              </a:ext>
            </a:extLst>
          </p:cNvPr>
          <p:cNvSpPr txBox="1"/>
          <p:nvPr/>
        </p:nvSpPr>
        <p:spPr>
          <a:xfrm>
            <a:off x="276623" y="362610"/>
            <a:ext cx="6227923" cy="5262979"/>
          </a:xfrm>
          <a:prstGeom prst="rect">
            <a:avLst/>
          </a:prstGeom>
          <a:noFill/>
        </p:spPr>
        <p:txBody>
          <a:bodyPr wrap="none" rtlCol="0">
            <a:spAutoFit/>
          </a:bodyPr>
          <a:lstStyle/>
          <a:p>
            <a:r>
              <a:rPr lang="en-GB" sz="4800" dirty="0" err="1">
                <a:solidFill>
                  <a:schemeClr val="bg1">
                    <a:lumMod val="95000"/>
                  </a:schemeClr>
                </a:solidFill>
              </a:rPr>
              <a:t>CF</a:t>
            </a:r>
            <a:r>
              <a:rPr lang="en-GB" sz="4800" dirty="0" err="1">
                <a:solidFill>
                  <a:srgbClr val="FF0000"/>
                </a:solidFill>
              </a:rPr>
              <a:t>SpIT</a:t>
            </a:r>
            <a:r>
              <a:rPr lang="en-GB" sz="4800" dirty="0">
                <a:solidFill>
                  <a:srgbClr val="FF0000"/>
                </a:solidFill>
              </a:rPr>
              <a:t> </a:t>
            </a:r>
            <a:r>
              <a:rPr lang="en-GB" sz="4800" dirty="0">
                <a:solidFill>
                  <a:schemeClr val="bg1"/>
                </a:solidFill>
              </a:rPr>
              <a:t>Team</a:t>
            </a:r>
          </a:p>
          <a:p>
            <a:endParaRPr lang="en-GB" sz="2400" dirty="0">
              <a:solidFill>
                <a:schemeClr val="bg1"/>
              </a:solidFill>
            </a:endParaRPr>
          </a:p>
          <a:p>
            <a:r>
              <a:rPr lang="en-GB" sz="2400" dirty="0">
                <a:solidFill>
                  <a:srgbClr val="FF0000"/>
                </a:solidFill>
              </a:rPr>
              <a:t>The Children’s Hospital for Wales</a:t>
            </a:r>
          </a:p>
          <a:p>
            <a:r>
              <a:rPr lang="en-GB" sz="1600" dirty="0">
                <a:solidFill>
                  <a:schemeClr val="bg1"/>
                </a:solidFill>
              </a:rPr>
              <a:t>Professor Julian T. </a:t>
            </a:r>
            <a:r>
              <a:rPr lang="en-GB" sz="1600" dirty="0" err="1">
                <a:solidFill>
                  <a:schemeClr val="bg1"/>
                </a:solidFill>
              </a:rPr>
              <a:t>Forton</a:t>
            </a:r>
            <a:endParaRPr lang="en-GB" sz="1600" dirty="0">
              <a:solidFill>
                <a:schemeClr val="bg1"/>
              </a:solidFill>
            </a:endParaRPr>
          </a:p>
          <a:p>
            <a:r>
              <a:rPr lang="en-GB" sz="1600" dirty="0">
                <a:solidFill>
                  <a:schemeClr val="bg1"/>
                </a:solidFill>
              </a:rPr>
              <a:t>Kath Ronchetti            	Research Physiotherapist</a:t>
            </a:r>
          </a:p>
          <a:p>
            <a:r>
              <a:rPr lang="en-GB" sz="1600" dirty="0">
                <a:solidFill>
                  <a:schemeClr val="bg1"/>
                </a:solidFill>
              </a:rPr>
              <a:t>Hannah Morgan	CF Physiotherapist</a:t>
            </a:r>
          </a:p>
          <a:p>
            <a:r>
              <a:rPr lang="en-GB" sz="1600" dirty="0" err="1">
                <a:solidFill>
                  <a:schemeClr val="bg1"/>
                </a:solidFill>
              </a:rPr>
              <a:t>Jodee</a:t>
            </a:r>
            <a:r>
              <a:rPr lang="en-GB" sz="1600" dirty="0">
                <a:solidFill>
                  <a:schemeClr val="bg1"/>
                </a:solidFill>
              </a:rPr>
              <a:t> Tame                 	CF Physiotherapist</a:t>
            </a:r>
          </a:p>
          <a:p>
            <a:r>
              <a:rPr lang="en-GB" sz="1600" dirty="0">
                <a:solidFill>
                  <a:schemeClr val="bg1"/>
                </a:solidFill>
              </a:rPr>
              <a:t>Dr Juliette Oakley  	Clinical Research Fellow MD</a:t>
            </a:r>
          </a:p>
          <a:p>
            <a:endParaRPr lang="en-GB" sz="1600" dirty="0">
              <a:solidFill>
                <a:schemeClr val="bg1"/>
              </a:solidFill>
            </a:endParaRPr>
          </a:p>
          <a:p>
            <a:r>
              <a:rPr lang="en-GB" sz="2400" dirty="0">
                <a:solidFill>
                  <a:srgbClr val="FF0000"/>
                </a:solidFill>
              </a:rPr>
              <a:t>Department of Biosciences, Cardiff University</a:t>
            </a:r>
          </a:p>
          <a:p>
            <a:r>
              <a:rPr lang="en-GB" sz="1600" dirty="0">
                <a:solidFill>
                  <a:schemeClr val="bg1"/>
                </a:solidFill>
              </a:rPr>
              <a:t>Prof Eshwar </a:t>
            </a:r>
            <a:r>
              <a:rPr lang="en-GB" sz="1600" dirty="0" err="1">
                <a:solidFill>
                  <a:schemeClr val="bg1"/>
                </a:solidFill>
              </a:rPr>
              <a:t>Mahenthiralingham</a:t>
            </a:r>
            <a:endParaRPr lang="en-GB" sz="1600" dirty="0">
              <a:solidFill>
                <a:schemeClr val="bg1"/>
              </a:solidFill>
            </a:endParaRPr>
          </a:p>
          <a:p>
            <a:r>
              <a:rPr lang="en-GB" sz="1600" dirty="0">
                <a:solidFill>
                  <a:schemeClr val="bg1"/>
                </a:solidFill>
              </a:rPr>
              <a:t>Dr Rebecca Weiser</a:t>
            </a:r>
          </a:p>
          <a:p>
            <a:r>
              <a:rPr lang="en-GB" sz="1600" dirty="0">
                <a:solidFill>
                  <a:schemeClr val="bg1"/>
                </a:solidFill>
              </a:rPr>
              <a:t>Abdullah Aseeri</a:t>
            </a:r>
          </a:p>
          <a:p>
            <a:endParaRPr lang="en-GB" sz="1600" dirty="0">
              <a:solidFill>
                <a:schemeClr val="bg1"/>
              </a:solidFill>
            </a:endParaRPr>
          </a:p>
          <a:p>
            <a:r>
              <a:rPr lang="en-GB" sz="2400" dirty="0">
                <a:solidFill>
                  <a:srgbClr val="FF0000"/>
                </a:solidFill>
              </a:rPr>
              <a:t>Department of Microbiology, UHW, Cardiff</a:t>
            </a:r>
          </a:p>
          <a:p>
            <a:r>
              <a:rPr lang="en-GB" sz="1600" dirty="0">
                <a:solidFill>
                  <a:schemeClr val="bg1"/>
                </a:solidFill>
              </a:rPr>
              <a:t>Dr Rishi Dhillon</a:t>
            </a:r>
          </a:p>
          <a:p>
            <a:endParaRPr lang="en-GB" sz="1600" dirty="0">
              <a:solidFill>
                <a:schemeClr val="bg1"/>
              </a:solidFill>
            </a:endParaRPr>
          </a:p>
        </p:txBody>
      </p:sp>
      <p:pic>
        <p:nvPicPr>
          <p:cNvPr id="7" name="Picture 6">
            <a:extLst>
              <a:ext uri="{FF2B5EF4-FFF2-40B4-BE49-F238E27FC236}">
                <a16:creationId xmlns:a16="http://schemas.microsoft.com/office/drawing/2014/main" id="{FFE93A34-E95B-4CB1-987F-6BE9A24B509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72818" y="262685"/>
            <a:ext cx="2142330" cy="880315"/>
          </a:xfrm>
          <a:prstGeom prst="rect">
            <a:avLst/>
          </a:prstGeom>
        </p:spPr>
      </p:pic>
      <p:pic>
        <p:nvPicPr>
          <p:cNvPr id="8" name="Picture 2" descr="http://www.cardiff.ac.uk/identity/downloads/universitylogo.jpg">
            <a:extLst>
              <a:ext uri="{FF2B5EF4-FFF2-40B4-BE49-F238E27FC236}">
                <a16:creationId xmlns:a16="http://schemas.microsoft.com/office/drawing/2014/main" id="{F6AA59FD-0A56-4EAB-91C2-1CA429F0BC37}"/>
              </a:ext>
            </a:extLst>
          </p:cNvPr>
          <p:cNvPicPr>
            <a:picLocks noChangeAspect="1" noChangeArrowheads="1"/>
          </p:cNvPicPr>
          <p:nvPr/>
        </p:nvPicPr>
        <p:blipFill>
          <a:blip r:embed="rId8" cstate="print"/>
          <a:srcRect/>
          <a:stretch>
            <a:fillRect/>
          </a:stretch>
        </p:blipFill>
        <p:spPr bwMode="auto">
          <a:xfrm>
            <a:off x="10553548" y="211290"/>
            <a:ext cx="1460937" cy="1406220"/>
          </a:xfrm>
          <a:prstGeom prst="rect">
            <a:avLst/>
          </a:prstGeom>
          <a:noFill/>
        </p:spPr>
      </p:pic>
      <p:pic>
        <p:nvPicPr>
          <p:cNvPr id="16" name="Picture 2" descr="The Wellcome Trust | BAFTA">
            <a:extLst>
              <a:ext uri="{FF2B5EF4-FFF2-40B4-BE49-F238E27FC236}">
                <a16:creationId xmlns:a16="http://schemas.microsoft.com/office/drawing/2014/main" id="{FC2EAD2D-81FD-4058-A2AB-39F61C12BAD3}"/>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b="18576"/>
          <a:stretch/>
        </p:blipFill>
        <p:spPr bwMode="auto">
          <a:xfrm>
            <a:off x="4570380" y="5585882"/>
            <a:ext cx="2335191" cy="1064784"/>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a:extLst>
              <a:ext uri="{FF2B5EF4-FFF2-40B4-BE49-F238E27FC236}">
                <a16:creationId xmlns:a16="http://schemas.microsoft.com/office/drawing/2014/main" id="{0D6B3482-8E10-46D6-B893-AEC5EC97A42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67531" y="5585882"/>
            <a:ext cx="4172902" cy="1064784"/>
          </a:xfrm>
          <a:prstGeom prst="rect">
            <a:avLst/>
          </a:prstGeom>
        </p:spPr>
      </p:pic>
      <p:sp>
        <p:nvSpPr>
          <p:cNvPr id="31" name="Rectangle 30">
            <a:extLst>
              <a:ext uri="{FF2B5EF4-FFF2-40B4-BE49-F238E27FC236}">
                <a16:creationId xmlns:a16="http://schemas.microsoft.com/office/drawing/2014/main" id="{635C53DF-A371-4E61-A154-47BE58BAC78B}"/>
              </a:ext>
            </a:extLst>
          </p:cNvPr>
          <p:cNvSpPr/>
          <p:nvPr/>
        </p:nvSpPr>
        <p:spPr>
          <a:xfrm>
            <a:off x="6929422" y="5584558"/>
            <a:ext cx="1863258" cy="106478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2148084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E7C97B-407C-7992-D881-53FF5540E4A8}"/>
              </a:ext>
            </a:extLst>
          </p:cNvPr>
          <p:cNvSpPr>
            <a:spLocks noGrp="1"/>
          </p:cNvSpPr>
          <p:nvPr>
            <p:ph type="title"/>
          </p:nvPr>
        </p:nvSpPr>
        <p:spPr>
          <a:xfrm>
            <a:off x="838200" y="365125"/>
            <a:ext cx="4347949" cy="2137273"/>
          </a:xfrm>
        </p:spPr>
        <p:txBody>
          <a:bodyPr vert="horz" lIns="91440" tIns="45720" rIns="91440" bIns="45720" rtlCol="0" anchor="b">
            <a:normAutofit/>
          </a:bodyPr>
          <a:lstStyle/>
          <a:p>
            <a:r>
              <a:rPr lang="en-US" dirty="0">
                <a:latin typeface="Calibri" panose="020F0502020204030204" pitchFamily="34" charset="0"/>
                <a:ea typeface="Calibri" panose="020F0502020204030204" pitchFamily="34" charset="0"/>
                <a:cs typeface="Calibri" panose="020F0502020204030204" pitchFamily="34" charset="0"/>
              </a:rPr>
              <a:t>Introduction and conflict of interests </a:t>
            </a:r>
          </a:p>
        </p:txBody>
      </p:sp>
      <p:sp>
        <p:nvSpPr>
          <p:cNvPr id="3" name="Content Placeholder 2">
            <a:extLst>
              <a:ext uri="{FF2B5EF4-FFF2-40B4-BE49-F238E27FC236}">
                <a16:creationId xmlns:a16="http://schemas.microsoft.com/office/drawing/2014/main" id="{0ACCFCE1-4CB8-BE43-F094-CA32688F13CF}"/>
              </a:ext>
            </a:extLst>
          </p:cNvPr>
          <p:cNvSpPr>
            <a:spLocks noGrp="1"/>
          </p:cNvSpPr>
          <p:nvPr>
            <p:ph sz="half" idx="1"/>
          </p:nvPr>
        </p:nvSpPr>
        <p:spPr>
          <a:xfrm>
            <a:off x="838200" y="2681785"/>
            <a:ext cx="4347948" cy="3495178"/>
          </a:xfrm>
        </p:spPr>
        <p:txBody>
          <a:bodyPr vert="horz" lIns="91440" tIns="45720" rIns="91440" bIns="45720" rtlCol="0">
            <a:normAutofit fontScale="92500" lnSpcReduction="20000"/>
          </a:bodyPr>
          <a:lstStyle/>
          <a:p>
            <a:pPr marL="0"/>
            <a:r>
              <a:rPr lang="en-US" sz="2400" dirty="0" err="1">
                <a:latin typeface="Calibri" panose="020F0502020204030204" pitchFamily="34" charset="0"/>
                <a:ea typeface="Calibri" panose="020F0502020204030204" pitchFamily="34" charset="0"/>
                <a:cs typeface="Calibri" panose="020F0502020204030204" pitchFamily="34" charset="0"/>
              </a:rPr>
              <a:t>Paediatric</a:t>
            </a:r>
            <a:r>
              <a:rPr lang="en-US" sz="2400" dirty="0">
                <a:latin typeface="Calibri" panose="020F0502020204030204" pitchFamily="34" charset="0"/>
                <a:ea typeface="Calibri" panose="020F0502020204030204" pitchFamily="34" charset="0"/>
                <a:cs typeface="Calibri" panose="020F0502020204030204" pitchFamily="34" charset="0"/>
              </a:rPr>
              <a:t> Respiratory Physiotherapist - Children’s Hospital for Wales, Cardiff UK.  </a:t>
            </a:r>
          </a:p>
          <a:p>
            <a:pPr marL="0"/>
            <a:endParaRPr lang="en-US" sz="2400" dirty="0">
              <a:latin typeface="Calibri" panose="020F0502020204030204" pitchFamily="34" charset="0"/>
              <a:ea typeface="Calibri" panose="020F0502020204030204" pitchFamily="34" charset="0"/>
              <a:cs typeface="Calibri" panose="020F0502020204030204" pitchFamily="34" charset="0"/>
            </a:endParaRPr>
          </a:p>
          <a:p>
            <a:pPr marL="0"/>
            <a:r>
              <a:rPr lang="en-US" sz="2400" dirty="0">
                <a:latin typeface="Calibri" panose="020F0502020204030204" pitchFamily="34" charset="0"/>
                <a:ea typeface="Calibri" panose="020F0502020204030204" pitchFamily="34" charset="0"/>
                <a:cs typeface="Calibri" panose="020F0502020204030204" pitchFamily="34" charset="0"/>
              </a:rPr>
              <a:t>Research Physiotherapist CF </a:t>
            </a:r>
            <a:r>
              <a:rPr lang="en-US" sz="2400" dirty="0" err="1">
                <a:latin typeface="Calibri" panose="020F0502020204030204" pitchFamily="34" charset="0"/>
                <a:ea typeface="Calibri" panose="020F0502020204030204" pitchFamily="34" charset="0"/>
                <a:cs typeface="Calibri" panose="020F0502020204030204" pitchFamily="34" charset="0"/>
              </a:rPr>
              <a:t>SPiT</a:t>
            </a:r>
            <a:r>
              <a:rPr lang="en-US" sz="2400" dirty="0">
                <a:latin typeface="Calibri" panose="020F0502020204030204" pitchFamily="34" charset="0"/>
                <a:ea typeface="Calibri" panose="020F0502020204030204" pitchFamily="34" charset="0"/>
                <a:cs typeface="Calibri" panose="020F0502020204030204" pitchFamily="34" charset="0"/>
              </a:rPr>
              <a:t> group. </a:t>
            </a:r>
          </a:p>
          <a:p>
            <a:pPr marL="0" indent="0">
              <a:buNone/>
            </a:pPr>
            <a:endParaRPr lang="en-US" sz="2400" dirty="0">
              <a:latin typeface="Calibri" panose="020F0502020204030204" pitchFamily="34" charset="0"/>
              <a:ea typeface="Calibri" panose="020F0502020204030204" pitchFamily="34" charset="0"/>
              <a:cs typeface="Calibri" panose="020F0502020204030204" pitchFamily="34" charset="0"/>
            </a:endParaRPr>
          </a:p>
          <a:p>
            <a:pPr marL="0"/>
            <a:r>
              <a:rPr lang="en-US" sz="2400" dirty="0">
                <a:latin typeface="Calibri" panose="020F0502020204030204" pitchFamily="34" charset="0"/>
                <a:ea typeface="Calibri" panose="020F0502020204030204" pitchFamily="34" charset="0"/>
                <a:cs typeface="Calibri" panose="020F0502020204030204" pitchFamily="34" charset="0"/>
              </a:rPr>
              <a:t>No conflict of interests</a:t>
            </a:r>
            <a:r>
              <a:rPr lang="en-US" sz="2400" dirty="0"/>
              <a:t>. </a:t>
            </a:r>
          </a:p>
        </p:txBody>
      </p:sp>
      <p:pic>
        <p:nvPicPr>
          <p:cNvPr id="1028" name="Picture 4" descr="Noah's Ark Children's Hospital, Wales - Healthcare &amp; Hospital Case Study">
            <a:extLst>
              <a:ext uri="{FF2B5EF4-FFF2-40B4-BE49-F238E27FC236}">
                <a16:creationId xmlns:a16="http://schemas.microsoft.com/office/drawing/2014/main" id="{66AF007E-6244-FB0B-480C-8883A7443F7B}"/>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tretch>
            <a:fillRect/>
          </a:stretch>
        </p:blipFill>
        <p:spPr bwMode="auto">
          <a:xfrm>
            <a:off x="7223473" y="3660884"/>
            <a:ext cx="4347948" cy="270788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Visit Cardiff Bay | Things to see and do in Cardiff">
            <a:extLst>
              <a:ext uri="{FF2B5EF4-FFF2-40B4-BE49-F238E27FC236}">
                <a16:creationId xmlns:a16="http://schemas.microsoft.com/office/drawing/2014/main" id="{4FC9E350-DB4C-CBA7-9AED-6FD387F9C629}"/>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609933" y="642526"/>
            <a:ext cx="4797354" cy="255459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A80C2772-6F57-FF41-E6AA-903336FFB4B6}"/>
              </a:ext>
            </a:extLst>
          </p:cNvPr>
          <p:cNvPicPr>
            <a:picLocks noChangeAspect="1"/>
          </p:cNvPicPr>
          <p:nvPr/>
        </p:nvPicPr>
        <p:blipFill>
          <a:blip r:embed="rId5"/>
          <a:stretch>
            <a:fillRect/>
          </a:stretch>
        </p:blipFill>
        <p:spPr>
          <a:xfrm>
            <a:off x="4965807" y="5503747"/>
            <a:ext cx="2066712" cy="852603"/>
          </a:xfrm>
          <a:prstGeom prst="rect">
            <a:avLst/>
          </a:prstGeom>
        </p:spPr>
      </p:pic>
      <p:pic>
        <p:nvPicPr>
          <p:cNvPr id="5" name="Picture 4">
            <a:extLst>
              <a:ext uri="{FF2B5EF4-FFF2-40B4-BE49-F238E27FC236}">
                <a16:creationId xmlns:a16="http://schemas.microsoft.com/office/drawing/2014/main" id="{14ED87A5-1151-7EE7-C35E-97CC8AF56739}"/>
              </a:ext>
            </a:extLst>
          </p:cNvPr>
          <p:cNvPicPr>
            <a:picLocks noChangeAspect="1"/>
          </p:cNvPicPr>
          <p:nvPr/>
        </p:nvPicPr>
        <p:blipFill>
          <a:blip r:embed="rId6"/>
          <a:stretch>
            <a:fillRect/>
          </a:stretch>
        </p:blipFill>
        <p:spPr>
          <a:xfrm>
            <a:off x="10996726" y="333594"/>
            <a:ext cx="871804" cy="835224"/>
          </a:xfrm>
          <a:prstGeom prst="rect">
            <a:avLst/>
          </a:prstGeom>
        </p:spPr>
      </p:pic>
    </p:spTree>
    <p:extLst>
      <p:ext uri="{BB962C8B-B14F-4D97-AF65-F5344CB8AC3E}">
        <p14:creationId xmlns:p14="http://schemas.microsoft.com/office/powerpoint/2010/main" val="20917880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http://www.cardiff.ac.uk/identity/downloads/universitylogo.jpg">
            <a:extLst>
              <a:ext uri="{FF2B5EF4-FFF2-40B4-BE49-F238E27FC236}">
                <a16:creationId xmlns:a16="http://schemas.microsoft.com/office/drawing/2014/main" id="{BACFAC12-54E9-4F5E-997C-51A948CDD92A}"/>
              </a:ext>
            </a:extLst>
          </p:cNvPr>
          <p:cNvPicPr>
            <a:picLocks noChangeAspect="1" noChangeArrowheads="1"/>
          </p:cNvPicPr>
          <p:nvPr/>
        </p:nvPicPr>
        <p:blipFill>
          <a:blip r:embed="rId3" cstate="print"/>
          <a:srcRect/>
          <a:stretch>
            <a:fillRect/>
          </a:stretch>
        </p:blipFill>
        <p:spPr bwMode="auto">
          <a:xfrm>
            <a:off x="11224881" y="348597"/>
            <a:ext cx="866546" cy="834091"/>
          </a:xfrm>
          <a:prstGeom prst="rect">
            <a:avLst/>
          </a:prstGeom>
          <a:noFill/>
        </p:spPr>
      </p:pic>
      <p:pic>
        <p:nvPicPr>
          <p:cNvPr id="13" name="Picture 12">
            <a:extLst>
              <a:ext uri="{FF2B5EF4-FFF2-40B4-BE49-F238E27FC236}">
                <a16:creationId xmlns:a16="http://schemas.microsoft.com/office/drawing/2014/main" id="{E3DE0460-A5ED-4B4E-91D0-587CFC766EF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75879" y="421988"/>
            <a:ext cx="1851236" cy="760700"/>
          </a:xfrm>
          <a:prstGeom prst="rect">
            <a:avLst/>
          </a:prstGeom>
        </p:spPr>
      </p:pic>
      <p:pic>
        <p:nvPicPr>
          <p:cNvPr id="7" name="Picture 6">
            <a:extLst>
              <a:ext uri="{FF2B5EF4-FFF2-40B4-BE49-F238E27FC236}">
                <a16:creationId xmlns:a16="http://schemas.microsoft.com/office/drawing/2014/main" id="{4F1EFA94-8708-48C7-8F73-9385CB5AF15C}"/>
              </a:ext>
            </a:extLst>
          </p:cNvPr>
          <p:cNvPicPr>
            <a:picLocks noChangeAspect="1"/>
          </p:cNvPicPr>
          <p:nvPr/>
        </p:nvPicPr>
        <p:blipFill rotWithShape="1">
          <a:blip r:embed="rId5"/>
          <a:srcRect l="71208" t="5193" r="4880" b="63144"/>
          <a:stretch/>
        </p:blipFill>
        <p:spPr>
          <a:xfrm>
            <a:off x="689620" y="1421865"/>
            <a:ext cx="9740155" cy="4836599"/>
          </a:xfrm>
          <a:prstGeom prst="rect">
            <a:avLst/>
          </a:prstGeom>
        </p:spPr>
      </p:pic>
      <p:sp>
        <p:nvSpPr>
          <p:cNvPr id="9" name="TextBox 8">
            <a:extLst>
              <a:ext uri="{FF2B5EF4-FFF2-40B4-BE49-F238E27FC236}">
                <a16:creationId xmlns:a16="http://schemas.microsoft.com/office/drawing/2014/main" id="{5CAA8709-D3AD-4B0B-BB10-9B793230C42C}"/>
              </a:ext>
            </a:extLst>
          </p:cNvPr>
          <p:cNvSpPr txBox="1"/>
          <p:nvPr/>
        </p:nvSpPr>
        <p:spPr>
          <a:xfrm flipH="1">
            <a:off x="888521" y="526211"/>
            <a:ext cx="7832784" cy="584775"/>
          </a:xfrm>
          <a:prstGeom prst="rect">
            <a:avLst/>
          </a:prstGeom>
          <a:noFill/>
        </p:spPr>
        <p:txBody>
          <a:bodyPr wrap="square" rtlCol="0">
            <a:spAutoFit/>
          </a:bodyPr>
          <a:lstStyle/>
          <a:p>
            <a:r>
              <a:rPr lang="en-GB" sz="3200" b="1" dirty="0">
                <a:latin typeface="Calibri" panose="020F0502020204030204" pitchFamily="34" charset="0"/>
                <a:ea typeface="Calibri" panose="020F0502020204030204" pitchFamily="34" charset="0"/>
                <a:cs typeface="Calibri" panose="020F0502020204030204" pitchFamily="34" charset="0"/>
              </a:rPr>
              <a:t>Sampling in patients on HEMT</a:t>
            </a:r>
            <a:endParaRPr lang="en-GB" sz="3200" b="1" dirty="0"/>
          </a:p>
        </p:txBody>
      </p:sp>
      <p:sp>
        <p:nvSpPr>
          <p:cNvPr id="4" name="TextBox 3">
            <a:extLst>
              <a:ext uri="{FF2B5EF4-FFF2-40B4-BE49-F238E27FC236}">
                <a16:creationId xmlns:a16="http://schemas.microsoft.com/office/drawing/2014/main" id="{D5F3B359-9FA1-B0EF-FC4F-C5C235F0EB62}"/>
              </a:ext>
            </a:extLst>
          </p:cNvPr>
          <p:cNvSpPr txBox="1"/>
          <p:nvPr/>
        </p:nvSpPr>
        <p:spPr>
          <a:xfrm>
            <a:off x="130629" y="6331789"/>
            <a:ext cx="7032171" cy="600164"/>
          </a:xfrm>
          <a:prstGeom prst="rect">
            <a:avLst/>
          </a:prstGeom>
          <a:noFill/>
        </p:spPr>
        <p:txBody>
          <a:bodyPr wrap="square" rtlCol="0">
            <a:spAutoFit/>
          </a:bodyPr>
          <a:lstStyle/>
          <a:p>
            <a:r>
              <a:rPr lang="en-US" sz="1100" b="1" kern="100" dirty="0" err="1">
                <a:effectLst/>
                <a:latin typeface="Calibri" panose="020F0502020204030204" pitchFamily="34" charset="0"/>
                <a:ea typeface="Calibri" panose="020F0502020204030204" pitchFamily="34" charset="0"/>
                <a:cs typeface="Calibri" panose="020F0502020204030204" pitchFamily="34" charset="0"/>
              </a:rPr>
              <a:t>Rowbotham</a:t>
            </a:r>
            <a:r>
              <a:rPr lang="en-US" sz="1100" b="1" kern="100" dirty="0">
                <a:effectLst/>
                <a:latin typeface="Calibri" panose="020F0502020204030204" pitchFamily="34" charset="0"/>
                <a:ea typeface="Calibri" panose="020F0502020204030204" pitchFamily="34" charset="0"/>
                <a:cs typeface="Calibri" panose="020F0502020204030204" pitchFamily="34" charset="0"/>
              </a:rPr>
              <a:t>, N. J. et al (2023)</a:t>
            </a:r>
            <a:r>
              <a:rPr lang="en-US" sz="1100" kern="100" dirty="0">
                <a:effectLst/>
                <a:latin typeface="Calibri" panose="020F0502020204030204" pitchFamily="34" charset="0"/>
                <a:ea typeface="Calibri" panose="020F0502020204030204" pitchFamily="34" charset="0"/>
                <a:cs typeface="Calibri" panose="020F0502020204030204" pitchFamily="34" charset="0"/>
              </a:rPr>
              <a:t>. </a:t>
            </a:r>
          </a:p>
          <a:p>
            <a:r>
              <a:rPr lang="en-US" sz="1100" kern="100" dirty="0">
                <a:effectLst/>
                <a:latin typeface="Calibri" panose="020F0502020204030204" pitchFamily="34" charset="0"/>
                <a:ea typeface="Calibri" panose="020F0502020204030204" pitchFamily="34" charset="0"/>
                <a:cs typeface="Calibri" panose="020F0502020204030204" pitchFamily="34" charset="0"/>
              </a:rPr>
              <a:t>A refresh of the top 10 research priorities in cystic fibrosis. </a:t>
            </a:r>
            <a:r>
              <a:rPr lang="en-US" sz="1100" i="1" kern="100" dirty="0">
                <a:effectLst/>
                <a:latin typeface="Calibri" panose="020F0502020204030204" pitchFamily="34" charset="0"/>
                <a:ea typeface="Calibri" panose="020F0502020204030204" pitchFamily="34" charset="0"/>
                <a:cs typeface="Calibri" panose="020F0502020204030204" pitchFamily="34" charset="0"/>
              </a:rPr>
              <a:t>Thorax</a:t>
            </a:r>
            <a:r>
              <a:rPr lang="en-US" sz="1100" kern="100" dirty="0">
                <a:effectLst/>
                <a:latin typeface="Calibri" panose="020F0502020204030204" pitchFamily="34" charset="0"/>
                <a:ea typeface="Calibri" panose="020F0502020204030204" pitchFamily="34" charset="0"/>
                <a:cs typeface="Calibri" panose="020F0502020204030204" pitchFamily="34" charset="0"/>
              </a:rPr>
              <a:t> 78(8), pp. 840-843. </a:t>
            </a:r>
            <a:r>
              <a:rPr lang="en-US" sz="1100" kern="100" dirty="0" err="1">
                <a:effectLst/>
                <a:latin typeface="Calibri" panose="020F0502020204030204" pitchFamily="34" charset="0"/>
                <a:ea typeface="Calibri" panose="020F0502020204030204" pitchFamily="34" charset="0"/>
                <a:cs typeface="Calibri" panose="020F0502020204030204" pitchFamily="34" charset="0"/>
              </a:rPr>
              <a:t>doi</a:t>
            </a:r>
            <a:r>
              <a:rPr lang="en-US" sz="1100" kern="100" dirty="0">
                <a:effectLst/>
                <a:latin typeface="Calibri" panose="020F0502020204030204" pitchFamily="34" charset="0"/>
                <a:ea typeface="Calibri" panose="020F0502020204030204" pitchFamily="34" charset="0"/>
                <a:cs typeface="Calibri" panose="020F0502020204030204" pitchFamily="34" charset="0"/>
              </a:rPr>
              <a:t>: 10.1136/thorax-2023-220100 </a:t>
            </a:r>
            <a:endParaRPr lang="en-GB" sz="1100" kern="100" dirty="0">
              <a:effectLst/>
              <a:latin typeface="Calibri" panose="020F0502020204030204" pitchFamily="34" charset="0"/>
              <a:ea typeface="Calibri" panose="020F0502020204030204" pitchFamily="34" charset="0"/>
              <a:cs typeface="Calibri" panose="020F0502020204030204" pitchFamily="34" charset="0"/>
            </a:endParaRPr>
          </a:p>
          <a:p>
            <a:endParaRPr lang="en-GB" sz="1100" dirty="0"/>
          </a:p>
        </p:txBody>
      </p:sp>
    </p:spTree>
    <p:extLst>
      <p:ext uri="{BB962C8B-B14F-4D97-AF65-F5344CB8AC3E}">
        <p14:creationId xmlns:p14="http://schemas.microsoft.com/office/powerpoint/2010/main" val="36391152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http://www.cardiff.ac.uk/identity/downloads/universitylogo.jpg">
            <a:extLst>
              <a:ext uri="{FF2B5EF4-FFF2-40B4-BE49-F238E27FC236}">
                <a16:creationId xmlns:a16="http://schemas.microsoft.com/office/drawing/2014/main" id="{BACFAC12-54E9-4F5E-997C-51A948CDD92A}"/>
              </a:ext>
            </a:extLst>
          </p:cNvPr>
          <p:cNvPicPr>
            <a:picLocks noChangeAspect="1" noChangeArrowheads="1"/>
          </p:cNvPicPr>
          <p:nvPr/>
        </p:nvPicPr>
        <p:blipFill>
          <a:blip r:embed="rId3" cstate="print"/>
          <a:srcRect/>
          <a:stretch>
            <a:fillRect/>
          </a:stretch>
        </p:blipFill>
        <p:spPr bwMode="auto">
          <a:xfrm>
            <a:off x="11224881" y="348597"/>
            <a:ext cx="866546" cy="834091"/>
          </a:xfrm>
          <a:prstGeom prst="rect">
            <a:avLst/>
          </a:prstGeom>
          <a:noFill/>
        </p:spPr>
      </p:pic>
      <p:pic>
        <p:nvPicPr>
          <p:cNvPr id="13" name="Picture 12">
            <a:extLst>
              <a:ext uri="{FF2B5EF4-FFF2-40B4-BE49-F238E27FC236}">
                <a16:creationId xmlns:a16="http://schemas.microsoft.com/office/drawing/2014/main" id="{E3DE0460-A5ED-4B4E-91D0-587CFC766EF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75879" y="421988"/>
            <a:ext cx="1851236" cy="760700"/>
          </a:xfrm>
          <a:prstGeom prst="rect">
            <a:avLst/>
          </a:prstGeom>
        </p:spPr>
      </p:pic>
      <p:pic>
        <p:nvPicPr>
          <p:cNvPr id="8" name="Picture 7">
            <a:extLst>
              <a:ext uri="{FF2B5EF4-FFF2-40B4-BE49-F238E27FC236}">
                <a16:creationId xmlns:a16="http://schemas.microsoft.com/office/drawing/2014/main" id="{714618BF-9FAA-46EA-91BB-DA652408E89F}"/>
              </a:ext>
            </a:extLst>
          </p:cNvPr>
          <p:cNvPicPr>
            <a:picLocks noChangeAspect="1"/>
          </p:cNvPicPr>
          <p:nvPr/>
        </p:nvPicPr>
        <p:blipFill rotWithShape="1">
          <a:blip r:embed="rId5"/>
          <a:srcRect l="69087" t="5192" r="1707" b="54231"/>
          <a:stretch/>
        </p:blipFill>
        <p:spPr>
          <a:xfrm>
            <a:off x="1217152" y="1443593"/>
            <a:ext cx="9228118" cy="4807735"/>
          </a:xfrm>
          <a:prstGeom prst="rect">
            <a:avLst/>
          </a:prstGeom>
        </p:spPr>
      </p:pic>
      <p:pic>
        <p:nvPicPr>
          <p:cNvPr id="4" name="Graphic 3" descr="Right pointing backhand index">
            <a:extLst>
              <a:ext uri="{FF2B5EF4-FFF2-40B4-BE49-F238E27FC236}">
                <a16:creationId xmlns:a16="http://schemas.microsoft.com/office/drawing/2014/main" id="{1B65E82F-9FCF-4659-BDE0-1C816BBD0FC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75948" y="4097215"/>
            <a:ext cx="677008" cy="677008"/>
          </a:xfrm>
          <a:prstGeom prst="rect">
            <a:avLst/>
          </a:prstGeom>
        </p:spPr>
      </p:pic>
      <p:grpSp>
        <p:nvGrpSpPr>
          <p:cNvPr id="5" name="Group 4">
            <a:extLst>
              <a:ext uri="{FF2B5EF4-FFF2-40B4-BE49-F238E27FC236}">
                <a16:creationId xmlns:a16="http://schemas.microsoft.com/office/drawing/2014/main" id="{26D6390E-74AA-49C4-81F6-F2CE252FD67B}"/>
              </a:ext>
            </a:extLst>
          </p:cNvPr>
          <p:cNvGrpSpPr/>
          <p:nvPr/>
        </p:nvGrpSpPr>
        <p:grpSpPr>
          <a:xfrm>
            <a:off x="975948" y="4683814"/>
            <a:ext cx="677008" cy="1460765"/>
            <a:chOff x="0" y="4683814"/>
            <a:chExt cx="677008" cy="1460765"/>
          </a:xfrm>
          <a:solidFill>
            <a:srgbClr val="002060"/>
          </a:solidFill>
        </p:grpSpPr>
        <p:pic>
          <p:nvPicPr>
            <p:cNvPr id="14" name="Graphic 13" descr="Right pointing backhand index">
              <a:extLst>
                <a:ext uri="{FF2B5EF4-FFF2-40B4-BE49-F238E27FC236}">
                  <a16:creationId xmlns:a16="http://schemas.microsoft.com/office/drawing/2014/main" id="{01ADE3D5-1B15-4392-ACFE-9852F44C95C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0" y="4683814"/>
              <a:ext cx="677008" cy="677008"/>
            </a:xfrm>
            <a:prstGeom prst="rect">
              <a:avLst/>
            </a:prstGeom>
          </p:spPr>
        </p:pic>
        <p:pic>
          <p:nvPicPr>
            <p:cNvPr id="16" name="Graphic 15" descr="Right pointing backhand index">
              <a:extLst>
                <a:ext uri="{FF2B5EF4-FFF2-40B4-BE49-F238E27FC236}">
                  <a16:creationId xmlns:a16="http://schemas.microsoft.com/office/drawing/2014/main" id="{C9B4FA93-78F2-43D3-8241-E1D15596901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0" y="5467571"/>
              <a:ext cx="677008" cy="677008"/>
            </a:xfrm>
            <a:prstGeom prst="rect">
              <a:avLst/>
            </a:prstGeom>
          </p:spPr>
        </p:pic>
      </p:grpSp>
      <p:sp>
        <p:nvSpPr>
          <p:cNvPr id="21" name="TextBox 20">
            <a:extLst>
              <a:ext uri="{FF2B5EF4-FFF2-40B4-BE49-F238E27FC236}">
                <a16:creationId xmlns:a16="http://schemas.microsoft.com/office/drawing/2014/main" id="{96802168-0A88-451E-99B7-9314B270B75F}"/>
              </a:ext>
            </a:extLst>
          </p:cNvPr>
          <p:cNvSpPr txBox="1"/>
          <p:nvPr/>
        </p:nvSpPr>
        <p:spPr>
          <a:xfrm flipH="1">
            <a:off x="766056" y="435978"/>
            <a:ext cx="7832784" cy="584775"/>
          </a:xfrm>
          <a:prstGeom prst="rect">
            <a:avLst/>
          </a:prstGeom>
          <a:noFill/>
        </p:spPr>
        <p:txBody>
          <a:bodyPr wrap="square" rtlCol="0">
            <a:spAutoFit/>
          </a:bodyPr>
          <a:lstStyle/>
          <a:p>
            <a:r>
              <a:rPr lang="en-GB" sz="3200" b="1" dirty="0">
                <a:latin typeface="Calibri" panose="020F0502020204030204" pitchFamily="34" charset="0"/>
                <a:ea typeface="Calibri" panose="020F0502020204030204" pitchFamily="34" charset="0"/>
                <a:cs typeface="Calibri" panose="020F0502020204030204" pitchFamily="34" charset="0"/>
              </a:rPr>
              <a:t>Sampling in patients on HEMT</a:t>
            </a:r>
            <a:endParaRPr lang="en-GB" sz="3200" b="1" dirty="0"/>
          </a:p>
        </p:txBody>
      </p:sp>
      <p:sp>
        <p:nvSpPr>
          <p:cNvPr id="2" name="TextBox 1">
            <a:extLst>
              <a:ext uri="{FF2B5EF4-FFF2-40B4-BE49-F238E27FC236}">
                <a16:creationId xmlns:a16="http://schemas.microsoft.com/office/drawing/2014/main" id="{16DD46E4-4CEA-B7BC-223E-7AECE86BEECC}"/>
              </a:ext>
            </a:extLst>
          </p:cNvPr>
          <p:cNvSpPr txBox="1"/>
          <p:nvPr/>
        </p:nvSpPr>
        <p:spPr>
          <a:xfrm>
            <a:off x="130629" y="6331789"/>
            <a:ext cx="7032171" cy="600164"/>
          </a:xfrm>
          <a:prstGeom prst="rect">
            <a:avLst/>
          </a:prstGeom>
          <a:noFill/>
        </p:spPr>
        <p:txBody>
          <a:bodyPr wrap="square" rtlCol="0">
            <a:spAutoFit/>
          </a:bodyPr>
          <a:lstStyle/>
          <a:p>
            <a:r>
              <a:rPr lang="en-US" sz="1100" b="1" kern="100" dirty="0" err="1">
                <a:effectLst/>
                <a:latin typeface="Calibri" panose="020F0502020204030204" pitchFamily="34" charset="0"/>
                <a:ea typeface="Calibri" panose="020F0502020204030204" pitchFamily="34" charset="0"/>
                <a:cs typeface="Calibri" panose="020F0502020204030204" pitchFamily="34" charset="0"/>
              </a:rPr>
              <a:t>Rowbotham</a:t>
            </a:r>
            <a:r>
              <a:rPr lang="en-US" sz="1100" b="1" kern="100" dirty="0">
                <a:effectLst/>
                <a:latin typeface="Calibri" panose="020F0502020204030204" pitchFamily="34" charset="0"/>
                <a:ea typeface="Calibri" panose="020F0502020204030204" pitchFamily="34" charset="0"/>
                <a:cs typeface="Calibri" panose="020F0502020204030204" pitchFamily="34" charset="0"/>
              </a:rPr>
              <a:t>, N. J. et al (2023)</a:t>
            </a:r>
            <a:r>
              <a:rPr lang="en-US" sz="1100" kern="100" dirty="0">
                <a:effectLst/>
                <a:latin typeface="Calibri" panose="020F0502020204030204" pitchFamily="34" charset="0"/>
                <a:ea typeface="Calibri" panose="020F0502020204030204" pitchFamily="34" charset="0"/>
                <a:cs typeface="Calibri" panose="020F0502020204030204" pitchFamily="34" charset="0"/>
              </a:rPr>
              <a:t>. </a:t>
            </a:r>
          </a:p>
          <a:p>
            <a:r>
              <a:rPr lang="en-US" sz="1100" kern="100" dirty="0">
                <a:effectLst/>
                <a:latin typeface="Calibri" panose="020F0502020204030204" pitchFamily="34" charset="0"/>
                <a:ea typeface="Calibri" panose="020F0502020204030204" pitchFamily="34" charset="0"/>
                <a:cs typeface="Calibri" panose="020F0502020204030204" pitchFamily="34" charset="0"/>
              </a:rPr>
              <a:t>A refresh of the top 10 research priorities in cystic fibrosis. </a:t>
            </a:r>
            <a:r>
              <a:rPr lang="en-US" sz="1100" i="1" kern="100" dirty="0">
                <a:effectLst/>
                <a:latin typeface="Calibri" panose="020F0502020204030204" pitchFamily="34" charset="0"/>
                <a:ea typeface="Calibri" panose="020F0502020204030204" pitchFamily="34" charset="0"/>
                <a:cs typeface="Calibri" panose="020F0502020204030204" pitchFamily="34" charset="0"/>
              </a:rPr>
              <a:t>Thorax</a:t>
            </a:r>
            <a:r>
              <a:rPr lang="en-US" sz="1100" kern="100" dirty="0">
                <a:effectLst/>
                <a:latin typeface="Calibri" panose="020F0502020204030204" pitchFamily="34" charset="0"/>
                <a:ea typeface="Calibri" panose="020F0502020204030204" pitchFamily="34" charset="0"/>
                <a:cs typeface="Calibri" panose="020F0502020204030204" pitchFamily="34" charset="0"/>
              </a:rPr>
              <a:t> 78(8), pp. 840-843. </a:t>
            </a:r>
            <a:r>
              <a:rPr lang="en-US" sz="1100" kern="100" dirty="0" err="1">
                <a:effectLst/>
                <a:latin typeface="Calibri" panose="020F0502020204030204" pitchFamily="34" charset="0"/>
                <a:ea typeface="Calibri" panose="020F0502020204030204" pitchFamily="34" charset="0"/>
                <a:cs typeface="Calibri" panose="020F0502020204030204" pitchFamily="34" charset="0"/>
              </a:rPr>
              <a:t>doi</a:t>
            </a:r>
            <a:r>
              <a:rPr lang="en-US" sz="1100" kern="100" dirty="0">
                <a:effectLst/>
                <a:latin typeface="Calibri" panose="020F0502020204030204" pitchFamily="34" charset="0"/>
                <a:ea typeface="Calibri" panose="020F0502020204030204" pitchFamily="34" charset="0"/>
                <a:cs typeface="Calibri" panose="020F0502020204030204" pitchFamily="34" charset="0"/>
              </a:rPr>
              <a:t>: 10.1136/thorax-2023-220100 </a:t>
            </a:r>
            <a:endParaRPr lang="en-GB" sz="1100" kern="100" dirty="0">
              <a:effectLst/>
              <a:latin typeface="Calibri" panose="020F0502020204030204" pitchFamily="34" charset="0"/>
              <a:ea typeface="Calibri" panose="020F0502020204030204" pitchFamily="34" charset="0"/>
              <a:cs typeface="Calibri" panose="020F0502020204030204" pitchFamily="34" charset="0"/>
            </a:endParaRPr>
          </a:p>
          <a:p>
            <a:endParaRPr lang="en-GB" sz="1100" dirty="0"/>
          </a:p>
        </p:txBody>
      </p:sp>
    </p:spTree>
    <p:extLst>
      <p:ext uri="{BB962C8B-B14F-4D97-AF65-F5344CB8AC3E}">
        <p14:creationId xmlns:p14="http://schemas.microsoft.com/office/powerpoint/2010/main" val="3248051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Line 19">
            <a:extLst>
              <a:ext uri="{FF2B5EF4-FFF2-40B4-BE49-F238E27FC236}">
                <a16:creationId xmlns:a16="http://schemas.microsoft.com/office/drawing/2014/main" id="{5FE6FD09-9849-442D-9A15-73E675A428F0}"/>
              </a:ext>
            </a:extLst>
          </p:cNvPr>
          <p:cNvSpPr>
            <a:spLocks noChangeShapeType="1"/>
          </p:cNvSpPr>
          <p:nvPr/>
        </p:nvSpPr>
        <p:spPr bwMode="auto">
          <a:xfrm flipV="1">
            <a:off x="4919172" y="3468795"/>
            <a:ext cx="2368898" cy="485674"/>
          </a:xfrm>
          <a:prstGeom prst="line">
            <a:avLst/>
          </a:prstGeom>
          <a:noFill/>
          <a:ln w="9525">
            <a:solidFill>
              <a:schemeClr val="tx1"/>
            </a:solidFill>
            <a:round/>
            <a:headEnd/>
            <a:tailEnd type="none" w="med" len="me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75" name="Line 19">
            <a:extLst>
              <a:ext uri="{FF2B5EF4-FFF2-40B4-BE49-F238E27FC236}">
                <a16:creationId xmlns:a16="http://schemas.microsoft.com/office/drawing/2014/main" id="{2AC6B686-7311-4357-AA6E-3D0D6CA44F7A}"/>
              </a:ext>
            </a:extLst>
          </p:cNvPr>
          <p:cNvSpPr>
            <a:spLocks noChangeShapeType="1"/>
          </p:cNvSpPr>
          <p:nvPr/>
        </p:nvSpPr>
        <p:spPr bwMode="auto">
          <a:xfrm flipH="1" flipV="1">
            <a:off x="7288069" y="3475393"/>
            <a:ext cx="2670175" cy="536669"/>
          </a:xfrm>
          <a:prstGeom prst="line">
            <a:avLst/>
          </a:prstGeom>
          <a:noFill/>
          <a:ln w="9525">
            <a:solidFill>
              <a:schemeClr val="tx1"/>
            </a:solidFill>
            <a:round/>
            <a:headEnd/>
            <a:tailEnd type="none" w="med" len="me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13" name="Text Box 15">
            <a:extLst>
              <a:ext uri="{FF2B5EF4-FFF2-40B4-BE49-F238E27FC236}">
                <a16:creationId xmlns:a16="http://schemas.microsoft.com/office/drawing/2014/main" id="{20133DD0-EE29-41D3-8DB4-73B91677DD91}"/>
              </a:ext>
            </a:extLst>
          </p:cNvPr>
          <p:cNvSpPr txBox="1">
            <a:spLocks noChangeArrowheads="1"/>
          </p:cNvSpPr>
          <p:nvPr/>
        </p:nvSpPr>
        <p:spPr bwMode="auto">
          <a:xfrm>
            <a:off x="3547818" y="3960537"/>
            <a:ext cx="2634054" cy="738664"/>
          </a:xfrm>
          <a:prstGeom prst="rect">
            <a:avLst/>
          </a:prstGeom>
          <a:solidFill>
            <a:srgbClr val="FF3300"/>
          </a:solidFill>
          <a:ln w="9525">
            <a:noFill/>
            <a:miter lim="800000"/>
            <a:headEnd/>
            <a:tailEnd/>
          </a:ln>
          <a:effectLst>
            <a:outerShdw blurRad="50800" dist="114300" dir="5400000" algn="tl" rotWithShape="0">
              <a:prstClr val="black">
                <a:alpha val="40000"/>
              </a:prstClr>
            </a:outerShdw>
          </a:effectLst>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1400" b="0" i="0" u="none" strike="noStrike" kern="1200" cap="none" spc="0" normalizeH="0" baseline="0" noProof="0" dirty="0">
                <a:ln>
                  <a:noFill/>
                </a:ln>
                <a:solidFill>
                  <a:prstClr val="white"/>
                </a:solidFill>
                <a:effectLst/>
                <a:uLnTx/>
                <a:uFillTx/>
                <a:latin typeface="Calibri Light" panose="020F0302020204030204"/>
                <a:ea typeface="+mn-ea"/>
                <a:cs typeface="+mn-cs"/>
              </a:rPr>
              <a:t>CF pathogens detected by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1400" b="0" i="0" u="none" strike="noStrike" kern="1200" cap="none" spc="0" normalizeH="0" baseline="0" noProof="0" dirty="0">
                <a:ln>
                  <a:noFill/>
                </a:ln>
                <a:solidFill>
                  <a:prstClr val="white"/>
                </a:solidFill>
                <a:effectLst/>
                <a:uLnTx/>
                <a:uFillTx/>
                <a:latin typeface="Calibri Light" panose="020F0302020204030204"/>
                <a:ea typeface="+mn-ea"/>
                <a:cs typeface="+mn-cs"/>
              </a:rPr>
              <a:t>conventional microbiology culture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altLang="en-US" sz="1400" b="0"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sp>
        <p:nvSpPr>
          <p:cNvPr id="16" name="Text Box 16">
            <a:extLst>
              <a:ext uri="{FF2B5EF4-FFF2-40B4-BE49-F238E27FC236}">
                <a16:creationId xmlns:a16="http://schemas.microsoft.com/office/drawing/2014/main" id="{199974C1-D6FB-41F6-8F06-4F1B6BDFAD2F}"/>
              </a:ext>
            </a:extLst>
          </p:cNvPr>
          <p:cNvSpPr txBox="1">
            <a:spLocks noChangeArrowheads="1"/>
          </p:cNvSpPr>
          <p:nvPr/>
        </p:nvSpPr>
        <p:spPr bwMode="auto">
          <a:xfrm>
            <a:off x="8431080" y="3996561"/>
            <a:ext cx="2948883" cy="738664"/>
          </a:xfrm>
          <a:prstGeom prst="rect">
            <a:avLst/>
          </a:prstGeom>
          <a:solidFill>
            <a:srgbClr val="FF3300"/>
          </a:solidFill>
          <a:ln w="9525">
            <a:noFill/>
            <a:miter lim="800000"/>
            <a:headEnd/>
            <a:tailEnd/>
          </a:ln>
          <a:effectLst>
            <a:outerShdw blurRad="50800" dist="114300" dir="5400000" algn="tl" rotWithShape="0">
              <a:prstClr val="black">
                <a:alpha val="40000"/>
              </a:prstClr>
            </a:outerShdw>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1400" b="0" i="0" u="none" strike="noStrike" kern="1200" cap="none" spc="0" normalizeH="0" baseline="0" noProof="0" dirty="0">
                <a:ln>
                  <a:noFill/>
                </a:ln>
                <a:solidFill>
                  <a:prstClr val="white"/>
                </a:solidFill>
                <a:effectLst/>
                <a:uLnTx/>
                <a:uFillTx/>
                <a:latin typeface="Calibri Light" panose="020F0302020204030204"/>
                <a:ea typeface="+mn-ea"/>
                <a:cs typeface="+mn-cs"/>
              </a:rPr>
              <a:t>CF pathogens detected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1400" b="0" i="0" u="none" strike="noStrike" kern="1200" cap="none" spc="0" normalizeH="0" baseline="0" noProof="0" dirty="0">
                <a:ln>
                  <a:noFill/>
                </a:ln>
                <a:solidFill>
                  <a:prstClr val="white"/>
                </a:solidFill>
                <a:effectLst/>
                <a:uLnTx/>
                <a:uFillTx/>
                <a:latin typeface="Calibri Light" panose="020F0302020204030204"/>
                <a:ea typeface="+mn-ea"/>
                <a:cs typeface="+mn-cs"/>
              </a:rPr>
              <a:t>Culture independent microbiology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altLang="en-US" sz="1400" b="0"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sp>
        <p:nvSpPr>
          <p:cNvPr id="24" name="Line 19">
            <a:extLst>
              <a:ext uri="{FF2B5EF4-FFF2-40B4-BE49-F238E27FC236}">
                <a16:creationId xmlns:a16="http://schemas.microsoft.com/office/drawing/2014/main" id="{0868DCB6-D2DE-4D34-966A-CFE8E5FFF288}"/>
              </a:ext>
            </a:extLst>
          </p:cNvPr>
          <p:cNvSpPr>
            <a:spLocks noChangeShapeType="1"/>
          </p:cNvSpPr>
          <p:nvPr/>
        </p:nvSpPr>
        <p:spPr bwMode="auto">
          <a:xfrm flipH="1" flipV="1">
            <a:off x="4456821" y="1061118"/>
            <a:ext cx="614750" cy="1178316"/>
          </a:xfrm>
          <a:prstGeom prst="line">
            <a:avLst/>
          </a:prstGeom>
          <a:noFill/>
          <a:ln w="9525">
            <a:solidFill>
              <a:schemeClr val="tx1"/>
            </a:solidFill>
            <a:round/>
            <a:headEnd/>
            <a:tailEnd type="none" w="med" len="med"/>
          </a:ln>
          <a:effectLst>
            <a:outerShdw blurRad="50800" dist="63500" dir="2700000" algn="tl" rotWithShape="0">
              <a:prstClr val="black">
                <a:alpha val="40000"/>
              </a:prstClr>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29" name="Text Box 16">
            <a:extLst>
              <a:ext uri="{FF2B5EF4-FFF2-40B4-BE49-F238E27FC236}">
                <a16:creationId xmlns:a16="http://schemas.microsoft.com/office/drawing/2014/main" id="{E043C4E4-9FC3-414C-B696-8CAAF22BD372}"/>
              </a:ext>
            </a:extLst>
          </p:cNvPr>
          <p:cNvSpPr txBox="1">
            <a:spLocks noChangeArrowheads="1"/>
          </p:cNvSpPr>
          <p:nvPr/>
        </p:nvSpPr>
        <p:spPr bwMode="auto">
          <a:xfrm>
            <a:off x="8411687" y="4884549"/>
            <a:ext cx="2948883" cy="738664"/>
          </a:xfrm>
          <a:prstGeom prst="rect">
            <a:avLst/>
          </a:prstGeom>
          <a:solidFill>
            <a:srgbClr val="FF3300"/>
          </a:solidFill>
          <a:ln w="9525">
            <a:noFill/>
            <a:miter lim="800000"/>
            <a:headEnd/>
            <a:tailEnd/>
          </a:ln>
          <a:effectLst>
            <a:outerShdw blurRad="50800" dist="114300" dir="5400000" algn="tl" rotWithShape="0">
              <a:prstClr val="black">
                <a:alpha val="40000"/>
              </a:prstClr>
            </a:outerShdw>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1400" b="0" i="0" u="none" strike="noStrike" kern="1200" cap="none" spc="0" normalizeH="0" baseline="0" noProof="0" dirty="0">
                <a:ln>
                  <a:noFill/>
                </a:ln>
                <a:solidFill>
                  <a:prstClr val="white"/>
                </a:solidFill>
                <a:effectLst/>
                <a:uLnTx/>
                <a:uFillTx/>
                <a:latin typeface="Calibri Light" panose="020F0302020204030204"/>
                <a:ea typeface="+mn-ea"/>
                <a:cs typeface="+mn-cs"/>
              </a:rPr>
              <a:t>Microbiome evolution in children  with Cystic Fibrosis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altLang="en-US" sz="1400" b="0"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sp>
        <p:nvSpPr>
          <p:cNvPr id="30" name="Text Box 16">
            <a:extLst>
              <a:ext uri="{FF2B5EF4-FFF2-40B4-BE49-F238E27FC236}">
                <a16:creationId xmlns:a16="http://schemas.microsoft.com/office/drawing/2014/main" id="{2124F04D-46AB-4406-A020-CD10CC888E9D}"/>
              </a:ext>
            </a:extLst>
          </p:cNvPr>
          <p:cNvSpPr txBox="1">
            <a:spLocks noChangeArrowheads="1"/>
          </p:cNvSpPr>
          <p:nvPr/>
        </p:nvSpPr>
        <p:spPr bwMode="auto">
          <a:xfrm>
            <a:off x="8411687" y="5772537"/>
            <a:ext cx="2948883" cy="738664"/>
          </a:xfrm>
          <a:prstGeom prst="rect">
            <a:avLst/>
          </a:prstGeom>
          <a:solidFill>
            <a:srgbClr val="FF3300"/>
          </a:solidFill>
          <a:ln w="9525">
            <a:noFill/>
            <a:miter lim="800000"/>
            <a:headEnd/>
            <a:tailEnd/>
          </a:ln>
          <a:effectLst>
            <a:outerShdw blurRad="50800" dist="114300" dir="5400000" algn="tl" rotWithShape="0">
              <a:prstClr val="black">
                <a:alpha val="40000"/>
              </a:prstClr>
            </a:outerShdw>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1400" b="0" i="0" u="none" strike="noStrike" kern="1200" cap="none" spc="0" normalizeH="0" baseline="0" noProof="0" dirty="0">
                <a:ln>
                  <a:noFill/>
                </a:ln>
                <a:solidFill>
                  <a:prstClr val="white"/>
                </a:solidFill>
                <a:effectLst/>
                <a:uLnTx/>
                <a:uFillTx/>
                <a:latin typeface="Calibri Light" panose="020F0302020204030204"/>
                <a:ea typeface="+mn-ea"/>
                <a:cs typeface="+mn-cs"/>
              </a:rPr>
              <a:t>Clinical determinants  of  accelerated evolution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altLang="en-US" sz="1400" b="0"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sp>
        <p:nvSpPr>
          <p:cNvPr id="69" name="Line 19">
            <a:extLst>
              <a:ext uri="{FF2B5EF4-FFF2-40B4-BE49-F238E27FC236}">
                <a16:creationId xmlns:a16="http://schemas.microsoft.com/office/drawing/2014/main" id="{0D689013-EBA1-4978-8BFC-03F915BAEAE2}"/>
              </a:ext>
            </a:extLst>
          </p:cNvPr>
          <p:cNvSpPr>
            <a:spLocks noChangeShapeType="1"/>
          </p:cNvSpPr>
          <p:nvPr/>
        </p:nvSpPr>
        <p:spPr bwMode="auto">
          <a:xfrm flipV="1">
            <a:off x="9567992" y="1053306"/>
            <a:ext cx="746933" cy="1199778"/>
          </a:xfrm>
          <a:prstGeom prst="line">
            <a:avLst/>
          </a:prstGeom>
          <a:noFill/>
          <a:ln w="9525">
            <a:solidFill>
              <a:schemeClr val="tx1"/>
            </a:solidFill>
            <a:round/>
            <a:headEnd/>
            <a:tailEnd type="none" w="med" len="med"/>
          </a:ln>
          <a:effectLst>
            <a:outerShdw blurRad="50800" dist="63500" dir="2700000" algn="tl" rotWithShape="0">
              <a:prstClr val="black">
                <a:alpha val="40000"/>
              </a:prstClr>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70" name="Line 19">
            <a:extLst>
              <a:ext uri="{FF2B5EF4-FFF2-40B4-BE49-F238E27FC236}">
                <a16:creationId xmlns:a16="http://schemas.microsoft.com/office/drawing/2014/main" id="{398947BF-313C-4F7A-9DC9-B8E1DC0454A3}"/>
              </a:ext>
            </a:extLst>
          </p:cNvPr>
          <p:cNvSpPr>
            <a:spLocks noChangeShapeType="1"/>
          </p:cNvSpPr>
          <p:nvPr/>
        </p:nvSpPr>
        <p:spPr bwMode="auto">
          <a:xfrm flipV="1">
            <a:off x="5297098" y="997338"/>
            <a:ext cx="5017828" cy="1290899"/>
          </a:xfrm>
          <a:prstGeom prst="line">
            <a:avLst/>
          </a:prstGeom>
          <a:noFill/>
          <a:ln w="9525">
            <a:solidFill>
              <a:schemeClr val="tx1"/>
            </a:solidFill>
            <a:round/>
            <a:headEnd/>
            <a:tailEnd type="none" w="med" len="med"/>
          </a:ln>
          <a:effectLst>
            <a:outerShdw blurRad="50800" dist="63500" dir="2700000" algn="tl" rotWithShape="0">
              <a:prstClr val="black">
                <a:alpha val="40000"/>
              </a:prstClr>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71" name="Line 19">
            <a:extLst>
              <a:ext uri="{FF2B5EF4-FFF2-40B4-BE49-F238E27FC236}">
                <a16:creationId xmlns:a16="http://schemas.microsoft.com/office/drawing/2014/main" id="{EFED4BA2-C9DA-40DB-B080-97F27E46BBD1}"/>
              </a:ext>
            </a:extLst>
          </p:cNvPr>
          <p:cNvSpPr>
            <a:spLocks noChangeShapeType="1"/>
          </p:cNvSpPr>
          <p:nvPr/>
        </p:nvSpPr>
        <p:spPr bwMode="auto">
          <a:xfrm flipV="1">
            <a:off x="7329036" y="1037417"/>
            <a:ext cx="2985890" cy="1250817"/>
          </a:xfrm>
          <a:prstGeom prst="line">
            <a:avLst/>
          </a:prstGeom>
          <a:noFill/>
          <a:ln w="9525">
            <a:solidFill>
              <a:schemeClr val="tx1"/>
            </a:solidFill>
            <a:round/>
            <a:headEnd/>
            <a:tailEnd type="none" w="med" len="med"/>
          </a:ln>
          <a:effectLst>
            <a:outerShdw blurRad="50800" dist="63500" dir="2700000" algn="tl" rotWithShape="0">
              <a:prstClr val="black">
                <a:alpha val="40000"/>
              </a:prstClr>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72" name="Line 19">
            <a:extLst>
              <a:ext uri="{FF2B5EF4-FFF2-40B4-BE49-F238E27FC236}">
                <a16:creationId xmlns:a16="http://schemas.microsoft.com/office/drawing/2014/main" id="{C715DF4C-84D6-4829-A105-446B1E537ACE}"/>
              </a:ext>
            </a:extLst>
          </p:cNvPr>
          <p:cNvSpPr>
            <a:spLocks noChangeShapeType="1"/>
          </p:cNvSpPr>
          <p:nvPr/>
        </p:nvSpPr>
        <p:spPr bwMode="auto">
          <a:xfrm flipH="1" flipV="1">
            <a:off x="4456819" y="1037418"/>
            <a:ext cx="2746955" cy="1250816"/>
          </a:xfrm>
          <a:prstGeom prst="line">
            <a:avLst/>
          </a:prstGeom>
          <a:noFill/>
          <a:ln w="9525">
            <a:solidFill>
              <a:schemeClr val="tx1"/>
            </a:solidFill>
            <a:round/>
            <a:headEnd/>
            <a:tailEnd type="none" w="med" len="med"/>
          </a:ln>
          <a:effectLst>
            <a:outerShdw blurRad="50800" dist="63500" dir="2700000" algn="tl" rotWithShape="0">
              <a:prstClr val="black">
                <a:alpha val="40000"/>
              </a:prstClr>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73" name="Line 19">
            <a:extLst>
              <a:ext uri="{FF2B5EF4-FFF2-40B4-BE49-F238E27FC236}">
                <a16:creationId xmlns:a16="http://schemas.microsoft.com/office/drawing/2014/main" id="{830AB8AD-75A8-4BBF-A870-77D80D084EBB}"/>
              </a:ext>
            </a:extLst>
          </p:cNvPr>
          <p:cNvSpPr>
            <a:spLocks noChangeShapeType="1"/>
          </p:cNvSpPr>
          <p:nvPr/>
        </p:nvSpPr>
        <p:spPr bwMode="auto">
          <a:xfrm flipH="1" flipV="1">
            <a:off x="7266403" y="997330"/>
            <a:ext cx="8043" cy="1517457"/>
          </a:xfrm>
          <a:prstGeom prst="line">
            <a:avLst/>
          </a:prstGeom>
          <a:noFill/>
          <a:ln w="9525">
            <a:solidFill>
              <a:schemeClr val="tx1"/>
            </a:solidFill>
            <a:round/>
            <a:headEnd/>
            <a:tailEnd type="none" w="med" len="med"/>
          </a:ln>
          <a:effectLst>
            <a:outerShdw blurRad="50800" dist="63500" dir="2700000" algn="tl" rotWithShape="0">
              <a:prstClr val="black">
                <a:alpha val="40000"/>
              </a:prstClr>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6" name="Text Box 7">
            <a:extLst>
              <a:ext uri="{FF2B5EF4-FFF2-40B4-BE49-F238E27FC236}">
                <a16:creationId xmlns:a16="http://schemas.microsoft.com/office/drawing/2014/main" id="{BA9D38A2-F82D-49E1-AE2D-6D413DEB9854}"/>
              </a:ext>
            </a:extLst>
          </p:cNvPr>
          <p:cNvSpPr txBox="1">
            <a:spLocks noChangeAspect="1" noChangeArrowheads="1"/>
          </p:cNvSpPr>
          <p:nvPr/>
        </p:nvSpPr>
        <p:spPr bwMode="auto">
          <a:xfrm>
            <a:off x="3089813" y="577464"/>
            <a:ext cx="2596266" cy="646331"/>
          </a:xfrm>
          <a:prstGeom prst="rect">
            <a:avLst/>
          </a:prstGeom>
          <a:solidFill>
            <a:schemeClr val="tx2">
              <a:lumMod val="75000"/>
            </a:schemeClr>
          </a:solidFill>
          <a:ln w="9525">
            <a:noFill/>
            <a:miter lim="800000"/>
            <a:headEnd/>
            <a:tailEnd/>
          </a:ln>
          <a:effectLst>
            <a:outerShdw blurRad="50800" dist="114300" dir="5400000" algn="tl" rotWithShape="0">
              <a:prstClr val="black">
                <a:alpha val="40000"/>
              </a:prstClr>
            </a:outerShdw>
            <a:softEdge rad="12700"/>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1800" b="0" i="0" u="none" strike="noStrike" kern="1200" cap="none" spc="0" normalizeH="0" baseline="0" noProof="0" dirty="0">
                <a:ln>
                  <a:noFill/>
                </a:ln>
                <a:solidFill>
                  <a:prstClr val="white"/>
                </a:solidFill>
                <a:effectLst/>
                <a:uLnTx/>
                <a:uFillTx/>
                <a:latin typeface="Calibri Light" panose="020F0302020204030204"/>
                <a:ea typeface="+mn-ea"/>
                <a:cs typeface="+mn-cs"/>
              </a:rPr>
              <a:t>Annual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1800" b="0" i="0" u="none" strike="noStrike" kern="1200" cap="none" spc="0" normalizeH="0" baseline="0" noProof="0" dirty="0">
                <a:ln>
                  <a:noFill/>
                </a:ln>
                <a:solidFill>
                  <a:prstClr val="white"/>
                </a:solidFill>
                <a:effectLst/>
                <a:uLnTx/>
                <a:uFillTx/>
                <a:latin typeface="Calibri Light" panose="020F0302020204030204"/>
                <a:ea typeface="+mn-ea"/>
                <a:cs typeface="+mn-cs"/>
              </a:rPr>
              <a:t>assessment</a:t>
            </a:r>
          </a:p>
        </p:txBody>
      </p:sp>
      <p:sp>
        <p:nvSpPr>
          <p:cNvPr id="7" name="Text Box 8">
            <a:extLst>
              <a:ext uri="{FF2B5EF4-FFF2-40B4-BE49-F238E27FC236}">
                <a16:creationId xmlns:a16="http://schemas.microsoft.com/office/drawing/2014/main" id="{4AE4DA60-2250-4329-8568-1128E2EF8E0D}"/>
              </a:ext>
            </a:extLst>
          </p:cNvPr>
          <p:cNvSpPr txBox="1">
            <a:spLocks noChangeAspect="1" noChangeArrowheads="1"/>
          </p:cNvSpPr>
          <p:nvPr/>
        </p:nvSpPr>
        <p:spPr bwMode="auto">
          <a:xfrm>
            <a:off x="5884745" y="577464"/>
            <a:ext cx="2770584" cy="646331"/>
          </a:xfrm>
          <a:prstGeom prst="rect">
            <a:avLst/>
          </a:prstGeom>
          <a:solidFill>
            <a:schemeClr val="tx2">
              <a:lumMod val="75000"/>
            </a:schemeClr>
          </a:solidFill>
          <a:ln w="9525">
            <a:noFill/>
            <a:miter lim="800000"/>
            <a:headEnd/>
            <a:tailEnd/>
          </a:ln>
          <a:effectLst>
            <a:outerShdw blurRad="50800" dist="114300" dir="5400000" algn="tl" rotWithShape="0">
              <a:prstClr val="black">
                <a:alpha val="40000"/>
              </a:prstClr>
            </a:outerShdw>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1800" b="0" i="0" u="none" strike="noStrike" kern="1200" cap="none" spc="0" normalizeH="0" baseline="0" noProof="0" dirty="0">
                <a:ln>
                  <a:noFill/>
                </a:ln>
                <a:solidFill>
                  <a:prstClr val="white"/>
                </a:solidFill>
                <a:effectLst/>
                <a:uLnTx/>
                <a:uFillTx/>
                <a:latin typeface="Calibri Light" panose="020F0302020204030204"/>
                <a:ea typeface="+mn-ea"/>
                <a:cs typeface="+mn-cs"/>
              </a:rPr>
              <a:t>Acute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1800" b="0" i="0" u="none" strike="noStrike" kern="1200" cap="none" spc="0" normalizeH="0" baseline="0" noProof="0" dirty="0">
                <a:ln>
                  <a:noFill/>
                </a:ln>
                <a:solidFill>
                  <a:prstClr val="white"/>
                </a:solidFill>
                <a:effectLst/>
                <a:uLnTx/>
                <a:uFillTx/>
                <a:latin typeface="Calibri Light" panose="020F0302020204030204"/>
                <a:ea typeface="+mn-ea"/>
                <a:cs typeface="+mn-cs"/>
              </a:rPr>
              <a:t>exacerbation</a:t>
            </a:r>
          </a:p>
        </p:txBody>
      </p:sp>
      <p:sp>
        <p:nvSpPr>
          <p:cNvPr id="8" name="Text Box 9">
            <a:extLst>
              <a:ext uri="{FF2B5EF4-FFF2-40B4-BE49-F238E27FC236}">
                <a16:creationId xmlns:a16="http://schemas.microsoft.com/office/drawing/2014/main" id="{20E07DCB-F211-45B6-A252-9F01F258E89B}"/>
              </a:ext>
            </a:extLst>
          </p:cNvPr>
          <p:cNvSpPr txBox="1">
            <a:spLocks noChangeAspect="1" noChangeArrowheads="1"/>
          </p:cNvSpPr>
          <p:nvPr/>
        </p:nvSpPr>
        <p:spPr bwMode="auto">
          <a:xfrm>
            <a:off x="8870698" y="577464"/>
            <a:ext cx="2896168" cy="646331"/>
          </a:xfrm>
          <a:prstGeom prst="rect">
            <a:avLst/>
          </a:prstGeom>
          <a:solidFill>
            <a:schemeClr val="tx2">
              <a:lumMod val="75000"/>
            </a:schemeClr>
          </a:solidFill>
          <a:ln w="9525">
            <a:noFill/>
            <a:miter lim="800000"/>
            <a:headEnd/>
            <a:tailEnd/>
          </a:ln>
          <a:effectLst>
            <a:outerShdw blurRad="50800" dist="114300" dir="5400000" algn="tl" rotWithShape="0">
              <a:prstClr val="black">
                <a:alpha val="40000"/>
              </a:prstClr>
            </a:outerShdw>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1800" b="0" i="0" u="none" strike="noStrike" kern="1200" cap="none" spc="0" normalizeH="0" baseline="0" noProof="0" dirty="0">
                <a:ln>
                  <a:noFill/>
                </a:ln>
                <a:solidFill>
                  <a:prstClr val="white"/>
                </a:solidFill>
                <a:effectLst/>
                <a:uLnTx/>
                <a:uFillTx/>
                <a:latin typeface="Calibri Light" panose="020F0302020204030204"/>
                <a:ea typeface="+mn-ea"/>
                <a:cs typeface="+mn-cs"/>
              </a:rPr>
              <a:t>Bronchoscopy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1800" b="0" i="0" u="none" strike="noStrike" kern="1200" cap="none" spc="0" normalizeH="0" baseline="0" noProof="0" dirty="0">
                <a:ln>
                  <a:noFill/>
                </a:ln>
                <a:solidFill>
                  <a:prstClr val="white"/>
                </a:solidFill>
                <a:effectLst/>
                <a:uLnTx/>
                <a:uFillTx/>
                <a:latin typeface="Calibri Light" panose="020F0302020204030204"/>
                <a:ea typeface="+mn-ea"/>
                <a:cs typeface="+mn-cs"/>
              </a:rPr>
              <a:t>indicated</a:t>
            </a:r>
          </a:p>
        </p:txBody>
      </p:sp>
      <p:sp>
        <p:nvSpPr>
          <p:cNvPr id="9" name="Text Box 10">
            <a:extLst>
              <a:ext uri="{FF2B5EF4-FFF2-40B4-BE49-F238E27FC236}">
                <a16:creationId xmlns:a16="http://schemas.microsoft.com/office/drawing/2014/main" id="{67DBACAC-B701-42FB-89EF-3A843C196454}"/>
              </a:ext>
            </a:extLst>
          </p:cNvPr>
          <p:cNvSpPr txBox="1">
            <a:spLocks noChangeArrowheads="1"/>
          </p:cNvSpPr>
          <p:nvPr/>
        </p:nvSpPr>
        <p:spPr bwMode="auto">
          <a:xfrm>
            <a:off x="4222090" y="2158156"/>
            <a:ext cx="1800000" cy="646331"/>
          </a:xfrm>
          <a:prstGeom prst="rect">
            <a:avLst/>
          </a:prstGeom>
          <a:solidFill>
            <a:srgbClr val="C00000"/>
          </a:solidFill>
          <a:ln w="9525">
            <a:noFill/>
            <a:miter lim="800000"/>
            <a:headEnd/>
            <a:tailEnd/>
          </a:ln>
          <a:effectLst>
            <a:outerShdw blurRad="50800" dist="114300" dir="5400000" algn="tl" rotWithShape="0">
              <a:prstClr val="black">
                <a:alpha val="40000"/>
              </a:prstClr>
            </a:outerShdw>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1800" b="0" i="0" u="none" strike="noStrike" kern="1200" cap="none" spc="0" normalizeH="0" baseline="0" noProof="0" dirty="0">
                <a:ln>
                  <a:noFill/>
                </a:ln>
                <a:solidFill>
                  <a:prstClr val="white"/>
                </a:solidFill>
                <a:effectLst/>
                <a:uLnTx/>
                <a:uFillTx/>
                <a:latin typeface="Calibri Light" panose="020F0302020204030204"/>
                <a:ea typeface="+mn-ea"/>
                <a:cs typeface="+mn-cs"/>
              </a:rPr>
              <a:t>Cough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1800" b="0" i="0" u="none" strike="noStrike" kern="1200" cap="none" spc="0" normalizeH="0" baseline="0" noProof="0" dirty="0">
                <a:ln>
                  <a:noFill/>
                </a:ln>
                <a:solidFill>
                  <a:prstClr val="white"/>
                </a:solidFill>
                <a:effectLst/>
                <a:uLnTx/>
                <a:uFillTx/>
                <a:latin typeface="Calibri Light" panose="020F0302020204030204"/>
                <a:ea typeface="+mn-ea"/>
                <a:cs typeface="+mn-cs"/>
              </a:rPr>
              <a:t>swab</a:t>
            </a:r>
          </a:p>
        </p:txBody>
      </p:sp>
      <p:sp>
        <p:nvSpPr>
          <p:cNvPr id="10" name="Text Box 11">
            <a:extLst>
              <a:ext uri="{FF2B5EF4-FFF2-40B4-BE49-F238E27FC236}">
                <a16:creationId xmlns:a16="http://schemas.microsoft.com/office/drawing/2014/main" id="{9B941BE2-787A-41E6-B1AD-164F4A11F648}"/>
              </a:ext>
            </a:extLst>
          </p:cNvPr>
          <p:cNvSpPr txBox="1">
            <a:spLocks noChangeArrowheads="1"/>
          </p:cNvSpPr>
          <p:nvPr/>
        </p:nvSpPr>
        <p:spPr bwMode="auto">
          <a:xfrm>
            <a:off x="6340068" y="2158156"/>
            <a:ext cx="1800000" cy="646331"/>
          </a:xfrm>
          <a:prstGeom prst="rect">
            <a:avLst/>
          </a:prstGeom>
          <a:solidFill>
            <a:srgbClr val="C00000"/>
          </a:solidFill>
          <a:ln w="9525">
            <a:noFill/>
            <a:miter lim="800000"/>
            <a:headEnd/>
            <a:tailEnd/>
          </a:ln>
          <a:effectLst>
            <a:outerShdw blurRad="50800" dist="114300" dir="5400000" algn="tl" rotWithShape="0">
              <a:prstClr val="black">
                <a:alpha val="40000"/>
              </a:prstClr>
            </a:outerShdw>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1800" b="0" i="0" u="none" strike="noStrike" kern="1200" cap="none" spc="0" normalizeH="0" baseline="0" noProof="0" dirty="0">
                <a:ln>
                  <a:noFill/>
                </a:ln>
                <a:solidFill>
                  <a:prstClr val="white"/>
                </a:solidFill>
                <a:effectLst/>
                <a:uLnTx/>
                <a:uFillTx/>
                <a:latin typeface="Calibri Light" panose="020F0302020204030204"/>
                <a:ea typeface="+mn-ea"/>
                <a:cs typeface="+mn-cs"/>
              </a:rPr>
              <a:t>Induced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1800" b="0" i="0" u="none" strike="noStrike" kern="1200" cap="none" spc="0" normalizeH="0" baseline="0" noProof="0" dirty="0">
                <a:ln>
                  <a:noFill/>
                </a:ln>
                <a:solidFill>
                  <a:prstClr val="white"/>
                </a:solidFill>
                <a:effectLst/>
                <a:uLnTx/>
                <a:uFillTx/>
                <a:latin typeface="Calibri Light" panose="020F0302020204030204"/>
                <a:ea typeface="+mn-ea"/>
                <a:cs typeface="+mn-cs"/>
              </a:rPr>
              <a:t>sputum</a:t>
            </a:r>
          </a:p>
        </p:txBody>
      </p:sp>
      <p:sp>
        <p:nvSpPr>
          <p:cNvPr id="11" name="Text Box 12">
            <a:extLst>
              <a:ext uri="{FF2B5EF4-FFF2-40B4-BE49-F238E27FC236}">
                <a16:creationId xmlns:a16="http://schemas.microsoft.com/office/drawing/2014/main" id="{298AF206-4337-4BCC-B8BC-7C927BE8F1ED}"/>
              </a:ext>
            </a:extLst>
          </p:cNvPr>
          <p:cNvSpPr txBox="1">
            <a:spLocks noChangeArrowheads="1"/>
          </p:cNvSpPr>
          <p:nvPr/>
        </p:nvSpPr>
        <p:spPr bwMode="auto">
          <a:xfrm>
            <a:off x="8484446" y="2158156"/>
            <a:ext cx="1800000" cy="646331"/>
          </a:xfrm>
          <a:prstGeom prst="rect">
            <a:avLst/>
          </a:prstGeom>
          <a:solidFill>
            <a:srgbClr val="C00000"/>
          </a:solidFill>
          <a:ln w="9525">
            <a:noFill/>
            <a:miter lim="800000"/>
            <a:headEnd/>
            <a:tailEnd/>
          </a:ln>
          <a:effectLst>
            <a:outerShdw blurRad="50800" dist="114300" dir="5400000" algn="tl" rotWithShape="0">
              <a:prstClr val="black">
                <a:alpha val="40000"/>
              </a:prstClr>
            </a:outerShdw>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1800" b="0" i="0" u="none" strike="noStrike" kern="1200" cap="none" spc="0" normalizeH="0" baseline="0" noProof="0" dirty="0">
                <a:ln>
                  <a:noFill/>
                </a:ln>
                <a:solidFill>
                  <a:prstClr val="white"/>
                </a:solidFill>
                <a:effectLst/>
                <a:uLnTx/>
                <a:uFillTx/>
                <a:latin typeface="Calibri Light" panose="020F0302020204030204"/>
                <a:ea typeface="+mn-ea"/>
                <a:cs typeface="+mn-cs"/>
              </a:rPr>
              <a:t>Bronchoscopy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1800" b="0" i="0" u="none" strike="noStrike" kern="1200" cap="none" spc="0" normalizeH="0" baseline="0" noProof="0" dirty="0">
                <a:ln>
                  <a:noFill/>
                </a:ln>
                <a:solidFill>
                  <a:prstClr val="white"/>
                </a:solidFill>
                <a:effectLst/>
                <a:uLnTx/>
                <a:uFillTx/>
                <a:latin typeface="Calibri Light" panose="020F0302020204030204"/>
                <a:ea typeface="+mn-ea"/>
                <a:cs typeface="+mn-cs"/>
              </a:rPr>
              <a:t>6 lobes</a:t>
            </a:r>
          </a:p>
        </p:txBody>
      </p:sp>
      <p:sp>
        <p:nvSpPr>
          <p:cNvPr id="12" name="Text Box 14">
            <a:extLst>
              <a:ext uri="{FF2B5EF4-FFF2-40B4-BE49-F238E27FC236}">
                <a16:creationId xmlns:a16="http://schemas.microsoft.com/office/drawing/2014/main" id="{4BD9632D-9643-4833-9A5E-30F9AF72DD46}"/>
              </a:ext>
            </a:extLst>
          </p:cNvPr>
          <p:cNvSpPr txBox="1">
            <a:spLocks noChangeArrowheads="1"/>
          </p:cNvSpPr>
          <p:nvPr/>
        </p:nvSpPr>
        <p:spPr bwMode="auto">
          <a:xfrm>
            <a:off x="4222089" y="3118582"/>
            <a:ext cx="6092835" cy="369332"/>
          </a:xfrm>
          <a:prstGeom prst="rect">
            <a:avLst/>
          </a:prstGeom>
          <a:solidFill>
            <a:schemeClr val="tx1">
              <a:lumMod val="65000"/>
              <a:lumOff val="35000"/>
            </a:schemeClr>
          </a:solidFill>
          <a:ln w="9525">
            <a:noFill/>
            <a:miter lim="800000"/>
            <a:headEnd/>
            <a:tailEnd/>
          </a:ln>
          <a:effectLst>
            <a:outerShdw blurRad="50800" dist="114300" dir="5400000" algn="tl" rotWithShape="0">
              <a:prstClr val="black">
                <a:alpha val="40000"/>
              </a:prstClr>
            </a:outerShdw>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1800" b="0" i="0" u="none" strike="noStrike" kern="1200" cap="none" spc="0" normalizeH="0" baseline="0" noProof="0" dirty="0">
                <a:ln>
                  <a:noFill/>
                </a:ln>
                <a:solidFill>
                  <a:prstClr val="white"/>
                </a:solidFill>
                <a:effectLst/>
                <a:uLnTx/>
                <a:uFillTx/>
                <a:latin typeface="Calibri Light" panose="020F0302020204030204"/>
                <a:ea typeface="+mn-ea"/>
                <a:cs typeface="+mn-cs"/>
              </a:rPr>
              <a:t>Bank of samples</a:t>
            </a:r>
          </a:p>
        </p:txBody>
      </p:sp>
      <p:sp>
        <p:nvSpPr>
          <p:cNvPr id="76" name="TextBox 75">
            <a:extLst>
              <a:ext uri="{FF2B5EF4-FFF2-40B4-BE49-F238E27FC236}">
                <a16:creationId xmlns:a16="http://schemas.microsoft.com/office/drawing/2014/main" id="{C76CF573-2166-4314-A670-E4C24B781274}"/>
              </a:ext>
            </a:extLst>
          </p:cNvPr>
          <p:cNvSpPr txBox="1"/>
          <p:nvPr/>
        </p:nvSpPr>
        <p:spPr>
          <a:xfrm>
            <a:off x="206173" y="515908"/>
            <a:ext cx="1914307"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Calibri" panose="020F0502020204030204"/>
                <a:ea typeface="+mn-ea"/>
                <a:cs typeface="+mn-cs"/>
              </a:rPr>
              <a:t>CF-SpIT</a:t>
            </a:r>
          </a:p>
        </p:txBody>
      </p:sp>
      <p:sp>
        <p:nvSpPr>
          <p:cNvPr id="77" name="AutoShape 29">
            <a:extLst>
              <a:ext uri="{FF2B5EF4-FFF2-40B4-BE49-F238E27FC236}">
                <a16:creationId xmlns:a16="http://schemas.microsoft.com/office/drawing/2014/main" id="{2530EB4A-C2E7-4737-A0C5-8EF5E80546B1}"/>
              </a:ext>
            </a:extLst>
          </p:cNvPr>
          <p:cNvSpPr>
            <a:spLocks noChangeArrowheads="1"/>
          </p:cNvSpPr>
          <p:nvPr/>
        </p:nvSpPr>
        <p:spPr bwMode="auto">
          <a:xfrm>
            <a:off x="6339194" y="4080970"/>
            <a:ext cx="1952625" cy="485775"/>
          </a:xfrm>
          <a:prstGeom prst="leftRightArrow">
            <a:avLst>
              <a:gd name="adj1" fmla="val 50000"/>
              <a:gd name="adj2" fmla="val 80392"/>
            </a:avLst>
          </a:prstGeom>
          <a:solidFill>
            <a:schemeClr val="tx1">
              <a:lumMod val="50000"/>
              <a:lumOff val="50000"/>
            </a:schemeClr>
          </a:solidFill>
          <a:ln w="9525">
            <a:noFill/>
            <a:miter lim="800000"/>
            <a:headEnd/>
            <a:tailEnd/>
          </a:ln>
          <a:effectLst>
            <a:outerShdw blurRad="50800" dist="38100" dir="2700000" algn="tl" rotWithShape="0">
              <a:prstClr val="black">
                <a:alpha val="40000"/>
              </a:prstClr>
            </a:outerShdw>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Light" panose="020F0302020204030204"/>
              <a:ea typeface="+mn-ea"/>
              <a:cs typeface="+mn-cs"/>
            </a:endParaRPr>
          </a:p>
        </p:txBody>
      </p:sp>
      <p:sp>
        <p:nvSpPr>
          <p:cNvPr id="3" name="TextBox 2">
            <a:extLst>
              <a:ext uri="{FF2B5EF4-FFF2-40B4-BE49-F238E27FC236}">
                <a16:creationId xmlns:a16="http://schemas.microsoft.com/office/drawing/2014/main" id="{19431754-7D10-45A5-8839-93422B51B181}"/>
              </a:ext>
            </a:extLst>
          </p:cNvPr>
          <p:cNvSpPr txBox="1"/>
          <p:nvPr/>
        </p:nvSpPr>
        <p:spPr>
          <a:xfrm>
            <a:off x="221231" y="2288237"/>
            <a:ext cx="2094741" cy="230832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C00000"/>
                </a:solidFill>
                <a:effectLst/>
                <a:uLnTx/>
                <a:uFillTx/>
                <a:latin typeface="Calibri" panose="020F0502020204030204"/>
                <a:ea typeface="+mn-ea"/>
                <a:cs typeface="+mn-cs"/>
              </a:rPr>
              <a:t>How to sample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C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C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C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C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C00000"/>
                </a:solidFill>
                <a:effectLst/>
                <a:uLnTx/>
                <a:uFillTx/>
                <a:latin typeface="Calibri" panose="020F0502020204030204"/>
                <a:ea typeface="+mn-ea"/>
                <a:cs typeface="+mn-cs"/>
              </a:rPr>
              <a:t>How to analyse</a:t>
            </a:r>
          </a:p>
        </p:txBody>
      </p:sp>
      <p:sp>
        <p:nvSpPr>
          <p:cNvPr id="2" name="TextBox 1">
            <a:extLst>
              <a:ext uri="{FF2B5EF4-FFF2-40B4-BE49-F238E27FC236}">
                <a16:creationId xmlns:a16="http://schemas.microsoft.com/office/drawing/2014/main" id="{82F411D9-7A21-4998-8AA9-EACC77BA3257}"/>
              </a:ext>
            </a:extLst>
          </p:cNvPr>
          <p:cNvSpPr txBox="1"/>
          <p:nvPr/>
        </p:nvSpPr>
        <p:spPr>
          <a:xfrm>
            <a:off x="165933" y="6052766"/>
            <a:ext cx="6763769" cy="8771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Calibri" panose="020F0502020204030204"/>
                <a:ea typeface="+mn-ea"/>
                <a:cs typeface="+mn-cs"/>
              </a:rPr>
              <a:t>Ronchetti K. et al (2018)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The CF‐Sputum Induction Trial (CF‐SpIT) to assess lower airway bacterial sampling in young children with cystic fibrosis: a prospective internally controlled interventional trial. Lancet Respir Med. 2018 Jun;6(6):461‐71</a:t>
            </a:r>
            <a:endParaRPr kumimoji="0" lang="en-GB" sz="11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F50D76CA-0BA9-4016-A605-D0E2B6E13ECF}"/>
              </a:ext>
            </a:extLst>
          </p:cNvPr>
          <p:cNvSpPr txBox="1"/>
          <p:nvPr/>
        </p:nvSpPr>
        <p:spPr>
          <a:xfrm>
            <a:off x="134356" y="1135636"/>
            <a:ext cx="2674258" cy="338554"/>
          </a:xfrm>
          <a:prstGeom prst="rect">
            <a:avLst/>
          </a:prstGeom>
          <a:noFill/>
        </p:spPr>
        <p:txBody>
          <a:bodyPr wrap="none" rtlCol="0">
            <a:spAutoFit/>
          </a:bodyPr>
          <a:lstStyle/>
          <a:p>
            <a:r>
              <a:rPr lang="en-GB" sz="1600" dirty="0"/>
              <a:t>The CF Sputum Induction Trial</a:t>
            </a:r>
          </a:p>
        </p:txBody>
      </p:sp>
    </p:spTree>
    <p:extLst>
      <p:ext uri="{BB962C8B-B14F-4D97-AF65-F5344CB8AC3E}">
        <p14:creationId xmlns:p14="http://schemas.microsoft.com/office/powerpoint/2010/main" val="442630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9E8BB6C-5FE2-4409-8A72-997CCB6705AE}"/>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2102"/>
          <a:stretch/>
        </p:blipFill>
        <p:spPr bwMode="auto">
          <a:xfrm>
            <a:off x="143744" y="2835499"/>
            <a:ext cx="5068625" cy="35826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 name="Group 2">
            <a:extLst>
              <a:ext uri="{FF2B5EF4-FFF2-40B4-BE49-F238E27FC236}">
                <a16:creationId xmlns:a16="http://schemas.microsoft.com/office/drawing/2014/main" id="{B13174C0-2BEF-4E63-9342-D1563C93E4BC}"/>
              </a:ext>
            </a:extLst>
          </p:cNvPr>
          <p:cNvGrpSpPr/>
          <p:nvPr/>
        </p:nvGrpSpPr>
        <p:grpSpPr>
          <a:xfrm>
            <a:off x="8072728" y="2730200"/>
            <a:ext cx="3672410" cy="3639939"/>
            <a:chOff x="403254" y="1140282"/>
            <a:chExt cx="5058820" cy="5489178"/>
          </a:xfrm>
        </p:grpSpPr>
        <p:grpSp>
          <p:nvGrpSpPr>
            <p:cNvPr id="4" name="Group 3">
              <a:extLst>
                <a:ext uri="{FF2B5EF4-FFF2-40B4-BE49-F238E27FC236}">
                  <a16:creationId xmlns:a16="http://schemas.microsoft.com/office/drawing/2014/main" id="{072031E4-C5F9-4AB7-9C54-DC6F79472646}"/>
                </a:ext>
              </a:extLst>
            </p:cNvPr>
            <p:cNvGrpSpPr/>
            <p:nvPr/>
          </p:nvGrpSpPr>
          <p:grpSpPr>
            <a:xfrm>
              <a:off x="2624534" y="1140282"/>
              <a:ext cx="2837540" cy="2245519"/>
              <a:chOff x="667660" y="5474494"/>
              <a:chExt cx="2837540" cy="2245519"/>
            </a:xfrm>
          </p:grpSpPr>
          <p:pic>
            <p:nvPicPr>
              <p:cNvPr id="6" name="Picture 5">
                <a:extLst>
                  <a:ext uri="{FF2B5EF4-FFF2-40B4-BE49-F238E27FC236}">
                    <a16:creationId xmlns:a16="http://schemas.microsoft.com/office/drawing/2014/main" id="{850E7FBB-F1F1-4DE4-A9F9-51859EBB9CE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7660" y="5474494"/>
                <a:ext cx="1570715" cy="1347788"/>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7" name="Rectangle 6">
                <a:extLst>
                  <a:ext uri="{FF2B5EF4-FFF2-40B4-BE49-F238E27FC236}">
                    <a16:creationId xmlns:a16="http://schemas.microsoft.com/office/drawing/2014/main" id="{4616E0BA-CD74-4724-9E10-B479C10CCD6D}"/>
                  </a:ext>
                </a:extLst>
              </p:cNvPr>
              <p:cNvSpPr/>
              <p:nvPr/>
            </p:nvSpPr>
            <p:spPr>
              <a:xfrm>
                <a:off x="1847850" y="6386513"/>
                <a:ext cx="1657350" cy="13335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5" name="Picture 4">
              <a:extLst>
                <a:ext uri="{FF2B5EF4-FFF2-40B4-BE49-F238E27FC236}">
                  <a16:creationId xmlns:a16="http://schemas.microsoft.com/office/drawing/2014/main" id="{DC2D4A5E-E559-4AE0-86AB-F0C1581A60AE}"/>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5656" b="5562"/>
            <a:stretch/>
          </p:blipFill>
          <p:spPr bwMode="auto">
            <a:xfrm>
              <a:off x="403254" y="1468155"/>
              <a:ext cx="2321801" cy="51613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cxnSp>
        <p:nvCxnSpPr>
          <p:cNvPr id="10" name="Straight Connector 9">
            <a:extLst>
              <a:ext uri="{FF2B5EF4-FFF2-40B4-BE49-F238E27FC236}">
                <a16:creationId xmlns:a16="http://schemas.microsoft.com/office/drawing/2014/main" id="{3057F991-26BC-4A65-BB45-EA95E5E3B3BE}"/>
              </a:ext>
            </a:extLst>
          </p:cNvPr>
          <p:cNvCxnSpPr/>
          <p:nvPr/>
        </p:nvCxnSpPr>
        <p:spPr>
          <a:xfrm>
            <a:off x="5276490" y="-474183"/>
            <a:ext cx="0" cy="84391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61CA2BF1-00D4-48A8-9B64-C4885FA07959}"/>
              </a:ext>
            </a:extLst>
          </p:cNvPr>
          <p:cNvSpPr txBox="1"/>
          <p:nvPr/>
        </p:nvSpPr>
        <p:spPr>
          <a:xfrm>
            <a:off x="231865" y="319585"/>
            <a:ext cx="483267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Sputum induction v cough swab</a:t>
            </a:r>
          </a:p>
        </p:txBody>
      </p:sp>
      <p:sp>
        <p:nvSpPr>
          <p:cNvPr id="12" name="TextBox 11">
            <a:extLst>
              <a:ext uri="{FF2B5EF4-FFF2-40B4-BE49-F238E27FC236}">
                <a16:creationId xmlns:a16="http://schemas.microsoft.com/office/drawing/2014/main" id="{963139E1-0324-4CD8-87AC-A60ED476467E}"/>
              </a:ext>
            </a:extLst>
          </p:cNvPr>
          <p:cNvSpPr txBox="1"/>
          <p:nvPr/>
        </p:nvSpPr>
        <p:spPr>
          <a:xfrm>
            <a:off x="5506472" y="315445"/>
            <a:ext cx="607858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Sputum induction v BAL </a:t>
            </a: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( 1 lobe, 2 lobe and 6 lobe)</a:t>
            </a: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3" name="Graphic 5" descr="Thumbs up sign">
            <a:extLst>
              <a:ext uri="{FF2B5EF4-FFF2-40B4-BE49-F238E27FC236}">
                <a16:creationId xmlns:a16="http://schemas.microsoft.com/office/drawing/2014/main" id="{FE58AC27-CB4D-4739-88D0-113D4C887DC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10651" y="947372"/>
            <a:ext cx="1593499" cy="1593499"/>
          </a:xfrm>
          <a:prstGeom prst="rect">
            <a:avLst/>
          </a:prstGeom>
        </p:spPr>
      </p:pic>
      <p:pic>
        <p:nvPicPr>
          <p:cNvPr id="14" name="Graphic 5" descr="Thumbs up sign">
            <a:extLst>
              <a:ext uri="{FF2B5EF4-FFF2-40B4-BE49-F238E27FC236}">
                <a16:creationId xmlns:a16="http://schemas.microsoft.com/office/drawing/2014/main" id="{E5B8291A-E1FC-471E-AAB5-3B2CA050EF5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065783" y="947373"/>
            <a:ext cx="1593499" cy="1593499"/>
          </a:xfrm>
          <a:prstGeom prst="rect">
            <a:avLst/>
          </a:prstGeom>
        </p:spPr>
      </p:pic>
      <p:grpSp>
        <p:nvGrpSpPr>
          <p:cNvPr id="15" name="Group 14">
            <a:extLst>
              <a:ext uri="{FF2B5EF4-FFF2-40B4-BE49-F238E27FC236}">
                <a16:creationId xmlns:a16="http://schemas.microsoft.com/office/drawing/2014/main" id="{F6644447-3ADA-45D6-B7DC-C9A4B1B9593A}"/>
              </a:ext>
            </a:extLst>
          </p:cNvPr>
          <p:cNvGrpSpPr/>
          <p:nvPr/>
        </p:nvGrpSpPr>
        <p:grpSpPr>
          <a:xfrm>
            <a:off x="5401885" y="3238285"/>
            <a:ext cx="2343151" cy="2590798"/>
            <a:chOff x="5196954" y="1008375"/>
            <a:chExt cx="4082144" cy="4441369"/>
          </a:xfrm>
        </p:grpSpPr>
        <p:grpSp>
          <p:nvGrpSpPr>
            <p:cNvPr id="16" name="Group 15">
              <a:extLst>
                <a:ext uri="{FF2B5EF4-FFF2-40B4-BE49-F238E27FC236}">
                  <a16:creationId xmlns:a16="http://schemas.microsoft.com/office/drawing/2014/main" id="{C300B3F8-6477-4ED2-B435-723AEAF49CBB}"/>
                </a:ext>
              </a:extLst>
            </p:cNvPr>
            <p:cNvGrpSpPr/>
            <p:nvPr/>
          </p:nvGrpSpPr>
          <p:grpSpPr>
            <a:xfrm>
              <a:off x="5196954" y="2256601"/>
              <a:ext cx="4082144" cy="3193143"/>
              <a:chOff x="2485571" y="2547257"/>
              <a:chExt cx="4082144" cy="3193143"/>
            </a:xfrm>
          </p:grpSpPr>
          <p:pic>
            <p:nvPicPr>
              <p:cNvPr id="28" name="Picture 27">
                <a:extLst>
                  <a:ext uri="{FF2B5EF4-FFF2-40B4-BE49-F238E27FC236}">
                    <a16:creationId xmlns:a16="http://schemas.microsoft.com/office/drawing/2014/main" id="{974DEEFA-6300-4322-8051-2FE99BDF6B50}"/>
                  </a:ext>
                </a:extLst>
              </p:cNvPr>
              <p:cNvPicPr>
                <a:picLocks noChangeAspect="1"/>
              </p:cNvPicPr>
              <p:nvPr/>
            </p:nvPicPr>
            <p:blipFill rotWithShape="1">
              <a:blip r:embed="rId8" cstate="print"/>
              <a:srcRect l="32171" t="36247" r="28551" b="11407"/>
              <a:stretch/>
            </p:blipFill>
            <p:spPr>
              <a:xfrm>
                <a:off x="3142343" y="2605313"/>
                <a:ext cx="3149600" cy="3135087"/>
              </a:xfrm>
              <a:prstGeom prst="rect">
                <a:avLst/>
              </a:prstGeom>
            </p:spPr>
          </p:pic>
          <p:sp>
            <p:nvSpPr>
              <p:cNvPr id="29" name="Rectangle 28">
                <a:extLst>
                  <a:ext uri="{FF2B5EF4-FFF2-40B4-BE49-F238E27FC236}">
                    <a16:creationId xmlns:a16="http://schemas.microsoft.com/office/drawing/2014/main" id="{4D929136-EEF5-41F2-9F4C-E126C9D02BE9}"/>
                  </a:ext>
                </a:extLst>
              </p:cNvPr>
              <p:cNvSpPr/>
              <p:nvPr/>
            </p:nvSpPr>
            <p:spPr>
              <a:xfrm>
                <a:off x="2866571" y="2547257"/>
                <a:ext cx="762000" cy="6966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5331361A-F2B5-49A2-9B49-B4F874278F26}"/>
                  </a:ext>
                </a:extLst>
              </p:cNvPr>
              <p:cNvSpPr/>
              <p:nvPr/>
            </p:nvSpPr>
            <p:spPr>
              <a:xfrm>
                <a:off x="5805715" y="2895600"/>
                <a:ext cx="762000" cy="6966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BBB832CE-C989-4FC1-8B29-77D0B3EA903D}"/>
                  </a:ext>
                </a:extLst>
              </p:cNvPr>
              <p:cNvSpPr/>
              <p:nvPr/>
            </p:nvSpPr>
            <p:spPr>
              <a:xfrm>
                <a:off x="2485571" y="3679371"/>
                <a:ext cx="762000" cy="6966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7" name="Freeform 15">
              <a:extLst>
                <a:ext uri="{FF2B5EF4-FFF2-40B4-BE49-F238E27FC236}">
                  <a16:creationId xmlns:a16="http://schemas.microsoft.com/office/drawing/2014/main" id="{CC6C63EE-BDF6-48E9-8935-AEAB1B2E5A80}"/>
                </a:ext>
              </a:extLst>
            </p:cNvPr>
            <p:cNvSpPr/>
            <p:nvPr/>
          </p:nvSpPr>
          <p:spPr>
            <a:xfrm>
              <a:off x="6619289" y="3248293"/>
              <a:ext cx="650191" cy="1158240"/>
            </a:xfrm>
            <a:custGeom>
              <a:avLst/>
              <a:gdLst>
                <a:gd name="connsiteX0" fmla="*/ 0 w 601980"/>
                <a:gd name="connsiteY0" fmla="*/ 1158240 h 1158240"/>
                <a:gd name="connsiteX1" fmla="*/ 137160 w 601980"/>
                <a:gd name="connsiteY1" fmla="*/ 487680 h 1158240"/>
                <a:gd name="connsiteX2" fmla="*/ 601980 w 601980"/>
                <a:gd name="connsiteY2" fmla="*/ 0 h 1158240"/>
              </a:gdLst>
              <a:ahLst/>
              <a:cxnLst>
                <a:cxn ang="0">
                  <a:pos x="connsiteX0" y="connsiteY0"/>
                </a:cxn>
                <a:cxn ang="0">
                  <a:pos x="connsiteX1" y="connsiteY1"/>
                </a:cxn>
                <a:cxn ang="0">
                  <a:pos x="connsiteX2" y="connsiteY2"/>
                </a:cxn>
              </a:cxnLst>
              <a:rect l="l" t="t" r="r" b="b"/>
              <a:pathLst>
                <a:path w="601980" h="1158240">
                  <a:moveTo>
                    <a:pt x="0" y="1158240"/>
                  </a:moveTo>
                  <a:cubicBezTo>
                    <a:pt x="18415" y="919480"/>
                    <a:pt x="36830" y="680720"/>
                    <a:pt x="137160" y="487680"/>
                  </a:cubicBezTo>
                  <a:cubicBezTo>
                    <a:pt x="237490" y="294640"/>
                    <a:pt x="419735" y="147320"/>
                    <a:pt x="601980" y="0"/>
                  </a:cubicBezTo>
                </a:path>
              </a:pathLst>
            </a:custGeom>
            <a:noFill/>
            <a:ln w="57150">
              <a:solidFill>
                <a:schemeClr val="tx1"/>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16">
              <a:extLst>
                <a:ext uri="{FF2B5EF4-FFF2-40B4-BE49-F238E27FC236}">
                  <a16:creationId xmlns:a16="http://schemas.microsoft.com/office/drawing/2014/main" id="{CB55568C-D584-4E19-AA99-9EEC649FEC3B}"/>
                </a:ext>
              </a:extLst>
            </p:cNvPr>
            <p:cNvSpPr/>
            <p:nvPr/>
          </p:nvSpPr>
          <p:spPr>
            <a:xfrm flipH="1">
              <a:off x="7368538" y="3248293"/>
              <a:ext cx="705857" cy="1158240"/>
            </a:xfrm>
            <a:custGeom>
              <a:avLst/>
              <a:gdLst>
                <a:gd name="connsiteX0" fmla="*/ 0 w 601980"/>
                <a:gd name="connsiteY0" fmla="*/ 1158240 h 1158240"/>
                <a:gd name="connsiteX1" fmla="*/ 137160 w 601980"/>
                <a:gd name="connsiteY1" fmla="*/ 487680 h 1158240"/>
                <a:gd name="connsiteX2" fmla="*/ 601980 w 601980"/>
                <a:gd name="connsiteY2" fmla="*/ 0 h 1158240"/>
              </a:gdLst>
              <a:ahLst/>
              <a:cxnLst>
                <a:cxn ang="0">
                  <a:pos x="connsiteX0" y="connsiteY0"/>
                </a:cxn>
                <a:cxn ang="0">
                  <a:pos x="connsiteX1" y="connsiteY1"/>
                </a:cxn>
                <a:cxn ang="0">
                  <a:pos x="connsiteX2" y="connsiteY2"/>
                </a:cxn>
              </a:cxnLst>
              <a:rect l="l" t="t" r="r" b="b"/>
              <a:pathLst>
                <a:path w="601980" h="1158240">
                  <a:moveTo>
                    <a:pt x="0" y="1158240"/>
                  </a:moveTo>
                  <a:cubicBezTo>
                    <a:pt x="18415" y="919480"/>
                    <a:pt x="36830" y="680720"/>
                    <a:pt x="137160" y="487680"/>
                  </a:cubicBezTo>
                  <a:cubicBezTo>
                    <a:pt x="237490" y="294640"/>
                    <a:pt x="419735" y="147320"/>
                    <a:pt x="601980" y="0"/>
                  </a:cubicBezTo>
                </a:path>
              </a:pathLst>
            </a:custGeom>
            <a:noFill/>
            <a:ln w="57150">
              <a:solidFill>
                <a:schemeClr val="tx1"/>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9" name="Group 18">
              <a:extLst>
                <a:ext uri="{FF2B5EF4-FFF2-40B4-BE49-F238E27FC236}">
                  <a16:creationId xmlns:a16="http://schemas.microsoft.com/office/drawing/2014/main" id="{E38DDF39-D487-4F31-ACD6-1E7EA7FEEBD0}"/>
                </a:ext>
              </a:extLst>
            </p:cNvPr>
            <p:cNvGrpSpPr/>
            <p:nvPr/>
          </p:nvGrpSpPr>
          <p:grpSpPr>
            <a:xfrm>
              <a:off x="7218236" y="1008375"/>
              <a:ext cx="217714" cy="1132112"/>
              <a:chOff x="4479694" y="1340754"/>
              <a:chExt cx="217714" cy="1132112"/>
            </a:xfrm>
          </p:grpSpPr>
          <p:sp>
            <p:nvSpPr>
              <p:cNvPr id="22" name="Oval 21">
                <a:extLst>
                  <a:ext uri="{FF2B5EF4-FFF2-40B4-BE49-F238E27FC236}">
                    <a16:creationId xmlns:a16="http://schemas.microsoft.com/office/drawing/2014/main" id="{3472903D-F127-481E-B364-A22335AF1202}"/>
                  </a:ext>
                </a:extLst>
              </p:cNvPr>
              <p:cNvSpPr/>
              <p:nvPr/>
            </p:nvSpPr>
            <p:spPr>
              <a:xfrm>
                <a:off x="4479694" y="2262409"/>
                <a:ext cx="217714" cy="210457"/>
              </a:xfrm>
              <a:prstGeom prst="ellipse">
                <a:avLst/>
              </a:prstGeom>
              <a:solidFill>
                <a:srgbClr val="5ED2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Oval 22">
                <a:extLst>
                  <a:ext uri="{FF2B5EF4-FFF2-40B4-BE49-F238E27FC236}">
                    <a16:creationId xmlns:a16="http://schemas.microsoft.com/office/drawing/2014/main" id="{E7285FE0-54BD-4D9C-9E2B-E9EB2F302A6B}"/>
                  </a:ext>
                </a:extLst>
              </p:cNvPr>
              <p:cNvSpPr/>
              <p:nvPr/>
            </p:nvSpPr>
            <p:spPr>
              <a:xfrm>
                <a:off x="4479694" y="2113629"/>
                <a:ext cx="217714" cy="210457"/>
              </a:xfrm>
              <a:prstGeom prst="ellipse">
                <a:avLst/>
              </a:prstGeom>
              <a:solidFill>
                <a:srgbClr val="66FF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Oval 23">
                <a:extLst>
                  <a:ext uri="{FF2B5EF4-FFF2-40B4-BE49-F238E27FC236}">
                    <a16:creationId xmlns:a16="http://schemas.microsoft.com/office/drawing/2014/main" id="{5AF6EC80-F4EA-4569-B6B4-BF9FC9474F31}"/>
                  </a:ext>
                </a:extLst>
              </p:cNvPr>
              <p:cNvSpPr/>
              <p:nvPr/>
            </p:nvSpPr>
            <p:spPr>
              <a:xfrm>
                <a:off x="4479694" y="1966677"/>
                <a:ext cx="217714" cy="210457"/>
              </a:xfrm>
              <a:prstGeom prst="ellipse">
                <a:avLst/>
              </a:prstGeom>
              <a:solidFill>
                <a:srgbClr val="F4E7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Oval 24">
                <a:extLst>
                  <a:ext uri="{FF2B5EF4-FFF2-40B4-BE49-F238E27FC236}">
                    <a16:creationId xmlns:a16="http://schemas.microsoft.com/office/drawing/2014/main" id="{D309D0F7-97BF-4436-83A9-C53FA5B43B8D}"/>
                  </a:ext>
                </a:extLst>
              </p:cNvPr>
              <p:cNvSpPr/>
              <p:nvPr/>
            </p:nvSpPr>
            <p:spPr>
              <a:xfrm>
                <a:off x="4479694" y="1819719"/>
                <a:ext cx="217714" cy="210457"/>
              </a:xfrm>
              <a:prstGeom prst="ellipse">
                <a:avLst/>
              </a:prstGeom>
              <a:solidFill>
                <a:srgbClr val="C46C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Oval 25">
                <a:extLst>
                  <a:ext uri="{FF2B5EF4-FFF2-40B4-BE49-F238E27FC236}">
                    <a16:creationId xmlns:a16="http://schemas.microsoft.com/office/drawing/2014/main" id="{6E5B9194-B4D7-4FC8-A75F-2E566567B38C}"/>
                  </a:ext>
                </a:extLst>
              </p:cNvPr>
              <p:cNvSpPr/>
              <p:nvPr/>
            </p:nvSpPr>
            <p:spPr>
              <a:xfrm>
                <a:off x="4479694" y="1598379"/>
                <a:ext cx="217714" cy="210457"/>
              </a:xfrm>
              <a:prstGeom prst="ellipse">
                <a:avLst/>
              </a:prstGeom>
              <a:solidFill>
                <a:srgbClr val="583E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Oval 26">
                <a:extLst>
                  <a:ext uri="{FF2B5EF4-FFF2-40B4-BE49-F238E27FC236}">
                    <a16:creationId xmlns:a16="http://schemas.microsoft.com/office/drawing/2014/main" id="{C3B953DD-37D8-4936-807A-420400B4598A}"/>
                  </a:ext>
                </a:extLst>
              </p:cNvPr>
              <p:cNvSpPr/>
              <p:nvPr/>
            </p:nvSpPr>
            <p:spPr>
              <a:xfrm>
                <a:off x="4479694" y="1340754"/>
                <a:ext cx="217714" cy="210457"/>
              </a:xfrm>
              <a:prstGeom prst="ellipse">
                <a:avLst/>
              </a:prstGeom>
              <a:solidFill>
                <a:srgbClr val="1B0E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cxnSp>
          <p:nvCxnSpPr>
            <p:cNvPr id="20" name="Straight Connector 19">
              <a:extLst>
                <a:ext uri="{FF2B5EF4-FFF2-40B4-BE49-F238E27FC236}">
                  <a16:creationId xmlns:a16="http://schemas.microsoft.com/office/drawing/2014/main" id="{42AB4130-D15B-46FA-8C07-D5673DB8ED7E}"/>
                </a:ext>
              </a:extLst>
            </p:cNvPr>
            <p:cNvCxnSpPr/>
            <p:nvPr/>
          </p:nvCxnSpPr>
          <p:spPr>
            <a:xfrm>
              <a:off x="7174771" y="1118503"/>
              <a:ext cx="0" cy="1834784"/>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B51FFF2-81C1-4AED-AA6D-A1225A54514B}"/>
                </a:ext>
              </a:extLst>
            </p:cNvPr>
            <p:cNvCxnSpPr/>
            <p:nvPr/>
          </p:nvCxnSpPr>
          <p:spPr>
            <a:xfrm>
              <a:off x="7470046" y="1118503"/>
              <a:ext cx="0" cy="1834784"/>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2" name="TextBox 31">
            <a:extLst>
              <a:ext uri="{FF2B5EF4-FFF2-40B4-BE49-F238E27FC236}">
                <a16:creationId xmlns:a16="http://schemas.microsoft.com/office/drawing/2014/main" id="{BD77F86C-9117-4CE1-A967-E2CE00383252}"/>
              </a:ext>
            </a:extLst>
          </p:cNvPr>
          <p:cNvSpPr txBox="1"/>
          <p:nvPr/>
        </p:nvSpPr>
        <p:spPr>
          <a:xfrm>
            <a:off x="1923993" y="1701029"/>
            <a:ext cx="273472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0000"/>
                </a:solidFill>
                <a:effectLst/>
                <a:uLnTx/>
                <a:uFillTx/>
                <a:latin typeface="Calibri" panose="020F0502020204030204"/>
                <a:ea typeface="+mn-ea"/>
                <a:cs typeface="+mn-cs"/>
              </a:rPr>
              <a:t>3 times as many pathogens</a:t>
            </a:r>
          </a:p>
        </p:txBody>
      </p:sp>
      <p:sp>
        <p:nvSpPr>
          <p:cNvPr id="33" name="TextBox 32">
            <a:extLst>
              <a:ext uri="{FF2B5EF4-FFF2-40B4-BE49-F238E27FC236}">
                <a16:creationId xmlns:a16="http://schemas.microsoft.com/office/drawing/2014/main" id="{7948AF75-5704-4C01-B6F2-D11D97AC9CE5}"/>
              </a:ext>
            </a:extLst>
          </p:cNvPr>
          <p:cNvSpPr txBox="1"/>
          <p:nvPr/>
        </p:nvSpPr>
        <p:spPr>
          <a:xfrm>
            <a:off x="7810859" y="1657769"/>
            <a:ext cx="245714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0000"/>
                </a:solidFill>
                <a:effectLst/>
                <a:uLnTx/>
                <a:uFillTx/>
                <a:latin typeface="Calibri" panose="020F0502020204030204"/>
                <a:ea typeface="+mn-ea"/>
                <a:cs typeface="+mn-cs"/>
              </a:rPr>
              <a:t>Equivalent to 2 lobe BAL</a:t>
            </a:r>
          </a:p>
        </p:txBody>
      </p:sp>
      <p:sp>
        <p:nvSpPr>
          <p:cNvPr id="8" name="TextBox 7">
            <a:extLst>
              <a:ext uri="{FF2B5EF4-FFF2-40B4-BE49-F238E27FC236}">
                <a16:creationId xmlns:a16="http://schemas.microsoft.com/office/drawing/2014/main" id="{E7BEA433-AFD0-F04E-5E4C-AF2556A58F4D}"/>
              </a:ext>
            </a:extLst>
          </p:cNvPr>
          <p:cNvSpPr txBox="1"/>
          <p:nvPr/>
        </p:nvSpPr>
        <p:spPr>
          <a:xfrm>
            <a:off x="5533589" y="6235827"/>
            <a:ext cx="6763769" cy="8771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Calibri" panose="020F0502020204030204"/>
                <a:ea typeface="+mn-ea"/>
                <a:cs typeface="+mn-cs"/>
              </a:rPr>
              <a:t>Ronchetti K. et al (2018)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The CF‐Sputum Induction Trial (CF‐SpIT) to assess lower airway bacterial sampling in young children with cystic fibrosis: a prospective internally controlled interventional trial. Lancet Respir Med. 2018 Jun;6(6):461‐71</a:t>
            </a:r>
            <a:endParaRPr kumimoji="0" lang="en-GB" sz="11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61817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EBA50E4-F34B-46B4-96B2-1B236175BD44}"/>
              </a:ext>
            </a:extLst>
          </p:cNvPr>
          <p:cNvSpPr txBox="1"/>
          <p:nvPr/>
        </p:nvSpPr>
        <p:spPr>
          <a:xfrm>
            <a:off x="2653088" y="1495767"/>
            <a:ext cx="8312893"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Time consuming in clinic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Home sampling ?</a:t>
            </a:r>
          </a:p>
        </p:txBody>
      </p:sp>
      <p:sp>
        <p:nvSpPr>
          <p:cNvPr id="6" name="TextBox 5">
            <a:extLst>
              <a:ext uri="{FF2B5EF4-FFF2-40B4-BE49-F238E27FC236}">
                <a16:creationId xmlns:a16="http://schemas.microsoft.com/office/drawing/2014/main" id="{F84B7C84-043C-4AD8-A70E-DECD60C544DF}"/>
              </a:ext>
            </a:extLst>
          </p:cNvPr>
          <p:cNvSpPr txBox="1"/>
          <p:nvPr/>
        </p:nvSpPr>
        <p:spPr>
          <a:xfrm>
            <a:off x="2736216" y="3708680"/>
            <a:ext cx="9088529"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Arial" panose="020B0604020202020204" pitchFamily="34" charset="0"/>
              </a:rPr>
              <a:t>Difficult to produce a sample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FF0000"/>
                </a:solidFill>
                <a:effectLst/>
                <a:uLnTx/>
                <a:uFillTx/>
                <a:latin typeface="Calibri" panose="020F0502020204030204"/>
                <a:ea typeface="+mn-ea"/>
                <a:cs typeface="Arial" panose="020B0604020202020204" pitchFamily="34" charset="0"/>
              </a:rPr>
              <a:t>Patient Training ?</a:t>
            </a:r>
            <a:endParaRPr kumimoji="0" lang="en-GB" sz="28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7" name="Graphic 6" descr="Scales of justice">
            <a:extLst>
              <a:ext uri="{FF2B5EF4-FFF2-40B4-BE49-F238E27FC236}">
                <a16:creationId xmlns:a16="http://schemas.microsoft.com/office/drawing/2014/main" id="{E15C6ABA-97DB-422E-9462-0BAC1B87A73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04981" y="1124526"/>
            <a:ext cx="1446903" cy="1446903"/>
          </a:xfrm>
          <a:prstGeom prst="rect">
            <a:avLst/>
          </a:prstGeom>
        </p:spPr>
      </p:pic>
      <p:pic>
        <p:nvPicPr>
          <p:cNvPr id="8" name="Graphic 7" descr="Scales of justice">
            <a:extLst>
              <a:ext uri="{FF2B5EF4-FFF2-40B4-BE49-F238E27FC236}">
                <a16:creationId xmlns:a16="http://schemas.microsoft.com/office/drawing/2014/main" id="{CFD00E31-ED73-4233-8FFA-833E2AA1E4F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04981" y="3563120"/>
            <a:ext cx="1446903" cy="1446903"/>
          </a:xfrm>
          <a:prstGeom prst="rect">
            <a:avLst/>
          </a:prstGeom>
        </p:spPr>
      </p:pic>
      <p:pic>
        <p:nvPicPr>
          <p:cNvPr id="10" name="Picture 2" descr="http://www.cardiff.ac.uk/identity/downloads/universitylogo.jpg">
            <a:extLst>
              <a:ext uri="{FF2B5EF4-FFF2-40B4-BE49-F238E27FC236}">
                <a16:creationId xmlns:a16="http://schemas.microsoft.com/office/drawing/2014/main" id="{ED5A8316-0052-4C6F-B43C-C72F94E724A0}"/>
              </a:ext>
            </a:extLst>
          </p:cNvPr>
          <p:cNvPicPr>
            <a:picLocks noChangeAspect="1" noChangeArrowheads="1"/>
          </p:cNvPicPr>
          <p:nvPr/>
        </p:nvPicPr>
        <p:blipFill>
          <a:blip r:embed="rId5" cstate="print"/>
          <a:srcRect/>
          <a:stretch>
            <a:fillRect/>
          </a:stretch>
        </p:blipFill>
        <p:spPr bwMode="auto">
          <a:xfrm>
            <a:off x="11072481" y="196197"/>
            <a:ext cx="866546" cy="834091"/>
          </a:xfrm>
          <a:prstGeom prst="rect">
            <a:avLst/>
          </a:prstGeom>
          <a:noFill/>
        </p:spPr>
      </p:pic>
      <p:pic>
        <p:nvPicPr>
          <p:cNvPr id="11" name="Picture 10">
            <a:extLst>
              <a:ext uri="{FF2B5EF4-FFF2-40B4-BE49-F238E27FC236}">
                <a16:creationId xmlns:a16="http://schemas.microsoft.com/office/drawing/2014/main" id="{89277920-BE5E-4129-8DB4-3B5EC322C83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123479" y="269588"/>
            <a:ext cx="1851236" cy="760700"/>
          </a:xfrm>
          <a:prstGeom prst="rect">
            <a:avLst/>
          </a:prstGeom>
        </p:spPr>
      </p:pic>
    </p:spTree>
    <p:extLst>
      <p:ext uri="{BB962C8B-B14F-4D97-AF65-F5344CB8AC3E}">
        <p14:creationId xmlns:p14="http://schemas.microsoft.com/office/powerpoint/2010/main" val="29983326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AB7C5C9-8B9B-4B76-99B2-F9B6F116281C}"/>
              </a:ext>
            </a:extLst>
          </p:cNvPr>
          <p:cNvPicPr>
            <a:picLocks noChangeAspect="1"/>
          </p:cNvPicPr>
          <p:nvPr/>
        </p:nvPicPr>
        <p:blipFill rotWithShape="1">
          <a:blip r:embed="rId3"/>
          <a:srcRect l="75216" t="60966" r="5535" b="17333"/>
          <a:stretch/>
        </p:blipFill>
        <p:spPr>
          <a:xfrm>
            <a:off x="9160208" y="3999517"/>
            <a:ext cx="2280363" cy="1713904"/>
          </a:xfrm>
          <a:prstGeom prst="rect">
            <a:avLst/>
          </a:prstGeom>
        </p:spPr>
      </p:pic>
      <p:cxnSp>
        <p:nvCxnSpPr>
          <p:cNvPr id="6" name="Straight Connector 5">
            <a:extLst>
              <a:ext uri="{FF2B5EF4-FFF2-40B4-BE49-F238E27FC236}">
                <a16:creationId xmlns:a16="http://schemas.microsoft.com/office/drawing/2014/main" id="{937CFBC5-270A-41B0-B865-74258EC83B54}"/>
              </a:ext>
            </a:extLst>
          </p:cNvPr>
          <p:cNvCxnSpPr>
            <a:cxnSpLocks/>
          </p:cNvCxnSpPr>
          <p:nvPr/>
        </p:nvCxnSpPr>
        <p:spPr>
          <a:xfrm>
            <a:off x="5470885" y="2899677"/>
            <a:ext cx="0" cy="1240254"/>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09E3D3BF-73D2-426E-933A-0725F2DD0493}"/>
              </a:ext>
            </a:extLst>
          </p:cNvPr>
          <p:cNvSpPr/>
          <p:nvPr/>
        </p:nvSpPr>
        <p:spPr>
          <a:xfrm>
            <a:off x="4093424" y="4222139"/>
            <a:ext cx="2790178" cy="699312"/>
          </a:xfrm>
          <a:prstGeom prst="rect">
            <a:avLst/>
          </a:prstGeom>
          <a:solidFill>
            <a:srgbClr val="002060"/>
          </a:solidFill>
          <a:ln>
            <a:noFill/>
          </a:ln>
          <a:effectLst>
            <a:outerShdw blurRad="50800" dist="1143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NHS Clinical Microbiology</a:t>
            </a:r>
          </a:p>
        </p:txBody>
      </p:sp>
      <p:sp>
        <p:nvSpPr>
          <p:cNvPr id="8" name="Rectangle 7">
            <a:extLst>
              <a:ext uri="{FF2B5EF4-FFF2-40B4-BE49-F238E27FC236}">
                <a16:creationId xmlns:a16="http://schemas.microsoft.com/office/drawing/2014/main" id="{FEC83E69-C81F-498F-B631-E8823C355B20}"/>
              </a:ext>
            </a:extLst>
          </p:cNvPr>
          <p:cNvSpPr/>
          <p:nvPr/>
        </p:nvSpPr>
        <p:spPr>
          <a:xfrm>
            <a:off x="4093424" y="5014109"/>
            <a:ext cx="2790178" cy="699312"/>
          </a:xfrm>
          <a:prstGeom prst="rect">
            <a:avLst/>
          </a:prstGeom>
          <a:solidFill>
            <a:srgbClr val="002060"/>
          </a:solidFill>
          <a:ln>
            <a:noFill/>
          </a:ln>
          <a:effectLst>
            <a:outerShdw blurRad="50800" dist="1143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Microbiome Research</a:t>
            </a:r>
          </a:p>
        </p:txBody>
      </p:sp>
      <p:sp>
        <p:nvSpPr>
          <p:cNvPr id="9" name="Rectangle 8">
            <a:extLst>
              <a:ext uri="{FF2B5EF4-FFF2-40B4-BE49-F238E27FC236}">
                <a16:creationId xmlns:a16="http://schemas.microsoft.com/office/drawing/2014/main" id="{E845E5CC-1B4D-4D35-A558-3A57575A5C3C}"/>
              </a:ext>
            </a:extLst>
          </p:cNvPr>
          <p:cNvSpPr/>
          <p:nvPr/>
        </p:nvSpPr>
        <p:spPr>
          <a:xfrm>
            <a:off x="4093427" y="5829864"/>
            <a:ext cx="2790175" cy="699312"/>
          </a:xfrm>
          <a:prstGeom prst="rect">
            <a:avLst/>
          </a:prstGeom>
          <a:solidFill>
            <a:srgbClr val="002060"/>
          </a:solidFill>
          <a:ln>
            <a:noFill/>
          </a:ln>
          <a:effectLst>
            <a:outerShdw blurRad="50800" dist="1143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Inflammation</a:t>
            </a:r>
          </a:p>
        </p:txBody>
      </p:sp>
      <p:sp>
        <p:nvSpPr>
          <p:cNvPr id="10" name="Rectangle 9">
            <a:extLst>
              <a:ext uri="{FF2B5EF4-FFF2-40B4-BE49-F238E27FC236}">
                <a16:creationId xmlns:a16="http://schemas.microsoft.com/office/drawing/2014/main" id="{9D4EED4F-F64B-4265-BD71-4A74D8B0D314}"/>
              </a:ext>
            </a:extLst>
          </p:cNvPr>
          <p:cNvSpPr/>
          <p:nvPr/>
        </p:nvSpPr>
        <p:spPr>
          <a:xfrm>
            <a:off x="7029156" y="5707686"/>
            <a:ext cx="5176911" cy="10557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 dirty="0">
                <a:solidFill>
                  <a:schemeClr val="tx1"/>
                </a:solidFill>
                <a:latin typeface="Calibri" panose="020F0502020204030204" pitchFamily="34" charset="0"/>
                <a:cs typeface="Calibri" panose="020F0502020204030204" pitchFamily="34" charset="0"/>
              </a:rPr>
              <a:t> </a:t>
            </a:r>
            <a:r>
              <a:rPr lang="en-GB" sz="1000" dirty="0">
                <a:solidFill>
                  <a:schemeClr val="tx1"/>
                </a:solidFill>
                <a:latin typeface="Calibri" panose="020F0502020204030204" pitchFamily="34" charset="0"/>
                <a:cs typeface="Calibri" panose="020F0502020204030204" pitchFamily="34" charset="0"/>
              </a:rPr>
              <a:t>WS13.01 The Cystic Fibrosis Home Sputum-Induction Trial (CF-HomeSpIT - ISRCTN86523335) to evaluate home sputum-induction and early morning saliva sampling in children with cystic fibrosis</a:t>
            </a:r>
          </a:p>
          <a:p>
            <a:pPr algn="ctr"/>
            <a:endParaRPr lang="en-GB" sz="300" dirty="0">
              <a:solidFill>
                <a:schemeClr val="tx1"/>
              </a:solidFill>
              <a:latin typeface="Calibri" panose="020F0502020204030204" pitchFamily="34" charset="0"/>
              <a:cs typeface="Calibri" panose="020F0502020204030204" pitchFamily="34" charset="0"/>
            </a:endParaRPr>
          </a:p>
          <a:p>
            <a:pPr algn="ctr"/>
            <a:r>
              <a:rPr lang="en-GB" sz="1000" dirty="0" err="1">
                <a:solidFill>
                  <a:schemeClr val="tx1"/>
                </a:solidFill>
                <a:latin typeface="Calibri" panose="020F0502020204030204" pitchFamily="34" charset="0"/>
                <a:cs typeface="Calibri" panose="020F0502020204030204" pitchFamily="34" charset="0"/>
              </a:rPr>
              <a:t>Ronchetti</a:t>
            </a:r>
            <a:r>
              <a:rPr lang="en-GB" sz="1000" dirty="0">
                <a:solidFill>
                  <a:schemeClr val="tx1"/>
                </a:solidFill>
                <a:latin typeface="Calibri" panose="020F0502020204030204" pitchFamily="34" charset="0"/>
                <a:cs typeface="Calibri" panose="020F0502020204030204" pitchFamily="34" charset="0"/>
              </a:rPr>
              <a:t>, K; Tame, J-D; Thia, L; </a:t>
            </a:r>
            <a:r>
              <a:rPr lang="en-GB" sz="1000" dirty="0" err="1">
                <a:solidFill>
                  <a:schemeClr val="tx1"/>
                </a:solidFill>
                <a:latin typeface="Calibri" panose="020F0502020204030204" pitchFamily="34" charset="0"/>
                <a:cs typeface="Calibri" panose="020F0502020204030204" pitchFamily="34" charset="0"/>
              </a:rPr>
              <a:t>Aseeri</a:t>
            </a:r>
            <a:r>
              <a:rPr lang="en-GB" sz="1000" dirty="0">
                <a:solidFill>
                  <a:schemeClr val="tx1"/>
                </a:solidFill>
                <a:latin typeface="Calibri" panose="020F0502020204030204" pitchFamily="34" charset="0"/>
                <a:cs typeface="Calibri" panose="020F0502020204030204" pitchFamily="34" charset="0"/>
              </a:rPr>
              <a:t>, A; Weiser, R; Mahenthiralingam, E; Forton, J</a:t>
            </a:r>
          </a:p>
          <a:p>
            <a:pPr algn="ctr"/>
            <a:endParaRPr lang="en-GB" sz="300" dirty="0">
              <a:solidFill>
                <a:schemeClr val="tx1"/>
              </a:solidFill>
              <a:latin typeface="Calibri" panose="020F0502020204030204" pitchFamily="34" charset="0"/>
              <a:cs typeface="Calibri" panose="020F0502020204030204" pitchFamily="34" charset="0"/>
            </a:endParaRPr>
          </a:p>
          <a:p>
            <a:pPr algn="ctr"/>
            <a:r>
              <a:rPr lang="en-GB" sz="1000" dirty="0">
                <a:solidFill>
                  <a:schemeClr val="tx1"/>
                </a:solidFill>
                <a:latin typeface="Calibri" panose="020F0502020204030204" pitchFamily="34" charset="0"/>
                <a:cs typeface="Calibri" panose="020F0502020204030204" pitchFamily="34" charset="0"/>
              </a:rPr>
              <a:t>Journal of Cystic Fibrosis. , 2023, Vol.22, p.S25-S26</a:t>
            </a:r>
          </a:p>
          <a:p>
            <a:pPr algn="ctr"/>
            <a:r>
              <a:rPr lang="en-GB" sz="1000" dirty="0">
                <a:solidFill>
                  <a:schemeClr val="tx1"/>
                </a:solidFill>
                <a:latin typeface="Calibri" panose="020F0502020204030204" pitchFamily="34" charset="0"/>
                <a:cs typeface="Calibri" panose="020F0502020204030204" pitchFamily="34" charset="0"/>
              </a:rPr>
              <a:t>DOI: 10.1016/S1569-1993(23)00259-X</a:t>
            </a:r>
          </a:p>
        </p:txBody>
      </p:sp>
      <p:sp>
        <p:nvSpPr>
          <p:cNvPr id="11" name="Rectangle 10">
            <a:extLst>
              <a:ext uri="{FF2B5EF4-FFF2-40B4-BE49-F238E27FC236}">
                <a16:creationId xmlns:a16="http://schemas.microsoft.com/office/drawing/2014/main" id="{06180C61-E46F-4421-A4A5-1A55C5E83458}"/>
              </a:ext>
            </a:extLst>
          </p:cNvPr>
          <p:cNvSpPr/>
          <p:nvPr/>
        </p:nvSpPr>
        <p:spPr>
          <a:xfrm>
            <a:off x="5534380" y="3130034"/>
            <a:ext cx="1924052" cy="600075"/>
          </a:xfrm>
          <a:prstGeom prst="rect">
            <a:avLst/>
          </a:prstGeom>
          <a:solidFill>
            <a:srgbClr val="FF3300"/>
          </a:solidFill>
          <a:ln>
            <a:noFill/>
          </a:ln>
          <a:effectLst>
            <a:outerShdw blurRad="50800" dist="1143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a:p>
        </p:txBody>
      </p:sp>
      <p:sp>
        <p:nvSpPr>
          <p:cNvPr id="12" name="Rectangle 11">
            <a:extLst>
              <a:ext uri="{FF2B5EF4-FFF2-40B4-BE49-F238E27FC236}">
                <a16:creationId xmlns:a16="http://schemas.microsoft.com/office/drawing/2014/main" id="{82078CD6-CAE8-41CD-B4E4-24C67A04A05E}"/>
              </a:ext>
            </a:extLst>
          </p:cNvPr>
          <p:cNvSpPr/>
          <p:nvPr/>
        </p:nvSpPr>
        <p:spPr>
          <a:xfrm>
            <a:off x="7572732" y="3130034"/>
            <a:ext cx="2085618" cy="600075"/>
          </a:xfrm>
          <a:prstGeom prst="rect">
            <a:avLst/>
          </a:prstGeom>
          <a:solidFill>
            <a:srgbClr val="FF3300"/>
          </a:solidFill>
          <a:ln>
            <a:noFill/>
          </a:ln>
          <a:effectLst>
            <a:outerShdw blurRad="50800" dist="1143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a:p>
        </p:txBody>
      </p:sp>
      <p:sp>
        <p:nvSpPr>
          <p:cNvPr id="13" name="Rectangle 12">
            <a:extLst>
              <a:ext uri="{FF2B5EF4-FFF2-40B4-BE49-F238E27FC236}">
                <a16:creationId xmlns:a16="http://schemas.microsoft.com/office/drawing/2014/main" id="{535F15A8-A5A9-48DA-AD1D-713B55B9AD1C}"/>
              </a:ext>
            </a:extLst>
          </p:cNvPr>
          <p:cNvSpPr/>
          <p:nvPr/>
        </p:nvSpPr>
        <p:spPr>
          <a:xfrm>
            <a:off x="9822693" y="3097236"/>
            <a:ext cx="1841187" cy="600075"/>
          </a:xfrm>
          <a:prstGeom prst="rect">
            <a:avLst/>
          </a:prstGeom>
          <a:solidFill>
            <a:srgbClr val="FF3300"/>
          </a:solidFill>
          <a:ln>
            <a:noFill/>
          </a:ln>
          <a:effectLst>
            <a:outerShdw blurRad="50800" dist="1143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a:p>
        </p:txBody>
      </p:sp>
      <p:sp>
        <p:nvSpPr>
          <p:cNvPr id="14" name="Rectangle 13">
            <a:extLst>
              <a:ext uri="{FF2B5EF4-FFF2-40B4-BE49-F238E27FC236}">
                <a16:creationId xmlns:a16="http://schemas.microsoft.com/office/drawing/2014/main" id="{1AF361D9-94E6-43D9-A59D-0DD46B094277}"/>
              </a:ext>
            </a:extLst>
          </p:cNvPr>
          <p:cNvSpPr/>
          <p:nvPr/>
        </p:nvSpPr>
        <p:spPr>
          <a:xfrm>
            <a:off x="2934055" y="3130034"/>
            <a:ext cx="2486025" cy="600075"/>
          </a:xfrm>
          <a:prstGeom prst="rect">
            <a:avLst/>
          </a:prstGeom>
          <a:solidFill>
            <a:srgbClr val="FF3300"/>
          </a:solidFill>
          <a:ln>
            <a:noFill/>
          </a:ln>
          <a:effectLst>
            <a:outerShdw blurRad="50800" dist="1143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a:p>
        </p:txBody>
      </p:sp>
      <p:sp>
        <p:nvSpPr>
          <p:cNvPr id="15" name="Rectangle 14">
            <a:extLst>
              <a:ext uri="{FF2B5EF4-FFF2-40B4-BE49-F238E27FC236}">
                <a16:creationId xmlns:a16="http://schemas.microsoft.com/office/drawing/2014/main" id="{BF3827FF-1B38-40B7-92F7-ECF6AA62BC1F}"/>
              </a:ext>
            </a:extLst>
          </p:cNvPr>
          <p:cNvSpPr/>
          <p:nvPr/>
        </p:nvSpPr>
        <p:spPr>
          <a:xfrm>
            <a:off x="743306" y="3130034"/>
            <a:ext cx="2076450" cy="600075"/>
          </a:xfrm>
          <a:prstGeom prst="rect">
            <a:avLst/>
          </a:prstGeom>
          <a:solidFill>
            <a:srgbClr val="FF3300"/>
          </a:solidFill>
          <a:ln>
            <a:noFill/>
          </a:ln>
          <a:effectLst>
            <a:outerShdw blurRad="50800" dist="1143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a:p>
        </p:txBody>
      </p:sp>
      <p:pic>
        <p:nvPicPr>
          <p:cNvPr id="16" name="Graphic 15" descr="Lungs">
            <a:extLst>
              <a:ext uri="{FF2B5EF4-FFF2-40B4-BE49-F238E27FC236}">
                <a16:creationId xmlns:a16="http://schemas.microsoft.com/office/drawing/2014/main" id="{12D65A23-8CE1-453C-B497-7904F563B79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475690" y="2539148"/>
            <a:ext cx="567785" cy="567785"/>
          </a:xfrm>
          <a:prstGeom prst="rect">
            <a:avLst/>
          </a:prstGeom>
        </p:spPr>
      </p:pic>
      <p:pic>
        <p:nvPicPr>
          <p:cNvPr id="17" name="Graphic 16" descr="Wreath">
            <a:extLst>
              <a:ext uri="{FF2B5EF4-FFF2-40B4-BE49-F238E27FC236}">
                <a16:creationId xmlns:a16="http://schemas.microsoft.com/office/drawing/2014/main" id="{AF725190-CEF7-444D-B463-3EE759CF3B0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166828" y="2620785"/>
            <a:ext cx="460624" cy="460624"/>
          </a:xfrm>
          <a:prstGeom prst="rect">
            <a:avLst/>
          </a:prstGeom>
        </p:spPr>
      </p:pic>
      <p:pic>
        <p:nvPicPr>
          <p:cNvPr id="18" name="Graphic 17" descr="Star">
            <a:extLst>
              <a:ext uri="{FF2B5EF4-FFF2-40B4-BE49-F238E27FC236}">
                <a16:creationId xmlns:a16="http://schemas.microsoft.com/office/drawing/2014/main" id="{D19378B0-650E-40F3-93E1-89F9D739639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946755" y="2582460"/>
            <a:ext cx="460624" cy="460624"/>
          </a:xfrm>
          <a:prstGeom prst="rect">
            <a:avLst/>
          </a:prstGeom>
        </p:spPr>
      </p:pic>
      <p:pic>
        <p:nvPicPr>
          <p:cNvPr id="19" name="Graphic 18" descr="Star">
            <a:extLst>
              <a:ext uri="{FF2B5EF4-FFF2-40B4-BE49-F238E27FC236}">
                <a16:creationId xmlns:a16="http://schemas.microsoft.com/office/drawing/2014/main" id="{27B116FF-EDA9-462A-A935-71122325807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432676" y="2559986"/>
            <a:ext cx="460624" cy="460624"/>
          </a:xfrm>
          <a:prstGeom prst="rect">
            <a:avLst/>
          </a:prstGeom>
        </p:spPr>
      </p:pic>
      <p:sp>
        <p:nvSpPr>
          <p:cNvPr id="20" name="TextBox 19">
            <a:extLst>
              <a:ext uri="{FF2B5EF4-FFF2-40B4-BE49-F238E27FC236}">
                <a16:creationId xmlns:a16="http://schemas.microsoft.com/office/drawing/2014/main" id="{F34C9177-04ED-4D8C-A7B8-030ECDF7B879}"/>
              </a:ext>
            </a:extLst>
          </p:cNvPr>
          <p:cNvSpPr txBox="1"/>
          <p:nvPr/>
        </p:nvSpPr>
        <p:spPr>
          <a:xfrm>
            <a:off x="820916" y="3104737"/>
            <a:ext cx="1904496" cy="646331"/>
          </a:xfrm>
          <a:prstGeom prst="rect">
            <a:avLst/>
          </a:prstGeom>
          <a:noFill/>
        </p:spPr>
        <p:txBody>
          <a:bodyPr wrap="none" rtlCol="0">
            <a:spAutoFit/>
          </a:bodyPr>
          <a:lstStyle/>
          <a:p>
            <a:pPr algn="ctr"/>
            <a:r>
              <a:rPr lang="en-GB" dirty="0"/>
              <a:t>Early morning </a:t>
            </a:r>
          </a:p>
          <a:p>
            <a:pPr algn="ctr"/>
            <a:r>
              <a:rPr lang="en-GB" dirty="0"/>
              <a:t>Cough Clear Saliva</a:t>
            </a:r>
          </a:p>
        </p:txBody>
      </p:sp>
      <p:sp>
        <p:nvSpPr>
          <p:cNvPr id="21" name="TextBox 20">
            <a:extLst>
              <a:ext uri="{FF2B5EF4-FFF2-40B4-BE49-F238E27FC236}">
                <a16:creationId xmlns:a16="http://schemas.microsoft.com/office/drawing/2014/main" id="{DBF08D01-EDC7-48DC-A702-772D5FA40A45}"/>
              </a:ext>
            </a:extLst>
          </p:cNvPr>
          <p:cNvSpPr txBox="1"/>
          <p:nvPr/>
        </p:nvSpPr>
        <p:spPr>
          <a:xfrm>
            <a:off x="2919350" y="3105764"/>
            <a:ext cx="2515433" cy="646331"/>
          </a:xfrm>
          <a:prstGeom prst="rect">
            <a:avLst/>
          </a:prstGeom>
          <a:noFill/>
        </p:spPr>
        <p:txBody>
          <a:bodyPr wrap="none" rtlCol="0">
            <a:spAutoFit/>
          </a:bodyPr>
          <a:lstStyle/>
          <a:p>
            <a:pPr algn="ctr"/>
            <a:r>
              <a:rPr lang="en-GB" dirty="0"/>
              <a:t>Early morning </a:t>
            </a:r>
          </a:p>
          <a:p>
            <a:pPr algn="ctr"/>
            <a:r>
              <a:rPr lang="en-GB" dirty="0"/>
              <a:t>Home sputum induction</a:t>
            </a:r>
          </a:p>
        </p:txBody>
      </p:sp>
      <p:sp>
        <p:nvSpPr>
          <p:cNvPr id="22" name="TextBox 21">
            <a:extLst>
              <a:ext uri="{FF2B5EF4-FFF2-40B4-BE49-F238E27FC236}">
                <a16:creationId xmlns:a16="http://schemas.microsoft.com/office/drawing/2014/main" id="{2311B31E-63F0-4E1F-880F-13C88B2F9B93}"/>
              </a:ext>
            </a:extLst>
          </p:cNvPr>
          <p:cNvSpPr txBox="1"/>
          <p:nvPr/>
        </p:nvSpPr>
        <p:spPr>
          <a:xfrm>
            <a:off x="5827223" y="3104737"/>
            <a:ext cx="1334341" cy="646331"/>
          </a:xfrm>
          <a:prstGeom prst="rect">
            <a:avLst/>
          </a:prstGeom>
          <a:noFill/>
        </p:spPr>
        <p:txBody>
          <a:bodyPr wrap="none" rtlCol="0">
            <a:spAutoFit/>
          </a:bodyPr>
          <a:lstStyle/>
          <a:p>
            <a:pPr algn="ctr"/>
            <a:r>
              <a:rPr lang="en-GB" dirty="0"/>
              <a:t>Clinic</a:t>
            </a:r>
          </a:p>
          <a:p>
            <a:pPr algn="ctr"/>
            <a:r>
              <a:rPr lang="en-GB" dirty="0"/>
              <a:t>Cough Swab</a:t>
            </a:r>
          </a:p>
        </p:txBody>
      </p:sp>
      <p:sp>
        <p:nvSpPr>
          <p:cNvPr id="23" name="TextBox 22">
            <a:extLst>
              <a:ext uri="{FF2B5EF4-FFF2-40B4-BE49-F238E27FC236}">
                <a16:creationId xmlns:a16="http://schemas.microsoft.com/office/drawing/2014/main" id="{05A693C1-6D5E-48E3-BD7B-30731B9C1C9C}"/>
              </a:ext>
            </a:extLst>
          </p:cNvPr>
          <p:cNvSpPr txBox="1"/>
          <p:nvPr/>
        </p:nvSpPr>
        <p:spPr>
          <a:xfrm>
            <a:off x="7570803" y="3111362"/>
            <a:ext cx="2130498" cy="646331"/>
          </a:xfrm>
          <a:prstGeom prst="rect">
            <a:avLst/>
          </a:prstGeom>
          <a:noFill/>
        </p:spPr>
        <p:txBody>
          <a:bodyPr wrap="square" rtlCol="0">
            <a:spAutoFit/>
          </a:bodyPr>
          <a:lstStyle/>
          <a:p>
            <a:pPr algn="ctr"/>
            <a:r>
              <a:rPr lang="en-GB" dirty="0"/>
              <a:t>Clinic</a:t>
            </a:r>
          </a:p>
          <a:p>
            <a:pPr algn="ctr"/>
            <a:r>
              <a:rPr lang="en-GB" dirty="0"/>
              <a:t>Cough Clear Saliva</a:t>
            </a:r>
          </a:p>
        </p:txBody>
      </p:sp>
      <p:sp>
        <p:nvSpPr>
          <p:cNvPr id="24" name="TextBox 23">
            <a:extLst>
              <a:ext uri="{FF2B5EF4-FFF2-40B4-BE49-F238E27FC236}">
                <a16:creationId xmlns:a16="http://schemas.microsoft.com/office/drawing/2014/main" id="{F2ACB9A8-6649-4BF4-B046-AACC02BBEA6B}"/>
              </a:ext>
            </a:extLst>
          </p:cNvPr>
          <p:cNvSpPr txBox="1"/>
          <p:nvPr/>
        </p:nvSpPr>
        <p:spPr>
          <a:xfrm>
            <a:off x="9746217" y="3097236"/>
            <a:ext cx="1985862" cy="646331"/>
          </a:xfrm>
          <a:prstGeom prst="rect">
            <a:avLst/>
          </a:prstGeom>
          <a:noFill/>
        </p:spPr>
        <p:txBody>
          <a:bodyPr wrap="square" rtlCol="0">
            <a:spAutoFit/>
          </a:bodyPr>
          <a:lstStyle/>
          <a:p>
            <a:pPr algn="ctr"/>
            <a:r>
              <a:rPr lang="en-GB" dirty="0"/>
              <a:t>Clinic</a:t>
            </a:r>
          </a:p>
          <a:p>
            <a:pPr algn="ctr"/>
            <a:r>
              <a:rPr lang="en-GB" dirty="0"/>
              <a:t>sputum induction</a:t>
            </a:r>
          </a:p>
        </p:txBody>
      </p:sp>
      <p:pic>
        <p:nvPicPr>
          <p:cNvPr id="25" name="Graphic 24" descr="Lungs">
            <a:extLst>
              <a:ext uri="{FF2B5EF4-FFF2-40B4-BE49-F238E27FC236}">
                <a16:creationId xmlns:a16="http://schemas.microsoft.com/office/drawing/2014/main" id="{E0CB6DB1-12BC-4CC2-A2A5-418970758CC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216359" y="2532523"/>
            <a:ext cx="567785" cy="567785"/>
          </a:xfrm>
          <a:prstGeom prst="rect">
            <a:avLst/>
          </a:prstGeom>
        </p:spPr>
      </p:pic>
      <p:sp>
        <p:nvSpPr>
          <p:cNvPr id="26" name="Title 1">
            <a:extLst>
              <a:ext uri="{FF2B5EF4-FFF2-40B4-BE49-F238E27FC236}">
                <a16:creationId xmlns:a16="http://schemas.microsoft.com/office/drawing/2014/main" id="{537B8341-5800-4318-88B4-10B645545CD7}"/>
              </a:ext>
            </a:extLst>
          </p:cNvPr>
          <p:cNvSpPr txBox="1">
            <a:spLocks/>
          </p:cNvSpPr>
          <p:nvPr/>
        </p:nvSpPr>
        <p:spPr>
          <a:xfrm>
            <a:off x="838200" y="365125"/>
            <a:ext cx="10515600" cy="100303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a:latin typeface="Calibri" panose="020F0502020204030204" pitchFamily="34" charset="0"/>
                <a:ea typeface="Calibri" panose="020F0502020204030204" pitchFamily="34" charset="0"/>
                <a:cs typeface="Calibri" panose="020F0502020204030204" pitchFamily="34" charset="0"/>
              </a:rPr>
              <a:t>CF-HomeSpIT</a:t>
            </a:r>
            <a:endParaRPr lang="en-GB" b="1" dirty="0">
              <a:solidFill>
                <a:srgbClr val="FF0000"/>
              </a:solidFill>
              <a:latin typeface="Calibri" panose="020F0502020204030204" pitchFamily="34" charset="0"/>
              <a:ea typeface="Calibri" panose="020F0502020204030204" pitchFamily="34" charset="0"/>
              <a:cs typeface="Calibri" panose="020F0502020204030204" pitchFamily="34" charset="0"/>
            </a:endParaRPr>
          </a:p>
        </p:txBody>
      </p:sp>
      <p:pic>
        <p:nvPicPr>
          <p:cNvPr id="27" name="Picture 2" descr="http://www.cardiff.ac.uk/identity/downloads/universitylogo.jpg">
            <a:extLst>
              <a:ext uri="{FF2B5EF4-FFF2-40B4-BE49-F238E27FC236}">
                <a16:creationId xmlns:a16="http://schemas.microsoft.com/office/drawing/2014/main" id="{24898EC5-DD66-49BB-A35C-C0A133C30F7F}"/>
              </a:ext>
            </a:extLst>
          </p:cNvPr>
          <p:cNvPicPr>
            <a:picLocks noChangeAspect="1" noChangeArrowheads="1"/>
          </p:cNvPicPr>
          <p:nvPr/>
        </p:nvPicPr>
        <p:blipFill>
          <a:blip r:embed="rId10" cstate="print"/>
          <a:srcRect/>
          <a:stretch>
            <a:fillRect/>
          </a:stretch>
        </p:blipFill>
        <p:spPr bwMode="auto">
          <a:xfrm>
            <a:off x="11072481" y="196197"/>
            <a:ext cx="866546" cy="834091"/>
          </a:xfrm>
          <a:prstGeom prst="rect">
            <a:avLst/>
          </a:prstGeom>
          <a:noFill/>
        </p:spPr>
      </p:pic>
      <p:pic>
        <p:nvPicPr>
          <p:cNvPr id="28" name="Picture 27">
            <a:extLst>
              <a:ext uri="{FF2B5EF4-FFF2-40B4-BE49-F238E27FC236}">
                <a16:creationId xmlns:a16="http://schemas.microsoft.com/office/drawing/2014/main" id="{E5EEA79B-34AC-48C8-A12C-989CDCD5A47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123479" y="269588"/>
            <a:ext cx="1851236" cy="760700"/>
          </a:xfrm>
          <a:prstGeom prst="rect">
            <a:avLst/>
          </a:prstGeom>
        </p:spPr>
      </p:pic>
      <p:sp>
        <p:nvSpPr>
          <p:cNvPr id="29" name="TextBox 28">
            <a:extLst>
              <a:ext uri="{FF2B5EF4-FFF2-40B4-BE49-F238E27FC236}">
                <a16:creationId xmlns:a16="http://schemas.microsoft.com/office/drawing/2014/main" id="{9C402D87-7602-491E-A34A-EE4CE101AC9F}"/>
              </a:ext>
            </a:extLst>
          </p:cNvPr>
          <p:cNvSpPr txBox="1"/>
          <p:nvPr/>
        </p:nvSpPr>
        <p:spPr>
          <a:xfrm>
            <a:off x="893549" y="901049"/>
            <a:ext cx="4745338" cy="677108"/>
          </a:xfrm>
          <a:prstGeom prst="rect">
            <a:avLst/>
          </a:prstGeom>
          <a:noFill/>
        </p:spPr>
        <p:txBody>
          <a:bodyPr wrap="none" rtlCol="0">
            <a:spAutoFit/>
          </a:bodyPr>
          <a:lstStyle/>
          <a:p>
            <a:r>
              <a:rPr lang="en-GB" sz="2400" dirty="0"/>
              <a:t>The CF Home Sputum Induction Trial</a:t>
            </a:r>
          </a:p>
          <a:p>
            <a:r>
              <a:rPr lang="en-GB" sz="1400" dirty="0"/>
              <a:t>ISRCTN86523335</a:t>
            </a:r>
          </a:p>
        </p:txBody>
      </p:sp>
    </p:spTree>
    <p:extLst>
      <p:ext uri="{BB962C8B-B14F-4D97-AF65-F5344CB8AC3E}">
        <p14:creationId xmlns:p14="http://schemas.microsoft.com/office/powerpoint/2010/main" val="42030018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Content Placeholder 18">
            <a:extLst>
              <a:ext uri="{FF2B5EF4-FFF2-40B4-BE49-F238E27FC236}">
                <a16:creationId xmlns:a16="http://schemas.microsoft.com/office/drawing/2014/main" id="{D8FAC136-2C8A-40EF-BDC9-71A363983FC1}"/>
              </a:ext>
            </a:extLst>
          </p:cNvPr>
          <p:cNvPicPr>
            <a:picLocks noGrp="1" noChangeAspect="1"/>
          </p:cNvPicPr>
          <p:nvPr>
            <p:ph idx="1"/>
          </p:nvPr>
        </p:nvPicPr>
        <p:blipFill>
          <a:blip r:embed="rId3"/>
          <a:stretch>
            <a:fillRect/>
          </a:stretch>
        </p:blipFill>
        <p:spPr>
          <a:xfrm>
            <a:off x="4654426" y="1244600"/>
            <a:ext cx="2883147" cy="4141788"/>
          </a:xfrm>
          <a:prstGeom prst="rect">
            <a:avLst/>
          </a:prstGeom>
        </p:spPr>
      </p:pic>
      <p:sp>
        <p:nvSpPr>
          <p:cNvPr id="4" name="Rectangle 3">
            <a:extLst>
              <a:ext uri="{FF2B5EF4-FFF2-40B4-BE49-F238E27FC236}">
                <a16:creationId xmlns:a16="http://schemas.microsoft.com/office/drawing/2014/main" id="{7E8DD156-936C-4148-9AAF-F469450AD8C8}"/>
              </a:ext>
            </a:extLst>
          </p:cNvPr>
          <p:cNvSpPr/>
          <p:nvPr/>
        </p:nvSpPr>
        <p:spPr>
          <a:xfrm>
            <a:off x="380889" y="3631418"/>
            <a:ext cx="2671974" cy="600075"/>
          </a:xfrm>
          <a:prstGeom prst="rect">
            <a:avLst/>
          </a:prstGeom>
          <a:solidFill>
            <a:srgbClr val="FF3300"/>
          </a:solidFill>
          <a:ln>
            <a:noFill/>
          </a:ln>
          <a:effectLst>
            <a:outerShdw blurRad="50800" dist="1143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Home sputum induction</a:t>
            </a:r>
          </a:p>
        </p:txBody>
      </p:sp>
      <p:pic>
        <p:nvPicPr>
          <p:cNvPr id="8" name="Picture 2" descr="http://www.cardiff.ac.uk/identity/downloads/universitylogo.jpg">
            <a:extLst>
              <a:ext uri="{FF2B5EF4-FFF2-40B4-BE49-F238E27FC236}">
                <a16:creationId xmlns:a16="http://schemas.microsoft.com/office/drawing/2014/main" id="{ADB4A7C5-CAC8-4748-A13F-7B0D6027C236}"/>
              </a:ext>
            </a:extLst>
          </p:cNvPr>
          <p:cNvPicPr>
            <a:picLocks noChangeAspect="1" noChangeArrowheads="1"/>
          </p:cNvPicPr>
          <p:nvPr/>
        </p:nvPicPr>
        <p:blipFill>
          <a:blip r:embed="rId4" cstate="print"/>
          <a:srcRect/>
          <a:stretch>
            <a:fillRect/>
          </a:stretch>
        </p:blipFill>
        <p:spPr bwMode="auto">
          <a:xfrm>
            <a:off x="11072481" y="196197"/>
            <a:ext cx="866546" cy="834091"/>
          </a:xfrm>
          <a:prstGeom prst="rect">
            <a:avLst/>
          </a:prstGeom>
          <a:noFill/>
        </p:spPr>
      </p:pic>
      <p:pic>
        <p:nvPicPr>
          <p:cNvPr id="9" name="Picture 8">
            <a:extLst>
              <a:ext uri="{FF2B5EF4-FFF2-40B4-BE49-F238E27FC236}">
                <a16:creationId xmlns:a16="http://schemas.microsoft.com/office/drawing/2014/main" id="{CAD68A3D-816D-49CB-BAE2-02ACCEE67E6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23479" y="269588"/>
            <a:ext cx="1851236" cy="760700"/>
          </a:xfrm>
          <a:prstGeom prst="rect">
            <a:avLst/>
          </a:prstGeom>
        </p:spPr>
      </p:pic>
      <p:sp>
        <p:nvSpPr>
          <p:cNvPr id="12" name="Rectangle 11">
            <a:extLst>
              <a:ext uri="{FF2B5EF4-FFF2-40B4-BE49-F238E27FC236}">
                <a16:creationId xmlns:a16="http://schemas.microsoft.com/office/drawing/2014/main" id="{C131039B-5F5C-419B-9B68-2AB3E9115CD3}"/>
              </a:ext>
            </a:extLst>
          </p:cNvPr>
          <p:cNvSpPr/>
          <p:nvPr/>
        </p:nvSpPr>
        <p:spPr>
          <a:xfrm>
            <a:off x="380889" y="1978463"/>
            <a:ext cx="2671974" cy="600075"/>
          </a:xfrm>
          <a:prstGeom prst="rect">
            <a:avLst/>
          </a:prstGeom>
          <a:solidFill>
            <a:srgbClr val="FF3300"/>
          </a:solidFill>
          <a:ln>
            <a:noFill/>
          </a:ln>
          <a:effectLst>
            <a:outerShdw blurRad="50800" dist="1143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Early Morning</a:t>
            </a:r>
          </a:p>
          <a:p>
            <a:pPr marL="0" marR="0" lvl="0" indent="0" algn="ctr" defTabSz="457200" rtl="0" eaLnBrk="1" fontAlgn="auto" latinLnBrk="0" hangingPunct="1">
              <a:lnSpc>
                <a:spcPct val="100000"/>
              </a:lnSpc>
              <a:spcBef>
                <a:spcPts val="0"/>
              </a:spcBef>
              <a:spcAft>
                <a:spcPts val="0"/>
              </a:spcAft>
              <a:buClrTx/>
              <a:buSzTx/>
              <a:buFontTx/>
              <a:buNone/>
              <a:tabLst/>
              <a:defRPr/>
            </a:pPr>
            <a:r>
              <a:rPr lang="en-GB" dirty="0">
                <a:solidFill>
                  <a:prstClr val="black"/>
                </a:solidFill>
                <a:latin typeface="Calibri" panose="020F0502020204030204"/>
              </a:rPr>
              <a:t>Cough Clear Saliva</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6554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2" grpId="0" animBg="1"/>
    </p:bldLst>
  </p:timing>
</p:sld>
</file>

<file path=ppt/theme/theme1.xml><?xml version="1.0" encoding="utf-8"?>
<a:theme xmlns:a="http://schemas.openxmlformats.org/drawingml/2006/main" name="VanillaVTI">
  <a:themeElements>
    <a:clrScheme name="VanillaVTI">
      <a:dk1>
        <a:sysClr val="windowText" lastClr="000000"/>
      </a:dk1>
      <a:lt1>
        <a:sysClr val="window" lastClr="FFFFFF"/>
      </a:lt1>
      <a:dk2>
        <a:srgbClr val="2C3932"/>
      </a:dk2>
      <a:lt2>
        <a:srgbClr val="FDF6EA"/>
      </a:lt2>
      <a:accent1>
        <a:srgbClr val="169C9A"/>
      </a:accent1>
      <a:accent2>
        <a:srgbClr val="FA9A42"/>
      </a:accent2>
      <a:accent3>
        <a:srgbClr val="E15C3D"/>
      </a:accent3>
      <a:accent4>
        <a:srgbClr val="E78A67"/>
      </a:accent4>
      <a:accent5>
        <a:srgbClr val="A74B40"/>
      </a:accent5>
      <a:accent6>
        <a:srgbClr val="3D9072"/>
      </a:accent6>
      <a:hlink>
        <a:srgbClr val="169C9A"/>
      </a:hlink>
      <a:folHlink>
        <a:srgbClr val="E15C3D"/>
      </a:folHlink>
    </a:clrScheme>
    <a:fontScheme name="VanillaVTI">
      <a:majorFont>
        <a:latin typeface="Neue Haas Grotesk Text Pro"/>
        <a:ea typeface=""/>
        <a:cs typeface=""/>
      </a:majorFont>
      <a:minorFont>
        <a:latin typeface="Neue Haas Grotesk Text Pro"/>
        <a:ea typeface=""/>
        <a:cs typeface=""/>
      </a:minorFont>
    </a:fontScheme>
    <a:fmtScheme name="VanillaVTI">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nillaVTI" id="{AACC6CF0-9F86-48CC-9C4E-CA578EE0A0A0}" vid="{3BDE51FE-56D6-4100-AFB5-5B4AEDCE2EF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Override>
</file>

<file path=docMetadata/LabelInfo.xml><?xml version="1.0" encoding="utf-8"?>
<clbl:labelList xmlns:clbl="http://schemas.microsoft.com/office/2020/mipLabelMetadata">
  <clbl:label id="{bdb74b30-9568-4856-bdbf-06759778fcbc}" enabled="0" method="" siteId="{bdb74b30-9568-4856-bdbf-06759778fcbc}" removed="1"/>
</clbl:labelList>
</file>

<file path=docProps/app.xml><?xml version="1.0" encoding="utf-8"?>
<Properties xmlns="http://schemas.openxmlformats.org/officeDocument/2006/extended-properties" xmlns:vt="http://schemas.openxmlformats.org/officeDocument/2006/docPropsVTypes">
  <TotalTime>5918</TotalTime>
  <Words>1896</Words>
  <Application>Microsoft Office PowerPoint</Application>
  <PresentationFormat>Widescreen</PresentationFormat>
  <Paragraphs>204</Paragraphs>
  <Slides>16</Slides>
  <Notes>15</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16</vt:i4>
      </vt:variant>
    </vt:vector>
  </HeadingPairs>
  <TitlesOfParts>
    <vt:vector size="23" baseType="lpstr">
      <vt:lpstr>Aptos</vt:lpstr>
      <vt:lpstr>Arial</vt:lpstr>
      <vt:lpstr>Bebas Neue Bold</vt:lpstr>
      <vt:lpstr>Calibri</vt:lpstr>
      <vt:lpstr>Calibri Light</vt:lpstr>
      <vt:lpstr>Neue Haas Grotesk Text Pro</vt:lpstr>
      <vt:lpstr>VanillaVTI</vt:lpstr>
      <vt:lpstr>CF-Home SpIT: The Cystic Fibrosis Home Sputum Induction Trial Home sputum-induction sampling in children with Cystic Fibrosis on modulator therapy. Qualitative results on success and acceptability.  </vt:lpstr>
      <vt:lpstr>Introduction and conflict of interests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CF-HomeSpIT  Patient characteristics: first 50 recruits (Jan2024)</vt:lpstr>
      <vt:lpstr>CF-HomeSpIT  Qualitative assessment </vt:lpstr>
      <vt:lpstr>CF-Home-Spit - Challenges  </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CF-Home Spit : The Cystic Fibrosis Home Sputum Induction Trial Home sputum-induction sampling in children with Cystic Fibrosis on modulator therapy. Qualitative results on success and acceptability from CF-HomeSpIT</dc:title>
  <dc:creator>Katherine Ronchetti</dc:creator>
  <cp:lastModifiedBy>Katherine Ronchetti</cp:lastModifiedBy>
  <cp:revision>12</cp:revision>
  <dcterms:created xsi:type="dcterms:W3CDTF">2024-05-15T09:19:23Z</dcterms:created>
  <dcterms:modified xsi:type="dcterms:W3CDTF">2024-06-04T13:00:44Z</dcterms:modified>
</cp:coreProperties>
</file>