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7"/>
  </p:notesMasterIdLst>
  <p:sldIdLst>
    <p:sldId id="256" r:id="rId5"/>
    <p:sldId id="257" r:id="rId6"/>
    <p:sldId id="270" r:id="rId7"/>
    <p:sldId id="271" r:id="rId8"/>
    <p:sldId id="302" r:id="rId9"/>
    <p:sldId id="279" r:id="rId10"/>
    <p:sldId id="280" r:id="rId11"/>
    <p:sldId id="281" r:id="rId12"/>
    <p:sldId id="282" r:id="rId13"/>
    <p:sldId id="283" r:id="rId14"/>
    <p:sldId id="291" r:id="rId15"/>
    <p:sldId id="319" r:id="rId16"/>
    <p:sldId id="369" r:id="rId17"/>
    <p:sldId id="399" r:id="rId18"/>
    <p:sldId id="357" r:id="rId19"/>
    <p:sldId id="381" r:id="rId20"/>
    <p:sldId id="299" r:id="rId21"/>
    <p:sldId id="398" r:id="rId22"/>
    <p:sldId id="300" r:id="rId23"/>
    <p:sldId id="303" r:id="rId24"/>
    <p:sldId id="304" r:id="rId25"/>
    <p:sldId id="335" r:id="rId26"/>
    <p:sldId id="378" r:id="rId27"/>
    <p:sldId id="370" r:id="rId28"/>
    <p:sldId id="368" r:id="rId29"/>
    <p:sldId id="390" r:id="rId30"/>
    <p:sldId id="391" r:id="rId31"/>
    <p:sldId id="338" r:id="rId32"/>
    <p:sldId id="334" r:id="rId33"/>
    <p:sldId id="392" r:id="rId34"/>
    <p:sldId id="308" r:id="rId35"/>
    <p:sldId id="310" r:id="rId36"/>
    <p:sldId id="316" r:id="rId37"/>
    <p:sldId id="394" r:id="rId38"/>
    <p:sldId id="395" r:id="rId39"/>
    <p:sldId id="321" r:id="rId40"/>
    <p:sldId id="312" r:id="rId41"/>
    <p:sldId id="323" r:id="rId42"/>
    <p:sldId id="315" r:id="rId43"/>
    <p:sldId id="396" r:id="rId44"/>
    <p:sldId id="343" r:id="rId45"/>
    <p:sldId id="344" r:id="rId46"/>
    <p:sldId id="340" r:id="rId47"/>
    <p:sldId id="350" r:id="rId48"/>
    <p:sldId id="351" r:id="rId49"/>
    <p:sldId id="359" r:id="rId50"/>
    <p:sldId id="361" r:id="rId51"/>
    <p:sldId id="354" r:id="rId52"/>
    <p:sldId id="356" r:id="rId53"/>
    <p:sldId id="401" r:id="rId54"/>
    <p:sldId id="397" r:id="rId55"/>
    <p:sldId id="366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121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0A14F-75DA-4CFF-A267-CF2967D61E8D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F7AF94-40F1-4C6A-903E-B2412A8A959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11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7AF94-40F1-4C6A-903E-B2412A8A959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7AF94-40F1-4C6A-903E-B2412A8A959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16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200" dirty="0"/>
              <a:t>Ciliopathies</a:t>
            </a:r>
          </a:p>
          <a:p>
            <a:r>
              <a:rPr lang="en-GB" sz="3200" dirty="0"/>
              <a:t>Short ribs</a:t>
            </a:r>
          </a:p>
          <a:p>
            <a:r>
              <a:rPr lang="en-GB" sz="3200" dirty="0"/>
              <a:t>Short long bones</a:t>
            </a:r>
          </a:p>
          <a:p>
            <a:r>
              <a:rPr lang="en-GB" sz="3200" dirty="0"/>
              <a:t>Polydactyly</a:t>
            </a:r>
          </a:p>
          <a:p>
            <a:r>
              <a:rPr lang="en-GB" sz="3200" dirty="0"/>
              <a:t>Kidney, eyes</a:t>
            </a:r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VACTERL</a:t>
            </a:r>
          </a:p>
          <a:p>
            <a:r>
              <a:rPr lang="en-GB" sz="1400" dirty="0"/>
              <a:t>Vertebral anomalies, anal atresia, Cardiac, TOF, Renal ,Radial </a:t>
            </a:r>
            <a:r>
              <a:rPr lang="en-GB" sz="1400" dirty="0" err="1"/>
              <a:t>abinormalities</a:t>
            </a:r>
            <a:endParaRPr lang="en-GB" sz="1400" dirty="0"/>
          </a:p>
          <a:p>
            <a:r>
              <a:rPr lang="en-GB" sz="3200" dirty="0" err="1">
                <a:solidFill>
                  <a:srgbClr val="FF0000"/>
                </a:solidFill>
              </a:rPr>
              <a:t>Jarcho</a:t>
            </a:r>
            <a:r>
              <a:rPr lang="en-GB" sz="3200" dirty="0">
                <a:solidFill>
                  <a:srgbClr val="FF0000"/>
                </a:solidFill>
              </a:rPr>
              <a:t>-Levin syndrome</a:t>
            </a:r>
          </a:p>
          <a:p>
            <a:r>
              <a:rPr lang="en-GB" dirty="0" err="1">
                <a:solidFill>
                  <a:srgbClr val="FF0000"/>
                </a:solidFill>
              </a:rPr>
              <a:t>Spondylothoracic</a:t>
            </a:r>
            <a:r>
              <a:rPr lang="en-GB" dirty="0">
                <a:solidFill>
                  <a:srgbClr val="FF0000"/>
                </a:solidFill>
              </a:rPr>
              <a:t> dysplasia</a:t>
            </a:r>
          </a:p>
          <a:p>
            <a:r>
              <a:rPr lang="en-GB" dirty="0"/>
              <a:t>Short stature, short thorax, severe pulmonary hypoplasia, vertebral and rib defects, lordosis and kyphoscoliosis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F7AF94-40F1-4C6A-903E-B2412A8A9598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61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/>
                <a:ea typeface="Arial"/>
              </a:rPr>
              <a:t>Figure 5: </a:t>
            </a:r>
            <a:r>
              <a:rPr lang="en-US" altLang="en-US">
                <a:latin typeface="Arial"/>
                <a:ea typeface="Arial"/>
              </a:rPr>
              <a:t>The chronology of individual patients through the surgical treatment process. Point of surgical intervention is shown by the colour coding, and each phase is differentiated similarly.
</a:t>
            </a:r>
          </a:p>
          <a:p>
            <a:pPr marL="0" lvl="0" indent="0"/>
            <a:r>
              <a:rPr lang="en-US" altLang="en-US">
                <a:latin typeface="Arial"/>
                <a:ea typeface="Arial"/>
              </a:rPr>
              <a:t>Unless provided in the caption above, the following copyright applies to the content of this slide: © The Author 2014. Published by Oxford University Press on behalf of the European Association for Cardio-Thoracic Surgery. All rights reserved.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259AEAA0-DE7E-4105-8F1E-63985CB8EBFB}" type="slidenum">
              <a:rPr lang="en-US" altLang="en-US" sz="1200"/>
              <a:t>47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7757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B222A-8CAF-4854-8AA4-8D5AA38CA483}" type="datetimeFigureOut">
              <a:rPr lang="en-GB" smtClean="0"/>
              <a:pPr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01B81-C969-4FC3-9114-8C7886EB489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optechtcs.com/issue/S1522-2942(13)X0006-6" TargetMode="Externa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cbi.nlm.nih.gov/pubmed/2546489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lasticsurgerykey.com/pediatric-chest-and-trunk-defects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36/bmjresp-2017-000264" TargetMode="External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136/bmjresp-2017-000264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76674"/>
            <a:ext cx="6385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>
                <a:solidFill>
                  <a:srgbClr val="FF0000"/>
                </a:solidFill>
              </a:rPr>
              <a:t>Chest deformity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3068962"/>
            <a:ext cx="6192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Professor Julian Forton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Consultant in paediatric respiratory medicine</a:t>
            </a:r>
          </a:p>
          <a:p>
            <a:r>
              <a:rPr lang="en-GB" sz="2000" dirty="0">
                <a:solidFill>
                  <a:schemeClr val="bg1"/>
                </a:solidFill>
              </a:rPr>
              <a:t>Children’s Hospital for Wales, Cardiff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24F3BA-7B74-4A02-866D-4131BCC6B228}"/>
              </a:ext>
            </a:extLst>
          </p:cNvPr>
          <p:cNvGrpSpPr/>
          <p:nvPr/>
        </p:nvGrpSpPr>
        <p:grpSpPr>
          <a:xfrm>
            <a:off x="5260528" y="2276872"/>
            <a:ext cx="3847976" cy="4869160"/>
            <a:chOff x="5044504" y="2276872"/>
            <a:chExt cx="3847976" cy="4869160"/>
          </a:xfrm>
        </p:grpSpPr>
        <p:pic>
          <p:nvPicPr>
            <p:cNvPr id="8" name="Picture 2" descr="https://prod-images.static.radiopaedia.org/images/25381188/c1dbcc4d7b1ecc8854c25f4eb4e3cb_big_gallery.jpeg">
              <a:extLst>
                <a:ext uri="{FF2B5EF4-FFF2-40B4-BE49-F238E27FC236}">
                  <a16:creationId xmlns:a16="http://schemas.microsoft.com/office/drawing/2014/main" id="{F4845B65-639A-44AE-9D10-191DB574F1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72"/>
            <a:stretch/>
          </p:blipFill>
          <p:spPr bwMode="auto">
            <a:xfrm>
              <a:off x="5044504" y="2276872"/>
              <a:ext cx="3847976" cy="486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BDCAFA-312C-4CC7-B9D5-DC982F91CBFA}"/>
                </a:ext>
              </a:extLst>
            </p:cNvPr>
            <p:cNvSpPr/>
            <p:nvPr/>
          </p:nvSpPr>
          <p:spPr>
            <a:xfrm>
              <a:off x="6228184" y="2276872"/>
              <a:ext cx="288032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3750" t="7000" r="23750" b="10667"/>
          <a:stretch/>
        </p:blipFill>
        <p:spPr>
          <a:xfrm>
            <a:off x="1259632" y="128951"/>
            <a:ext cx="6672808" cy="65404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68344" y="6597352"/>
            <a:ext cx="14401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Radiopaedia.org, </a:t>
            </a:r>
            <a:r>
              <a:rPr lang="en-GB" sz="800" dirty="0" err="1">
                <a:solidFill>
                  <a:schemeClr val="bg1">
                    <a:lumMod val="75000"/>
                  </a:schemeClr>
                </a:solidFill>
              </a:rPr>
              <a:t>rID</a:t>
            </a:r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: 57436</a:t>
            </a:r>
          </a:p>
        </p:txBody>
      </p:sp>
    </p:spTree>
    <p:extLst>
      <p:ext uri="{BB962C8B-B14F-4D97-AF65-F5344CB8AC3E}">
        <p14:creationId xmlns:p14="http://schemas.microsoft.com/office/powerpoint/2010/main" val="3524099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71910"/>
            <a:ext cx="8424936" cy="1138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endParaRPr lang="en-GB" sz="1600" dirty="0"/>
          </a:p>
          <a:p>
            <a:r>
              <a:rPr lang="en-GB" sz="3200" dirty="0">
                <a:solidFill>
                  <a:srgbClr val="FF0000"/>
                </a:solidFill>
              </a:rPr>
              <a:t>Management</a:t>
            </a:r>
          </a:p>
          <a:p>
            <a:r>
              <a:rPr lang="en-GB" sz="2400" dirty="0"/>
              <a:t>No treatment is a reasonable option</a:t>
            </a:r>
          </a:p>
          <a:p>
            <a:r>
              <a:rPr lang="en-GB" sz="2400" dirty="0"/>
              <a:t>Decision for surgery largely made on cosmetic grounds</a:t>
            </a:r>
          </a:p>
          <a:p>
            <a:endParaRPr lang="en-GB" sz="3200" dirty="0">
              <a:solidFill>
                <a:srgbClr val="FF0000"/>
              </a:solidFill>
            </a:endParaRPr>
          </a:p>
          <a:p>
            <a:pPr fontAlgn="base"/>
            <a:r>
              <a:rPr lang="en-GB" dirty="0"/>
              <a:t>Restrictive or obstructive lung disease on Pulmonary Function Tests</a:t>
            </a:r>
          </a:p>
          <a:p>
            <a:pPr fontAlgn="base"/>
            <a:r>
              <a:rPr lang="en-GB" dirty="0"/>
              <a:t>Cardiac compression or displacement</a:t>
            </a:r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pPr fontAlgn="base"/>
            <a:r>
              <a:rPr lang="en-GB" sz="2800" dirty="0">
                <a:solidFill>
                  <a:srgbClr val="FF0000"/>
                </a:solidFill>
              </a:rPr>
              <a:t>Haller index greater than 3.2</a:t>
            </a:r>
          </a:p>
          <a:p>
            <a:pPr fontAlgn="base"/>
            <a:r>
              <a:rPr lang="en-GB" dirty="0"/>
              <a:t>No correlation between Haller index and body image </a:t>
            </a:r>
          </a:p>
          <a:p>
            <a:pPr fontAlgn="base"/>
            <a:r>
              <a:rPr lang="en-GB" dirty="0"/>
              <a:t>No correlation between Haller index and perceived ability for exercise before surgery</a:t>
            </a:r>
          </a:p>
          <a:p>
            <a:pPr fontAlgn="base"/>
            <a:endParaRPr lang="en-GB" sz="1200" dirty="0"/>
          </a:p>
          <a:p>
            <a:pPr fontAlgn="base"/>
            <a:endParaRPr lang="en-GB" sz="1200" dirty="0"/>
          </a:p>
          <a:p>
            <a:pPr fontAlgn="base"/>
            <a:endParaRPr lang="en-GB" sz="1200" dirty="0"/>
          </a:p>
          <a:p>
            <a:pPr fontAlgn="base"/>
            <a:endParaRPr lang="en-GB" sz="1200" dirty="0"/>
          </a:p>
          <a:p>
            <a:pPr fontAlgn="base"/>
            <a:endParaRPr lang="en-GB" sz="1200" dirty="0"/>
          </a:p>
          <a:p>
            <a:pPr fontAlgn="base"/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Surgical Repair of 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</a:rPr>
              <a:t>Pectus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</a:rPr>
              <a:t>Excavatum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 Markedly Improves Body Image and Perceived Ability for Physical Activity: </a:t>
            </a:r>
            <a:r>
              <a:rPr lang="en-GB" sz="1200" dirty="0" err="1">
                <a:solidFill>
                  <a:schemeClr val="bg1">
                    <a:lumMod val="65000"/>
                  </a:schemeClr>
                </a:solidFill>
              </a:rPr>
              <a:t>Multicenter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 Study. Robert E. Kelly, et al</a:t>
            </a:r>
          </a:p>
          <a:p>
            <a:pPr fontAlgn="base"/>
            <a:r>
              <a:rPr lang="en-GB" sz="1200" i="1" dirty="0" err="1">
                <a:solidFill>
                  <a:schemeClr val="bg1">
                    <a:lumMod val="65000"/>
                  </a:schemeClr>
                </a:solidFill>
              </a:rPr>
              <a:t>Pediatrics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2008;122:1218–1222</a:t>
            </a:r>
          </a:p>
          <a:p>
            <a:pPr fontAlgn="base"/>
            <a:endParaRPr lang="en-GB" dirty="0"/>
          </a:p>
          <a:p>
            <a:pPr fontAlgn="base"/>
            <a:endParaRPr lang="en-GB" dirty="0"/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3200" dirty="0">
              <a:solidFill>
                <a:srgbClr val="FF0000"/>
              </a:solidFill>
            </a:endParaRP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0714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4626"/>
            <a:ext cx="8424936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Pectus excavatum </a:t>
            </a:r>
            <a:r>
              <a:rPr lang="en-GB" sz="4400" dirty="0">
                <a:solidFill>
                  <a:srgbClr val="FF0000"/>
                </a:solidFill>
              </a:rPr>
              <a:t>surgery</a:t>
            </a: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r>
              <a:rPr lang="en-GB" sz="3200" dirty="0">
                <a:solidFill>
                  <a:srgbClr val="FF0000"/>
                </a:solidFill>
              </a:rPr>
              <a:t>1947: Ravitch procedure 			</a:t>
            </a:r>
            <a:r>
              <a:rPr lang="en-GB" sz="2000" dirty="0"/>
              <a:t>	</a:t>
            </a:r>
          </a:p>
          <a:p>
            <a:endParaRPr lang="en-GB" sz="2000" dirty="0"/>
          </a:p>
          <a:p>
            <a:r>
              <a:rPr lang="en-GB" sz="2000" dirty="0"/>
              <a:t>Radical mobilisation of sternum</a:t>
            </a:r>
          </a:p>
          <a:p>
            <a:r>
              <a:rPr lang="en-GB" sz="2000" dirty="0"/>
              <a:t>No need for external fixation</a:t>
            </a:r>
          </a:p>
          <a:p>
            <a:endParaRPr lang="en-GB" sz="2000" dirty="0"/>
          </a:p>
          <a:p>
            <a:r>
              <a:rPr lang="en-GB" sz="2000" dirty="0">
                <a:solidFill>
                  <a:srgbClr val="FF0000"/>
                </a:solidFill>
              </a:rPr>
              <a:t>Recurrence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2122" y="2204864"/>
            <a:ext cx="4555220" cy="3335822"/>
          </a:xfrm>
          <a:prstGeom prst="rect">
            <a:avLst/>
          </a:prstGeom>
        </p:spPr>
      </p:pic>
      <p:pic>
        <p:nvPicPr>
          <p:cNvPr id="1026" name="Picture 2" descr="Mark M. Ravitch: A Surgeon's Surgeon – Circulating Now from NLM">
            <a:extLst>
              <a:ext uri="{FF2B5EF4-FFF2-40B4-BE49-F238E27FC236}">
                <a16:creationId xmlns:a16="http://schemas.microsoft.com/office/drawing/2014/main" id="{8D9A3403-22A4-4142-8F28-759759B7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9" y="4834248"/>
            <a:ext cx="4134219" cy="161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6145FD-3F44-4F5C-A259-0E7A0DC6011E}"/>
              </a:ext>
            </a:extLst>
          </p:cNvPr>
          <p:cNvSpPr txBox="1"/>
          <p:nvPr/>
        </p:nvSpPr>
        <p:spPr>
          <a:xfrm>
            <a:off x="251520" y="764704"/>
            <a:ext cx="313579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1920: </a:t>
            </a:r>
            <a:r>
              <a:rPr lang="en-GB" sz="3200" dirty="0" err="1">
                <a:solidFill>
                  <a:srgbClr val="FF0000"/>
                </a:solidFill>
              </a:rPr>
              <a:t>Sauerbruch</a:t>
            </a:r>
            <a:endParaRPr lang="en-GB" sz="3200" dirty="0">
              <a:solidFill>
                <a:srgbClr val="FF0000"/>
              </a:solidFill>
            </a:endParaRPr>
          </a:p>
          <a:p>
            <a:r>
              <a:rPr lang="en-GB" sz="2000" dirty="0"/>
              <a:t>I</a:t>
            </a:r>
            <a:r>
              <a:rPr lang="en-GB" dirty="0"/>
              <a:t>ncision	</a:t>
            </a:r>
          </a:p>
          <a:p>
            <a:r>
              <a:rPr lang="en-GB" dirty="0"/>
              <a:t>Resection of costal cartilages</a:t>
            </a:r>
          </a:p>
          <a:p>
            <a:r>
              <a:rPr lang="en-GB" dirty="0"/>
              <a:t>Sternal osteotomy</a:t>
            </a:r>
          </a:p>
          <a:p>
            <a:r>
              <a:rPr lang="en-GB" dirty="0"/>
              <a:t>External fixation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7349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7453" y="2852936"/>
            <a:ext cx="2321012" cy="393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6739" t="50000" r="6967"/>
          <a:stretch>
            <a:fillRect/>
          </a:stretch>
        </p:blipFill>
        <p:spPr bwMode="auto">
          <a:xfrm>
            <a:off x="611560" y="3099297"/>
            <a:ext cx="4104456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54486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Pectus excavatum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Modified Ravitch procedure</a:t>
            </a:r>
          </a:p>
          <a:p>
            <a:r>
              <a:rPr lang="en-GB" sz="2400" dirty="0"/>
              <a:t>Strut or mesh to support position of sternum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3559BF-5EF4-46C3-9AD2-C24DED4A190F}"/>
              </a:ext>
            </a:extLst>
          </p:cNvPr>
          <p:cNvSpPr txBox="1"/>
          <p:nvPr/>
        </p:nvSpPr>
        <p:spPr>
          <a:xfrm>
            <a:off x="1187626" y="2247257"/>
            <a:ext cx="9483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1961 Adkins                                              </a:t>
            </a:r>
            <a:r>
              <a:rPr lang="en-GB" sz="2400" dirty="0" err="1">
                <a:solidFill>
                  <a:srgbClr val="FF0000"/>
                </a:solidFill>
              </a:rPr>
              <a:t>Robicsek</a:t>
            </a:r>
            <a:r>
              <a:rPr lang="en-GB" sz="2400" dirty="0">
                <a:solidFill>
                  <a:srgbClr val="FF0000"/>
                </a:solidFill>
              </a:rPr>
              <a:t>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5347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5F954-5263-4650-9EF6-389C4182B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927434"/>
            <a:ext cx="5189379" cy="5382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61E354-85B4-4622-BCB1-0207D7E84496}"/>
              </a:ext>
            </a:extLst>
          </p:cNvPr>
          <p:cNvSpPr txBox="1"/>
          <p:nvPr/>
        </p:nvSpPr>
        <p:spPr>
          <a:xfrm>
            <a:off x="107504" y="116634"/>
            <a:ext cx="755597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Modified Ravitch procedure (PECTUS EXCAVATUM)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58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4626"/>
            <a:ext cx="842493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endParaRPr lang="en-GB" sz="1600" dirty="0"/>
          </a:p>
          <a:p>
            <a:r>
              <a:rPr lang="en-GB" sz="3200" dirty="0" err="1">
                <a:solidFill>
                  <a:srgbClr val="FF0000"/>
                </a:solidFill>
              </a:rPr>
              <a:t>Nuss</a:t>
            </a:r>
            <a:r>
              <a:rPr lang="en-GB" sz="3200" dirty="0">
                <a:solidFill>
                  <a:srgbClr val="FF0000"/>
                </a:solidFill>
              </a:rPr>
              <a:t> procedure</a:t>
            </a:r>
          </a:p>
          <a:p>
            <a:r>
              <a:rPr lang="en-GB" sz="2000" dirty="0"/>
              <a:t>Minimally invasive repair of </a:t>
            </a:r>
            <a:r>
              <a:rPr lang="en-GB" sz="2000" dirty="0" err="1"/>
              <a:t>pectus</a:t>
            </a:r>
            <a:r>
              <a:rPr lang="en-GB" sz="2000" dirty="0"/>
              <a:t> </a:t>
            </a:r>
            <a:r>
              <a:rPr lang="en-GB" sz="2000" dirty="0" err="1"/>
              <a:t>excavatum</a:t>
            </a:r>
            <a:r>
              <a:rPr lang="en-GB" sz="2000" dirty="0"/>
              <a:t> (MIRPE)</a:t>
            </a:r>
            <a:r>
              <a:rPr lang="en-GB" sz="3200" dirty="0">
                <a:solidFill>
                  <a:srgbClr val="FF0000"/>
                </a:solidFill>
              </a:rPr>
              <a:t>			</a:t>
            </a:r>
            <a:r>
              <a:rPr lang="en-GB" sz="2000" dirty="0"/>
              <a:t>					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8021" t="11000" r="59063" b="12167"/>
          <a:stretch/>
        </p:blipFill>
        <p:spPr>
          <a:xfrm>
            <a:off x="3203848" y="2348880"/>
            <a:ext cx="2952328" cy="430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06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E7A4AF-566D-48FD-9EC6-2674B734E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336" y="2876119"/>
            <a:ext cx="7650288" cy="38884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35C6C-D16F-4721-8DD1-0A00246F13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87" t="23823" r="17713" b="22452"/>
          <a:stretch/>
        </p:blipFill>
        <p:spPr>
          <a:xfrm>
            <a:off x="2464729" y="-1179512"/>
            <a:ext cx="7147831" cy="4608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5A56D2-BE95-4471-953F-FC52F4DD2076}"/>
              </a:ext>
            </a:extLst>
          </p:cNvPr>
          <p:cNvSpPr txBox="1"/>
          <p:nvPr/>
        </p:nvSpPr>
        <p:spPr>
          <a:xfrm>
            <a:off x="245291" y="6011916"/>
            <a:ext cx="2834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 err="1">
                <a:solidFill>
                  <a:schemeClr val="bg1">
                    <a:lumMod val="50000"/>
                  </a:schemeClr>
                </a:solidFill>
              </a:rPr>
              <a:t>Oper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</a:rPr>
              <a:t> Tech </a:t>
            </a:r>
            <a:r>
              <a:rPr lang="en-GB" sz="1000" b="1" dirty="0" err="1">
                <a:solidFill>
                  <a:schemeClr val="bg1">
                    <a:lumMod val="50000"/>
                  </a:schemeClr>
                </a:solidFill>
              </a:rPr>
              <a:t>Thorac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</a:rPr>
              <a:t> Cardiovasc </a:t>
            </a:r>
            <a:r>
              <a:rPr lang="en-GB" sz="1000" b="1" dirty="0" err="1">
                <a:solidFill>
                  <a:schemeClr val="bg1">
                    <a:lumMod val="50000"/>
                  </a:schemeClr>
                </a:solidFill>
              </a:rPr>
              <a:t>Surg</a:t>
            </a:r>
            <a:endParaRPr lang="en-GB" sz="1000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000" b="1" dirty="0">
                <a:solidFill>
                  <a:schemeClr val="bg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Autumn 2014</a:t>
            </a:r>
            <a:r>
              <a:rPr lang="en-GB" sz="1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Volume 19, Issue 3, Pages 324–347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The Minimally Invasive Repair of Pectus Excavatum</a:t>
            </a:r>
          </a:p>
          <a:p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Nuss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 D, Kelly R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2CCA4F-0E3A-48D9-BF46-68828A9E0579}"/>
              </a:ext>
            </a:extLst>
          </p:cNvPr>
          <p:cNvSpPr/>
          <p:nvPr/>
        </p:nvSpPr>
        <p:spPr>
          <a:xfrm>
            <a:off x="3491880" y="0"/>
            <a:ext cx="194421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125AA-AD3E-44E3-AF8A-33DE1C6AB4C6}"/>
              </a:ext>
            </a:extLst>
          </p:cNvPr>
          <p:cNvSpPr txBox="1"/>
          <p:nvPr/>
        </p:nvSpPr>
        <p:spPr>
          <a:xfrm>
            <a:off x="245291" y="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r>
              <a:rPr lang="en-GB" sz="3200" dirty="0" err="1">
                <a:solidFill>
                  <a:srgbClr val="FF0000"/>
                </a:solidFill>
              </a:rPr>
              <a:t>Nuss</a:t>
            </a:r>
            <a:r>
              <a:rPr lang="en-GB" sz="3200" dirty="0">
                <a:solidFill>
                  <a:srgbClr val="FF0000"/>
                </a:solidFill>
              </a:rPr>
              <a:t> procedure</a:t>
            </a:r>
          </a:p>
          <a:p>
            <a:r>
              <a:rPr lang="en-GB" sz="1000" dirty="0">
                <a:solidFill>
                  <a:srgbClr val="FF0000"/>
                </a:solidFill>
              </a:rPr>
              <a:t>		</a:t>
            </a:r>
            <a:r>
              <a:rPr lang="en-GB" sz="3200" dirty="0">
                <a:solidFill>
                  <a:srgbClr val="FF0000"/>
                </a:solidFill>
              </a:rPr>
              <a:t>	</a:t>
            </a:r>
            <a:r>
              <a:rPr lang="en-GB" sz="2000" dirty="0"/>
              <a:t>					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C1A1AC-3D30-4AC7-AE1F-5BCBE5A5D22C}"/>
              </a:ext>
            </a:extLst>
          </p:cNvPr>
          <p:cNvSpPr txBox="1"/>
          <p:nvPr/>
        </p:nvSpPr>
        <p:spPr>
          <a:xfrm>
            <a:off x="245291" y="3148168"/>
            <a:ext cx="35918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Minimally invasive </a:t>
            </a:r>
            <a:r>
              <a:rPr lang="en-GB" sz="1200" dirty="0"/>
              <a:t>repair of pectus excavatum (MIRPE)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16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0"/>
            <a:ext cx="8424936" cy="88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endParaRPr lang="en-GB" sz="800" dirty="0"/>
          </a:p>
          <a:p>
            <a:r>
              <a:rPr lang="en-GB" sz="3200" dirty="0" err="1">
                <a:solidFill>
                  <a:srgbClr val="FF0000"/>
                </a:solidFill>
              </a:rPr>
              <a:t>Nuss</a:t>
            </a:r>
            <a:r>
              <a:rPr lang="en-GB" sz="3200" dirty="0">
                <a:solidFill>
                  <a:srgbClr val="FF0000"/>
                </a:solidFill>
              </a:rPr>
              <a:t> Procedure</a:t>
            </a:r>
          </a:p>
          <a:p>
            <a:endParaRPr lang="en-GB" sz="1000" dirty="0"/>
          </a:p>
          <a:p>
            <a:endParaRPr lang="en-GB" sz="800" dirty="0"/>
          </a:p>
          <a:p>
            <a:endParaRPr lang="en-GB" sz="800" dirty="0"/>
          </a:p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GB" dirty="0">
                <a:sym typeface="Wingdings" panose="05000000000000000000" pitchFamily="2" charset="2"/>
              </a:rPr>
              <a:t>  	</a:t>
            </a:r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r>
              <a:rPr lang="en-GB" sz="2400" dirty="0">
                <a:solidFill>
                  <a:srgbClr val="FF0000"/>
                </a:solidFill>
              </a:rPr>
              <a:t>osmetic outcome </a:t>
            </a:r>
            <a:r>
              <a:rPr lang="en-GB" sz="2400" dirty="0"/>
              <a:t> 		</a:t>
            </a:r>
            <a:r>
              <a:rPr lang="en-GB" dirty="0"/>
              <a:t>80%</a:t>
            </a:r>
          </a:p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GB" dirty="0">
                <a:sym typeface="Wingdings" panose="05000000000000000000" pitchFamily="2" charset="2"/>
              </a:rPr>
              <a:t> 	</a:t>
            </a:r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E</a:t>
            </a:r>
            <a:r>
              <a:rPr lang="en-GB" sz="2400" dirty="0">
                <a:solidFill>
                  <a:srgbClr val="FF0000"/>
                </a:solidFill>
              </a:rPr>
              <a:t>xercise ability </a:t>
            </a:r>
            <a:r>
              <a:rPr lang="en-GB" sz="2400" dirty="0"/>
              <a:t>  		</a:t>
            </a:r>
            <a:r>
              <a:rPr lang="en-GB" dirty="0"/>
              <a:t>Improvement in about 10%</a:t>
            </a:r>
          </a:p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GB" dirty="0">
                <a:sym typeface="Wingdings" panose="05000000000000000000" pitchFamily="2" charset="2"/>
              </a:rPr>
              <a:t> 	</a:t>
            </a:r>
            <a:r>
              <a:rPr lang="en-GB" sz="2400" dirty="0">
                <a:solidFill>
                  <a:srgbClr val="FF0000"/>
                </a:solidFill>
                <a:sym typeface="Wingdings" panose="05000000000000000000" pitchFamily="2" charset="2"/>
              </a:rPr>
              <a:t>C</a:t>
            </a:r>
            <a:r>
              <a:rPr lang="en-GB" sz="2400" dirty="0">
                <a:solidFill>
                  <a:srgbClr val="FF0000"/>
                </a:solidFill>
              </a:rPr>
              <a:t>ardiovascular function  </a:t>
            </a:r>
            <a:r>
              <a:rPr lang="en-GB" sz="2400" dirty="0"/>
              <a:t> 	</a:t>
            </a:r>
            <a:r>
              <a:rPr lang="en-GB" dirty="0"/>
              <a:t>Improvement in 5-25%</a:t>
            </a:r>
          </a:p>
          <a:p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	</a:t>
            </a:r>
            <a:r>
              <a:rPr lang="en-GB" sz="2400" dirty="0">
                <a:solidFill>
                  <a:srgbClr val="FF0000"/>
                </a:solidFill>
              </a:rPr>
              <a:t>Lung function			</a:t>
            </a:r>
            <a:r>
              <a:rPr lang="en-GB" dirty="0"/>
              <a:t>Possible improvement (FVC &lt; 70%)</a:t>
            </a:r>
          </a:p>
          <a:p>
            <a:pPr lvl="2"/>
            <a:endParaRPr lang="en-GB" dirty="0"/>
          </a:p>
          <a:p>
            <a:r>
              <a:rPr lang="en-GB" sz="2400" i="1" dirty="0">
                <a:solidFill>
                  <a:srgbClr val="FF0000"/>
                </a:solidFill>
              </a:rPr>
              <a:t>X</a:t>
            </a:r>
            <a:r>
              <a:rPr lang="en-GB" sz="2400" dirty="0">
                <a:solidFill>
                  <a:srgbClr val="FF0000"/>
                </a:solidFill>
              </a:rPr>
              <a:t>	No physical activity for 6 weeks after surgery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pPr defTabSz="300038"/>
            <a:r>
              <a:rPr lang="en-GB" sz="3200" i="1" dirty="0"/>
              <a:t>Young children </a:t>
            </a:r>
          </a:p>
          <a:p>
            <a:pPr marL="1436688" indent="-276225" defTabSz="300038">
              <a:buFont typeface="Arial" panose="020B0604020202020204" pitchFamily="34" charset="0"/>
              <a:buChar char="•"/>
            </a:pPr>
            <a:r>
              <a:rPr lang="en-GB" dirty="0"/>
              <a:t>Surgery has potential to allow greater lung growth</a:t>
            </a:r>
          </a:p>
          <a:p>
            <a:pPr marL="1436688" indent="-276225" defTabSz="300038">
              <a:buFont typeface="Arial" panose="020B0604020202020204" pitchFamily="34" charset="0"/>
              <a:buChar char="•"/>
            </a:pPr>
            <a:r>
              <a:rPr lang="en-GB" dirty="0"/>
              <a:t>Surgery not offered to children under age 6 years</a:t>
            </a:r>
          </a:p>
          <a:p>
            <a:pPr marL="1436688" indent="-276225" defTabSz="300038">
              <a:buFont typeface="Arial" panose="020B0604020202020204" pitchFamily="34" charset="0"/>
              <a:buChar char="•"/>
            </a:pPr>
            <a:r>
              <a:rPr lang="en-GB" dirty="0"/>
              <a:t>Bar displacement more likely in kids that can’t keep still</a:t>
            </a:r>
          </a:p>
          <a:p>
            <a:pPr defTabSz="300038">
              <a:tabLst>
                <a:tab pos="898525" algn="l"/>
              </a:tabLst>
            </a:pPr>
            <a:endParaRPr lang="en-GB" sz="2000" i="1" dirty="0"/>
          </a:p>
          <a:p>
            <a:pPr defTabSz="300038">
              <a:tabLst>
                <a:tab pos="898525" algn="l"/>
              </a:tabLst>
            </a:pPr>
            <a:r>
              <a:rPr lang="en-GB" sz="3200" i="1" dirty="0"/>
              <a:t>Teenagers</a:t>
            </a:r>
          </a:p>
          <a:p>
            <a:pPr marL="1446213" indent="-285750" defTabSz="300038">
              <a:buFont typeface="Arial" panose="020B0604020202020204" pitchFamily="34" charset="0"/>
              <a:buChar char="•"/>
              <a:tabLst>
                <a:tab pos="898525" algn="l"/>
              </a:tabLst>
            </a:pPr>
            <a:r>
              <a:rPr lang="en-GB" dirty="0"/>
              <a:t>Effective in adults so no time pressure on adolescents 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4098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701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4237"/>
            <a:ext cx="842493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carinatum</a:t>
            </a:r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4532698" cy="3006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21114" r="34086"/>
          <a:stretch/>
        </p:blipFill>
        <p:spPr>
          <a:xfrm>
            <a:off x="5148064" y="1196752"/>
            <a:ext cx="3541486" cy="5270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5229200"/>
            <a:ext cx="4659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Prominent sternum and anterior chest wall</a:t>
            </a:r>
          </a:p>
          <a:p>
            <a:r>
              <a:rPr lang="en-GB" sz="2000" dirty="0"/>
              <a:t>? Overgrowth of costal cartilages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528" y="4221088"/>
            <a:ext cx="413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Chondrogladiolar</a:t>
            </a:r>
            <a:r>
              <a:rPr lang="en-GB" dirty="0">
                <a:solidFill>
                  <a:srgbClr val="FF0000"/>
                </a:solidFill>
              </a:rPr>
              <a:t>                </a:t>
            </a:r>
            <a:r>
              <a:rPr lang="en-GB" dirty="0" err="1">
                <a:solidFill>
                  <a:srgbClr val="FF0000"/>
                </a:solidFill>
              </a:rPr>
              <a:t>Costomanubrial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69BA7-E47F-4A16-890F-C3E5B31A64F9}"/>
              </a:ext>
            </a:extLst>
          </p:cNvPr>
          <p:cNvSpPr txBox="1"/>
          <p:nvPr/>
        </p:nvSpPr>
        <p:spPr>
          <a:xfrm>
            <a:off x="160679" y="6574374"/>
            <a:ext cx="50674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u="sng" dirty="0" err="1">
                <a:solidFill>
                  <a:schemeClr val="bg1">
                    <a:lumMod val="65000"/>
                  </a:schemeClr>
                </a:solidFill>
                <a:hlinkClick r:id="rId4" tooltip="Paediatric respiratory reviews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Paediatr</a:t>
            </a:r>
            <a:r>
              <a:rPr lang="en-GB" sz="1000" u="sng" dirty="0">
                <a:solidFill>
                  <a:schemeClr val="bg1">
                    <a:lumMod val="65000"/>
                  </a:schemeClr>
                </a:solidFill>
                <a:hlinkClick r:id="rId4" tooltip="Paediatric respiratory reviews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Respir Rev.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 2015 Jan;16(1):18-24.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</a:rPr>
              <a:t>doi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: 10.1016/j.prrv.2014.10.009.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</a:rPr>
              <a:t>Epub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</a:rPr>
              <a:t> 2014 Nov 4.</a:t>
            </a:r>
          </a:p>
        </p:txBody>
      </p:sp>
    </p:spTree>
    <p:extLst>
      <p:ext uri="{BB962C8B-B14F-4D97-AF65-F5344CB8AC3E}">
        <p14:creationId xmlns:p14="http://schemas.microsoft.com/office/powerpoint/2010/main" val="343459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4"/>
            <a:ext cx="49785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Chest deformity </a:t>
            </a:r>
          </a:p>
          <a:p>
            <a:r>
              <a:rPr lang="en-GB" sz="2800" dirty="0">
                <a:solidFill>
                  <a:schemeClr val="bg1"/>
                </a:solidFill>
              </a:rPr>
              <a:t>Pectus deformity</a:t>
            </a:r>
          </a:p>
          <a:p>
            <a:r>
              <a:rPr lang="en-GB" sz="2800" dirty="0">
                <a:solidFill>
                  <a:schemeClr val="bg1"/>
                </a:solidFill>
              </a:rPr>
              <a:t>Scoliosis</a:t>
            </a:r>
          </a:p>
          <a:p>
            <a:r>
              <a:rPr lang="en-GB" sz="2800" dirty="0">
                <a:solidFill>
                  <a:schemeClr val="bg1"/>
                </a:solidFill>
              </a:rPr>
              <a:t>Thoracic insufficiency syndromes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8144" y="2204864"/>
            <a:ext cx="360040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260528" y="2276872"/>
            <a:ext cx="3847976" cy="4869160"/>
            <a:chOff x="5044504" y="2276872"/>
            <a:chExt cx="3847976" cy="4869160"/>
          </a:xfrm>
        </p:grpSpPr>
        <p:pic>
          <p:nvPicPr>
            <p:cNvPr id="6" name="Picture 2" descr="https://prod-images.static.radiopaedia.org/images/25381188/c1dbcc4d7b1ecc8854c25f4eb4e3cb_big_gallery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72"/>
            <a:stretch/>
          </p:blipFill>
          <p:spPr bwMode="auto">
            <a:xfrm>
              <a:off x="5044504" y="2276872"/>
              <a:ext cx="3847976" cy="486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228184" y="2276872"/>
              <a:ext cx="288032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4"/>
            <a:ext cx="8424936" cy="1061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carinatum</a:t>
            </a:r>
            <a:endParaRPr lang="en-GB" sz="4400" dirty="0"/>
          </a:p>
          <a:p>
            <a:endParaRPr lang="en-GB" sz="2000" dirty="0"/>
          </a:p>
          <a:p>
            <a:r>
              <a:rPr lang="en-GB" dirty="0"/>
              <a:t>Less common than pectus excavatum</a:t>
            </a:r>
          </a:p>
          <a:p>
            <a:r>
              <a:rPr lang="en-GB" dirty="0"/>
              <a:t>Usually apparent from birth. May worsen in adolescence</a:t>
            </a:r>
          </a:p>
          <a:p>
            <a:endParaRPr lang="en-GB" dirty="0"/>
          </a:p>
          <a:p>
            <a:r>
              <a:rPr lang="en-GB" sz="2400" dirty="0">
                <a:solidFill>
                  <a:srgbClr val="FF0000"/>
                </a:solidFill>
              </a:rPr>
              <a:t>Physiological effects</a:t>
            </a:r>
          </a:p>
          <a:p>
            <a:r>
              <a:rPr lang="en-GB" dirty="0"/>
              <a:t>Little if any effect on lung volumes, or exercise related cardiac output</a:t>
            </a:r>
          </a:p>
          <a:p>
            <a:endParaRPr lang="en-GB" dirty="0"/>
          </a:p>
          <a:p>
            <a:r>
              <a:rPr lang="en-GB" sz="2400" dirty="0">
                <a:solidFill>
                  <a:srgbClr val="FF0000"/>
                </a:solidFill>
              </a:rPr>
              <a:t>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Cosmetic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Exercise induced dyspnoea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Underlying lung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Air trapping : asthma, CF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Neuromuscular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Thoracic dystrophies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Scolioisis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Collagen disorders ( </a:t>
            </a:r>
            <a:r>
              <a:rPr lang="en-GB" dirty="0" err="1"/>
              <a:t>Marfan’s</a:t>
            </a:r>
            <a:r>
              <a:rPr lang="en-GB" dirty="0"/>
              <a:t> syndrome; Ehlers-</a:t>
            </a:r>
            <a:r>
              <a:rPr lang="en-GB" dirty="0" err="1"/>
              <a:t>Danlos</a:t>
            </a:r>
            <a:r>
              <a:rPr lang="en-GB" dirty="0"/>
              <a:t> syndrome)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28184" y="260648"/>
            <a:ext cx="2578836" cy="17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31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54488"/>
            <a:ext cx="8424936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carinatum</a:t>
            </a:r>
            <a:endParaRPr lang="en-GB" sz="4400" dirty="0"/>
          </a:p>
          <a:p>
            <a:endParaRPr lang="en-GB" sz="2000" dirty="0"/>
          </a:p>
          <a:p>
            <a:r>
              <a:rPr lang="en-GB" sz="2800" dirty="0">
                <a:solidFill>
                  <a:srgbClr val="FF0000"/>
                </a:solidFill>
              </a:rPr>
              <a:t>Surgery</a:t>
            </a:r>
          </a:p>
          <a:p>
            <a:r>
              <a:rPr lang="en-GB" sz="2800" dirty="0">
                <a:solidFill>
                  <a:srgbClr val="FF0000"/>
                </a:solidFill>
              </a:rPr>
              <a:t>Ravitch procedure </a:t>
            </a:r>
          </a:p>
          <a:p>
            <a:r>
              <a:rPr lang="en-GB" dirty="0"/>
              <a:t>Incision						</a:t>
            </a:r>
          </a:p>
          <a:p>
            <a:r>
              <a:rPr lang="en-GB" dirty="0"/>
              <a:t>Resection of costal cartilages</a:t>
            </a:r>
          </a:p>
          <a:p>
            <a:r>
              <a:rPr lang="en-GB" dirty="0"/>
              <a:t>Sternal osteotomy</a:t>
            </a:r>
          </a:p>
          <a:p>
            <a:endParaRPr lang="en-GB" dirty="0"/>
          </a:p>
          <a:p>
            <a:endParaRPr lang="en-GB" dirty="0"/>
          </a:p>
          <a:p>
            <a:endParaRPr lang="en-GB" sz="28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2" y="2636912"/>
            <a:ext cx="5075779" cy="3717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7677472"/>
            <a:ext cx="629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>
                <a:hlinkClick r:id="rId3"/>
              </a:rPr>
              <a:t>https://plasticsurgerykey.com/pediatric-chest-and-trunk-defects/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307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81956"/>
            <a:ext cx="2321012" cy="393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26739" t="50000" r="6967"/>
          <a:stretch>
            <a:fillRect/>
          </a:stretch>
        </p:blipFill>
        <p:spPr bwMode="auto">
          <a:xfrm>
            <a:off x="4355976" y="2153964"/>
            <a:ext cx="4104456" cy="300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54486"/>
            <a:ext cx="842493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carinatum</a:t>
            </a:r>
            <a:endParaRPr lang="en-GB" sz="44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Modified Ravitch procedure</a:t>
            </a:r>
          </a:p>
          <a:p>
            <a:r>
              <a:rPr lang="en-GB" sz="2400" dirty="0"/>
              <a:t>Mesh or strut to support position of sternum</a:t>
            </a:r>
          </a:p>
          <a:p>
            <a:endParaRPr lang="en-GB" dirty="0"/>
          </a:p>
          <a:p>
            <a:endParaRPr lang="en-GB" sz="28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421A20-DB1E-4798-A959-C98E23B564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980730"/>
            <a:ext cx="7200800" cy="4776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99E26B-8906-44D9-95C4-78E2540BDF57}"/>
              </a:ext>
            </a:extLst>
          </p:cNvPr>
          <p:cNvSpPr txBox="1"/>
          <p:nvPr/>
        </p:nvSpPr>
        <p:spPr>
          <a:xfrm>
            <a:off x="1763688" y="5757561"/>
            <a:ext cx="6096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Chondrogladiolar</a:t>
            </a:r>
            <a:r>
              <a:rPr lang="en-GB" dirty="0">
                <a:solidFill>
                  <a:srgbClr val="FF0000"/>
                </a:solidFill>
              </a:rPr>
              <a:t>                                                     </a:t>
            </a:r>
            <a:r>
              <a:rPr lang="en-GB" dirty="0" err="1">
                <a:solidFill>
                  <a:srgbClr val="FF0000"/>
                </a:solidFill>
              </a:rPr>
              <a:t>Costomanubrial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860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layer.slideplayer.com/91/14951898/slides/slide_5.jpg">
            <a:extLst>
              <a:ext uri="{FF2B5EF4-FFF2-40B4-BE49-F238E27FC236}">
                <a16:creationId xmlns:a16="http://schemas.microsoft.com/office/drawing/2014/main" id="{B3944AC6-D31F-4FB0-8F9A-32D718C7E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6401" r="15351" b="21650"/>
          <a:stretch/>
        </p:blipFill>
        <p:spPr bwMode="auto">
          <a:xfrm>
            <a:off x="802564" y="1124744"/>
            <a:ext cx="753887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player.slideplayer.com/91/14951898/slides/slide_5.jpg">
            <a:extLst>
              <a:ext uri="{FF2B5EF4-FFF2-40B4-BE49-F238E27FC236}">
                <a16:creationId xmlns:a16="http://schemas.microsoft.com/office/drawing/2014/main" id="{42264682-2880-40C7-9431-51B236CAB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93715"/>
          <a:stretch/>
        </p:blipFill>
        <p:spPr bwMode="auto">
          <a:xfrm>
            <a:off x="352259" y="6310413"/>
            <a:ext cx="8172400" cy="43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DD267-4E22-4A31-8E2E-69B087BC802F}"/>
              </a:ext>
            </a:extLst>
          </p:cNvPr>
          <p:cNvSpPr txBox="1"/>
          <p:nvPr/>
        </p:nvSpPr>
        <p:spPr>
          <a:xfrm>
            <a:off x="107504" y="116634"/>
            <a:ext cx="755193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Modified Ravitch procedure (PECTUS CARINATUM)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442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13BF82-DA8F-43A1-96A0-07EB29CC4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54" t="11721" r="65591" b="8336"/>
          <a:stretch/>
        </p:blipFill>
        <p:spPr>
          <a:xfrm>
            <a:off x="1043608" y="447537"/>
            <a:ext cx="4428492" cy="5962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02A26A-3748-42A1-A273-9B93F16ECE4A}"/>
              </a:ext>
            </a:extLst>
          </p:cNvPr>
          <p:cNvSpPr txBox="1"/>
          <p:nvPr/>
        </p:nvSpPr>
        <p:spPr>
          <a:xfrm>
            <a:off x="6300192" y="1484784"/>
            <a:ext cx="240642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1574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acuum bell">
            <a:extLst>
              <a:ext uri="{FF2B5EF4-FFF2-40B4-BE49-F238E27FC236}">
                <a16:creationId xmlns:a16="http://schemas.microsoft.com/office/drawing/2014/main" id="{BFC6CD81-E8CD-40A2-8D83-69B2EB96D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9"/>
            <a:ext cx="7848872" cy="349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55136-B1F9-42EC-B356-8C6A26E13DB2}"/>
              </a:ext>
            </a:extLst>
          </p:cNvPr>
          <p:cNvSpPr txBox="1"/>
          <p:nvPr/>
        </p:nvSpPr>
        <p:spPr>
          <a:xfrm>
            <a:off x="251520" y="54486"/>
            <a:ext cx="8424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Pectus Excavatum</a:t>
            </a:r>
          </a:p>
          <a:p>
            <a:r>
              <a:rPr lang="en-GB" sz="4400" dirty="0"/>
              <a:t>Two hours twice a day with </a:t>
            </a:r>
          </a:p>
          <a:p>
            <a:r>
              <a:rPr lang="en-GB" sz="4400" dirty="0">
                <a:solidFill>
                  <a:srgbClr val="FF0000"/>
                </a:solidFill>
              </a:rPr>
              <a:t>The Vacuum Bell</a:t>
            </a:r>
          </a:p>
        </p:txBody>
      </p:sp>
    </p:spTree>
    <p:extLst>
      <p:ext uri="{BB962C8B-B14F-4D97-AF65-F5344CB8AC3E}">
        <p14:creationId xmlns:p14="http://schemas.microsoft.com/office/powerpoint/2010/main" val="1362867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80AEA-354B-484E-B65B-27CB1CD3449D}"/>
              </a:ext>
            </a:extLst>
          </p:cNvPr>
          <p:cNvSpPr/>
          <p:nvPr/>
        </p:nvSpPr>
        <p:spPr>
          <a:xfrm>
            <a:off x="3851920" y="6434182"/>
            <a:ext cx="5814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Patel A,, Hunt I. Is vacuum bell therapy effective in the correction of pectus excavatum?</a:t>
            </a:r>
          </a:p>
          <a:p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Interactive </a:t>
            </a:r>
            <a:r>
              <a:rPr lang="en-GB" sz="900" dirty="0" err="1">
                <a:solidFill>
                  <a:schemeClr val="bg1">
                    <a:lumMod val="50000"/>
                  </a:schemeClr>
                </a:solidFill>
              </a:rPr>
              <a:t>CardioVascular</a:t>
            </a:r>
            <a:r>
              <a:rPr lang="en-GB" sz="900" dirty="0">
                <a:solidFill>
                  <a:schemeClr val="bg1">
                    <a:lumMod val="50000"/>
                  </a:schemeClr>
                </a:solidFill>
              </a:rPr>
              <a:t> and Thoracic Surgery 29 (2019) 287–290 BEST EVIDENCE TOPIC 28 March 2019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018DC-49F0-4D85-853C-87AF7D13A521}"/>
              </a:ext>
            </a:extLst>
          </p:cNvPr>
          <p:cNvSpPr txBox="1"/>
          <p:nvPr/>
        </p:nvSpPr>
        <p:spPr>
          <a:xfrm>
            <a:off x="251520" y="54486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Does </a:t>
            </a:r>
            <a:r>
              <a:rPr lang="en-GB" sz="4400" dirty="0">
                <a:solidFill>
                  <a:srgbClr val="FF0000"/>
                </a:solidFill>
              </a:rPr>
              <a:t>Vacuum Bell Therapy </a:t>
            </a:r>
            <a:r>
              <a:rPr lang="en-GB" sz="4400" dirty="0"/>
              <a:t>work ?</a:t>
            </a:r>
          </a:p>
          <a:p>
            <a:endParaRPr lang="en-GB" sz="4400" dirty="0"/>
          </a:p>
          <a:p>
            <a:r>
              <a:rPr lang="en-GB" sz="2000" dirty="0"/>
              <a:t>Largest series from Switzerland (</a:t>
            </a:r>
            <a:r>
              <a:rPr lang="en-GB" sz="2000" dirty="0" err="1"/>
              <a:t>Haeker</a:t>
            </a:r>
            <a:r>
              <a:rPr lang="en-GB" sz="2000" dirty="0"/>
              <a:t>)</a:t>
            </a:r>
          </a:p>
          <a:p>
            <a:r>
              <a:rPr lang="en-GB" sz="2000" dirty="0"/>
              <a:t>Patients recruited from 2006</a:t>
            </a:r>
          </a:p>
          <a:p>
            <a:endParaRPr lang="en-GB" sz="2000" dirty="0"/>
          </a:p>
          <a:p>
            <a:r>
              <a:rPr lang="en-GB" sz="2000" dirty="0"/>
              <a:t>133 patients treated for 3 months (mean 120 minutes / day)</a:t>
            </a:r>
          </a:p>
          <a:p>
            <a:r>
              <a:rPr lang="en-GB" sz="2000" dirty="0"/>
              <a:t>105 (79%) &gt; 1 cm elevation to sternum</a:t>
            </a:r>
          </a:p>
          <a:p>
            <a:endParaRPr lang="en-GB" sz="2000" dirty="0"/>
          </a:p>
          <a:p>
            <a:r>
              <a:rPr lang="en-GB" sz="2000" dirty="0"/>
              <a:t>CT confirms the effect</a:t>
            </a:r>
          </a:p>
          <a:p>
            <a:endParaRPr lang="en-GB" sz="2000" dirty="0"/>
          </a:p>
          <a:p>
            <a:r>
              <a:rPr lang="en-GB" sz="2000" dirty="0"/>
              <a:t>Best outcomes in those that present earlier, have milder forms of PE, symmetric PE, and a more compliant chest wall.</a:t>
            </a:r>
          </a:p>
          <a:p>
            <a:endParaRPr lang="en-GB" sz="2000" dirty="0"/>
          </a:p>
          <a:p>
            <a:r>
              <a:rPr lang="en-GB" sz="2000" dirty="0"/>
              <a:t>Little evidence to date of permanence of correction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Graphic 4" descr="Thumbs up sign">
            <a:extLst>
              <a:ext uri="{FF2B5EF4-FFF2-40B4-BE49-F238E27FC236}">
                <a16:creationId xmlns:a16="http://schemas.microsoft.com/office/drawing/2014/main" id="{F9384F23-4CF7-4D78-AD50-F78B1CD4C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9036" y="1047224"/>
            <a:ext cx="1444804" cy="1444804"/>
          </a:xfrm>
          <a:prstGeom prst="rect">
            <a:avLst/>
          </a:prstGeom>
        </p:spPr>
      </p:pic>
      <p:pic>
        <p:nvPicPr>
          <p:cNvPr id="7" name="Graphic 6" descr="Questions RTL">
            <a:extLst>
              <a:ext uri="{FF2B5EF4-FFF2-40B4-BE49-F238E27FC236}">
                <a16:creationId xmlns:a16="http://schemas.microsoft.com/office/drawing/2014/main" id="{D5279074-98B3-4037-BDA7-4A63765EA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164716" y="4653136"/>
            <a:ext cx="1633444" cy="16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99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4486"/>
            <a:ext cx="8424936" cy="7325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Pectus Carinatum</a:t>
            </a:r>
          </a:p>
          <a:p>
            <a:r>
              <a:rPr lang="en-GB" sz="4400" dirty="0"/>
              <a:t>Compressive orthotic bracing</a:t>
            </a:r>
          </a:p>
          <a:p>
            <a:r>
              <a:rPr lang="en-GB" sz="4400" dirty="0"/>
              <a:t>with </a:t>
            </a:r>
            <a:r>
              <a:rPr lang="en-GB" sz="4400" dirty="0">
                <a:solidFill>
                  <a:srgbClr val="FF0000"/>
                </a:solidFill>
              </a:rPr>
              <a:t>The Pectus Brace</a:t>
            </a:r>
          </a:p>
          <a:p>
            <a:endParaRPr lang="en-GB" sz="2000" dirty="0"/>
          </a:p>
          <a:p>
            <a:endParaRPr lang="en-GB" dirty="0"/>
          </a:p>
          <a:p>
            <a:endParaRPr lang="en-GB" sz="28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76874"/>
            <a:ext cx="3024336" cy="401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6434102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Frey, Garcia, Brown et. al “</a:t>
            </a:r>
            <a:r>
              <a:rPr lang="en-GB" sz="1000" dirty="0" err="1"/>
              <a:t>Nonoperative</a:t>
            </a:r>
            <a:r>
              <a:rPr lang="en-GB" sz="1000" dirty="0"/>
              <a:t> management of </a:t>
            </a:r>
            <a:r>
              <a:rPr lang="en-GB" sz="1000" dirty="0" err="1"/>
              <a:t>pectus</a:t>
            </a:r>
            <a:r>
              <a:rPr lang="en-GB" sz="1000" dirty="0"/>
              <a:t> </a:t>
            </a:r>
            <a:r>
              <a:rPr lang="en-GB" sz="1000" dirty="0" err="1"/>
              <a:t>carinatum”</a:t>
            </a:r>
            <a:r>
              <a:rPr lang="en-GB" sz="1000" i="1" dirty="0" err="1"/>
              <a:t>Journal</a:t>
            </a:r>
            <a:r>
              <a:rPr lang="en-GB" sz="1000" i="1" dirty="0"/>
              <a:t> of Pediatric Surgery 41: 40-45, 2006</a:t>
            </a:r>
            <a:endParaRPr lang="en-GB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923928" y="2204866"/>
            <a:ext cx="49685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described in 1993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Case series 2006. Frey, Garcia, Brown et. al Cincinnati Children's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First line therapy in many centres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brace is worn 14 hours a day for 2 years, or until full height is achieved.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Ideal age for bracing is age 11 or 12 years, while cartilage is still pliable.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Success described from 6 to 16 years of age.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 patients wear it in the day and remove the brace to sleep.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 improvement occurs within the first year.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Little additional benefit after 18 months.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698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31"/>
            <a:ext cx="8424936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The </a:t>
            </a:r>
            <a:r>
              <a:rPr lang="en-GB" sz="4400" dirty="0" err="1">
                <a:solidFill>
                  <a:srgbClr val="FF0000"/>
                </a:solidFill>
              </a:rPr>
              <a:t>Pectus</a:t>
            </a:r>
            <a:r>
              <a:rPr lang="en-GB" sz="4400" dirty="0">
                <a:solidFill>
                  <a:srgbClr val="FF0000"/>
                </a:solidFill>
              </a:rPr>
              <a:t> Brace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                            </a:t>
            </a:r>
            <a:r>
              <a:rPr lang="en-GB" sz="2800" dirty="0"/>
              <a:t>Before                                   After</a:t>
            </a:r>
          </a:p>
          <a:p>
            <a:endParaRPr lang="en-GB" sz="2000" dirty="0"/>
          </a:p>
          <a:p>
            <a:endParaRPr lang="en-GB" dirty="0"/>
          </a:p>
          <a:p>
            <a:endParaRPr lang="en-GB" sz="28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2622720"/>
            <a:ext cx="334550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6" y="2622721"/>
            <a:ext cx="3369179" cy="253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phic 5" descr="Thumbs up sign">
            <a:extLst>
              <a:ext uri="{FF2B5EF4-FFF2-40B4-BE49-F238E27FC236}">
                <a16:creationId xmlns:a16="http://schemas.microsoft.com/office/drawing/2014/main" id="{290EA279-1C39-4705-B819-5E010EEE5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3148" y="161867"/>
            <a:ext cx="1799332" cy="17993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23339" t="40566" r="26349" b="23267"/>
          <a:stretch/>
        </p:blipFill>
        <p:spPr>
          <a:xfrm>
            <a:off x="759835" y="1628800"/>
            <a:ext cx="7340559" cy="3297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70" y="5013178"/>
            <a:ext cx="39613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solidFill>
                  <a:schemeClr val="bg1">
                    <a:lumMod val="75000"/>
                  </a:schemeClr>
                </a:solidFill>
              </a:rPr>
              <a:t>Robicsek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  et al. 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</a:rPr>
              <a:t>Semin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</a:rPr>
              <a:t>Thorac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</a:rPr>
              <a:t>Cardiovasc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</a:rPr>
              <a:t> Surg. 2009 Spring;21(1):64-75</a:t>
            </a:r>
            <a:r>
              <a:rPr lang="en-GB" sz="10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30" y="116634"/>
            <a:ext cx="42667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2000" dirty="0"/>
          </a:p>
        </p:txBody>
      </p:sp>
      <p:sp>
        <p:nvSpPr>
          <p:cNvPr id="7" name="Oval 6"/>
          <p:cNvSpPr/>
          <p:nvPr/>
        </p:nvSpPr>
        <p:spPr>
          <a:xfrm>
            <a:off x="7164288" y="188640"/>
            <a:ext cx="1152128" cy="115212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7308304" y="40466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90%</a:t>
            </a:r>
          </a:p>
        </p:txBody>
      </p:sp>
    </p:spTree>
    <p:extLst>
      <p:ext uri="{BB962C8B-B14F-4D97-AF65-F5344CB8AC3E}">
        <p14:creationId xmlns:p14="http://schemas.microsoft.com/office/powerpoint/2010/main" val="3439105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07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826" y="188640"/>
            <a:ext cx="8424936" cy="1148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Scoliosis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Adolescent scoliosis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Muscular imbalance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Neuromuscular weakness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Spasticity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Collagen disorders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Marfan’s</a:t>
            </a:r>
            <a:r>
              <a:rPr lang="en-GB" sz="2400" dirty="0"/>
              <a:t>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Ehlers-</a:t>
            </a:r>
            <a:r>
              <a:rPr lang="en-GB" sz="2400" dirty="0" err="1"/>
              <a:t>Danlos</a:t>
            </a:r>
            <a:r>
              <a:rPr lang="en-GB" sz="2400" dirty="0"/>
              <a:t> syndrome</a:t>
            </a:r>
          </a:p>
          <a:p>
            <a:endParaRPr lang="en-GB" sz="2400" dirty="0"/>
          </a:p>
          <a:p>
            <a:r>
              <a:rPr lang="en-GB" sz="2400" dirty="0">
                <a:solidFill>
                  <a:srgbClr val="FF0000"/>
                </a:solidFill>
              </a:rPr>
              <a:t>Congenital scoliosis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Part of complex thoracic dystrophy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Thoracic insufficiency syndromes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/>
          <a:stretch/>
        </p:blipFill>
        <p:spPr>
          <a:xfrm>
            <a:off x="5436098" y="332656"/>
            <a:ext cx="3355555" cy="587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69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prod-images.static.radiopaedia.org/images/26440094/d26068bce64d7ba5cd0215655336dd_big_gallery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1" b="15015"/>
          <a:stretch/>
        </p:blipFill>
        <p:spPr bwMode="auto">
          <a:xfrm>
            <a:off x="1403648" y="1714500"/>
            <a:ext cx="679283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03807" y="6611779"/>
            <a:ext cx="13484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Radiopaedia.org, </a:t>
            </a:r>
            <a:r>
              <a:rPr lang="en-GB" sz="800" dirty="0" err="1">
                <a:solidFill>
                  <a:schemeClr val="bg1">
                    <a:lumMod val="75000"/>
                  </a:schemeClr>
                </a:solidFill>
              </a:rPr>
              <a:t>rID</a:t>
            </a:r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: 49374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127651"/>
            <a:ext cx="84249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Scoliosis</a:t>
            </a:r>
          </a:p>
          <a:p>
            <a:r>
              <a:rPr lang="en-GB" sz="4400" dirty="0">
                <a:solidFill>
                  <a:srgbClr val="FF0000"/>
                </a:solidFill>
              </a:rPr>
              <a:t>Cobb angle</a:t>
            </a: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2658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4"/>
            <a:ext cx="8892480" cy="1064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Adolescent Scoliosis </a:t>
            </a:r>
            <a:r>
              <a:rPr lang="en-GB" sz="4400" dirty="0">
                <a:solidFill>
                  <a:srgbClr val="FF0000"/>
                </a:solidFill>
              </a:rPr>
              <a:t>Surgery</a:t>
            </a:r>
          </a:p>
          <a:p>
            <a:r>
              <a:rPr lang="en-GB" dirty="0"/>
              <a:t>Cobb angle &gt;45%</a:t>
            </a:r>
          </a:p>
          <a:p>
            <a:endParaRPr lang="en-GB" dirty="0"/>
          </a:p>
          <a:p>
            <a:r>
              <a:rPr lang="en-GB" sz="2800" dirty="0">
                <a:solidFill>
                  <a:srgbClr val="FF0000"/>
                </a:solidFill>
              </a:rPr>
              <a:t>Benefits</a:t>
            </a:r>
            <a:r>
              <a:rPr lang="en-GB" sz="2800" dirty="0"/>
              <a:t> </a:t>
            </a:r>
          </a:p>
          <a:p>
            <a:r>
              <a:rPr lang="en-GB" dirty="0"/>
              <a:t>Reduced back pain in adult life</a:t>
            </a:r>
          </a:p>
          <a:p>
            <a:r>
              <a:rPr lang="en-GB" dirty="0"/>
              <a:t>Cosmetic improvement</a:t>
            </a:r>
          </a:p>
          <a:p>
            <a:r>
              <a:rPr lang="en-GB" dirty="0"/>
              <a:t>Probably no effect on lung function *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sz="2800" dirty="0" err="1">
                <a:solidFill>
                  <a:srgbClr val="FF0000"/>
                </a:solidFill>
              </a:rPr>
              <a:t>Risser</a:t>
            </a:r>
            <a:r>
              <a:rPr lang="en-GB" sz="2800" dirty="0">
                <a:solidFill>
                  <a:srgbClr val="FF0000"/>
                </a:solidFill>
              </a:rPr>
              <a:t> staging</a:t>
            </a:r>
          </a:p>
          <a:p>
            <a:r>
              <a:rPr lang="en-GB" dirty="0"/>
              <a:t>Degree of ossification of the iliac crest apophysis is a </a:t>
            </a:r>
          </a:p>
          <a:p>
            <a:r>
              <a:rPr lang="en-GB" dirty="0"/>
              <a:t>good guide to stage of spinal growth </a:t>
            </a:r>
          </a:p>
          <a:p>
            <a:endParaRPr lang="en-GB" dirty="0"/>
          </a:p>
          <a:p>
            <a:r>
              <a:rPr lang="en-GB" sz="2800" dirty="0">
                <a:solidFill>
                  <a:srgbClr val="FF0000"/>
                </a:solidFill>
              </a:rPr>
              <a:t>Surgical approach</a:t>
            </a:r>
          </a:p>
          <a:p>
            <a:r>
              <a:rPr lang="en-GB" dirty="0"/>
              <a:t>Where growth is almost complete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Posterior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Spinal fusion  - iliac crest </a:t>
            </a:r>
            <a:r>
              <a:rPr lang="en-GB" dirty="0" err="1"/>
              <a:t>autograft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Spinal rods to hold spine straight </a:t>
            </a:r>
          </a:p>
          <a:p>
            <a:r>
              <a:rPr lang="en-GB" dirty="0"/>
              <a:t>      whilst fusion becomes secure (rarely removed)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4149080"/>
            <a:ext cx="1709904" cy="2448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19492"/>
          <a:stretch/>
        </p:blipFill>
        <p:spPr>
          <a:xfrm>
            <a:off x="7327274" y="4150700"/>
            <a:ext cx="1781230" cy="2437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F43635-B310-4030-9059-043190672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685254"/>
            <a:ext cx="3528392" cy="2352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A2A7D-0647-47B5-9067-4457AB3CF6B8}"/>
              </a:ext>
            </a:extLst>
          </p:cNvPr>
          <p:cNvSpPr txBox="1"/>
          <p:nvPr/>
        </p:nvSpPr>
        <p:spPr>
          <a:xfrm>
            <a:off x="7930998" y="6563227"/>
            <a:ext cx="961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65000"/>
                  </a:schemeClr>
                </a:solidFill>
              </a:rPr>
              <a:t>www.srs.org</a:t>
            </a:r>
          </a:p>
        </p:txBody>
      </p:sp>
    </p:spTree>
    <p:extLst>
      <p:ext uri="{BB962C8B-B14F-4D97-AF65-F5344CB8AC3E}">
        <p14:creationId xmlns:p14="http://schemas.microsoft.com/office/powerpoint/2010/main" val="2789036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33C52-2392-4C77-AE28-FA1071CF1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92907"/>
            <a:ext cx="7197408" cy="5072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825ED-2084-46A0-AC55-773DCB412C3A}"/>
              </a:ext>
            </a:extLst>
          </p:cNvPr>
          <p:cNvSpPr txBox="1"/>
          <p:nvPr/>
        </p:nvSpPr>
        <p:spPr>
          <a:xfrm>
            <a:off x="768650" y="400286"/>
            <a:ext cx="640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Control                  lordosis                  kyphosis             </a:t>
            </a:r>
            <a:r>
              <a:rPr lang="en-GB" dirty="0" err="1"/>
              <a:t>hyperkyphosis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02DAA-A65E-4D46-9A6A-D3E92AB0DB87}"/>
              </a:ext>
            </a:extLst>
          </p:cNvPr>
          <p:cNvSpPr txBox="1"/>
          <p:nvPr/>
        </p:nvSpPr>
        <p:spPr>
          <a:xfrm>
            <a:off x="4716018" y="6309320"/>
            <a:ext cx="417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Farrell J, Garrido E. Effect of idiopathic thoracic scoliosis on the tracheobronchial tree</a:t>
            </a:r>
          </a:p>
          <a:p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BMJ Open Respiratory Research. 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bmjresp-2017-000264</a:t>
            </a:r>
            <a:endParaRPr lang="en-GB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13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435DC6-F378-4F58-AA26-08939DB26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233" y="1274277"/>
            <a:ext cx="5803512" cy="48831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C5385B-7A2B-40AD-A0E6-DB1BD24327DB}"/>
              </a:ext>
            </a:extLst>
          </p:cNvPr>
          <p:cNvSpPr txBox="1"/>
          <p:nvPr/>
        </p:nvSpPr>
        <p:spPr>
          <a:xfrm>
            <a:off x="4716018" y="6309320"/>
            <a:ext cx="4171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Farrell J, Garrido E. Effect of idiopathic thoracic scoliosis on the tracheobronchial tree</a:t>
            </a:r>
          </a:p>
          <a:p>
            <a:r>
              <a:rPr lang="en-GB" sz="900" dirty="0">
                <a:solidFill>
                  <a:schemeClr val="bg1">
                    <a:lumMod val="65000"/>
                  </a:schemeClr>
                </a:solidFill>
              </a:rPr>
              <a:t>BMJ Open Respiratory Research. </a:t>
            </a:r>
            <a:r>
              <a:rPr lang="en-GB" sz="900" dirty="0">
                <a:solidFill>
                  <a:schemeClr val="bg1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bmjresp-2017-000264</a:t>
            </a:r>
            <a:endParaRPr lang="en-GB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38D80-DFD5-4032-9E81-CF88792ACD58}"/>
              </a:ext>
            </a:extLst>
          </p:cNvPr>
          <p:cNvSpPr txBox="1"/>
          <p:nvPr/>
        </p:nvSpPr>
        <p:spPr>
          <a:xfrm>
            <a:off x="539553" y="476674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Relative position of bronchus intermedius (green), right pulmonary artery (blue) and spine in a  patient with idiopathic scoliosis and relative lordosis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58936F-92B3-4F3B-BDD6-69954DFC14C1}"/>
              </a:ext>
            </a:extLst>
          </p:cNvPr>
          <p:cNvCxnSpPr/>
          <p:nvPr/>
        </p:nvCxnSpPr>
        <p:spPr>
          <a:xfrm flipV="1">
            <a:off x="1187624" y="4149080"/>
            <a:ext cx="2088232" cy="1008112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5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32" y="188642"/>
            <a:ext cx="889248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Neuromuscular Scoliosis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606425" y="3821115"/>
            <a:ext cx="7005638" cy="904875"/>
            <a:chOff x="382" y="2407"/>
            <a:chExt cx="4413" cy="570"/>
          </a:xfrm>
        </p:grpSpPr>
        <p:grpSp>
          <p:nvGrpSpPr>
            <p:cNvPr id="4" name="Group 48"/>
            <p:cNvGrpSpPr>
              <a:grpSpLocks/>
            </p:cNvGrpSpPr>
            <p:nvPr/>
          </p:nvGrpSpPr>
          <p:grpSpPr bwMode="auto">
            <a:xfrm>
              <a:off x="395" y="2750"/>
              <a:ext cx="4400" cy="227"/>
              <a:chOff x="395" y="2750"/>
              <a:chExt cx="4400" cy="227"/>
            </a:xfrm>
          </p:grpSpPr>
          <p:sp>
            <p:nvSpPr>
              <p:cNvPr id="6" name="Line 12"/>
              <p:cNvSpPr>
                <a:spLocks noChangeShapeType="1"/>
              </p:cNvSpPr>
              <p:nvPr/>
            </p:nvSpPr>
            <p:spPr bwMode="auto">
              <a:xfrm>
                <a:off x="395" y="2861"/>
                <a:ext cx="440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Oval 14"/>
              <p:cNvSpPr>
                <a:spLocks noChangeArrowheads="1"/>
              </p:cNvSpPr>
              <p:nvPr/>
            </p:nvSpPr>
            <p:spPr bwMode="auto">
              <a:xfrm>
                <a:off x="413" y="2750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" name="Oval 15"/>
              <p:cNvSpPr>
                <a:spLocks noChangeArrowheads="1"/>
              </p:cNvSpPr>
              <p:nvPr/>
            </p:nvSpPr>
            <p:spPr bwMode="auto">
              <a:xfrm>
                <a:off x="1020" y="2750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" name="Oval 16"/>
              <p:cNvSpPr>
                <a:spLocks noChangeArrowheads="1"/>
              </p:cNvSpPr>
              <p:nvPr/>
            </p:nvSpPr>
            <p:spPr bwMode="auto">
              <a:xfrm>
                <a:off x="1302" y="2750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Oval 18"/>
              <p:cNvSpPr>
                <a:spLocks noChangeArrowheads="1"/>
              </p:cNvSpPr>
              <p:nvPr/>
            </p:nvSpPr>
            <p:spPr bwMode="auto">
              <a:xfrm>
                <a:off x="3288" y="2750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" name="Oval 19"/>
              <p:cNvSpPr>
                <a:spLocks noChangeArrowheads="1"/>
              </p:cNvSpPr>
              <p:nvPr/>
            </p:nvSpPr>
            <p:spPr bwMode="auto">
              <a:xfrm>
                <a:off x="2744" y="2750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" name="Oval 20"/>
              <p:cNvSpPr>
                <a:spLocks noChangeArrowheads="1"/>
              </p:cNvSpPr>
              <p:nvPr/>
            </p:nvSpPr>
            <p:spPr bwMode="auto">
              <a:xfrm>
                <a:off x="1565" y="2750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Oval 21"/>
              <p:cNvSpPr>
                <a:spLocks noChangeArrowheads="1"/>
              </p:cNvSpPr>
              <p:nvPr/>
            </p:nvSpPr>
            <p:spPr bwMode="auto">
              <a:xfrm>
                <a:off x="4115" y="2750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5" name="Text Box 32"/>
            <p:cNvSpPr txBox="1">
              <a:spLocks noChangeArrowheads="1"/>
            </p:cNvSpPr>
            <p:nvPr/>
          </p:nvSpPr>
          <p:spPr bwMode="auto">
            <a:xfrm>
              <a:off x="382" y="2407"/>
              <a:ext cx="7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/>
                <a:t>SMA type 2</a:t>
              </a:r>
              <a:endParaRPr lang="en-US" altLang="en-US"/>
            </a:p>
          </p:txBody>
        </p:sp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47675" y="1982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grpSp>
        <p:nvGrpSpPr>
          <p:cNvPr id="15" name="Group 36"/>
          <p:cNvGrpSpPr>
            <a:grpSpLocks/>
          </p:cNvGrpSpPr>
          <p:nvPr/>
        </p:nvGrpSpPr>
        <p:grpSpPr bwMode="auto">
          <a:xfrm>
            <a:off x="625475" y="5287965"/>
            <a:ext cx="7094538" cy="1106487"/>
            <a:chOff x="394" y="2741"/>
            <a:chExt cx="4469" cy="697"/>
          </a:xfrm>
        </p:grpSpPr>
        <p:grpSp>
          <p:nvGrpSpPr>
            <p:cNvPr id="16" name="Group 23"/>
            <p:cNvGrpSpPr>
              <a:grpSpLocks/>
            </p:cNvGrpSpPr>
            <p:nvPr/>
          </p:nvGrpSpPr>
          <p:grpSpPr bwMode="auto">
            <a:xfrm rot="10800000">
              <a:off x="463" y="3211"/>
              <a:ext cx="4400" cy="227"/>
              <a:chOff x="385" y="2341"/>
              <a:chExt cx="4400" cy="227"/>
            </a:xfrm>
          </p:grpSpPr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>
                <a:off x="385" y="2452"/>
                <a:ext cx="4400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Oval 25"/>
              <p:cNvSpPr>
                <a:spLocks noChangeArrowheads="1"/>
              </p:cNvSpPr>
              <p:nvPr/>
            </p:nvSpPr>
            <p:spPr bwMode="auto">
              <a:xfrm>
                <a:off x="508" y="2341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>
                <a:off x="827" y="2341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" name="Oval 27"/>
              <p:cNvSpPr>
                <a:spLocks noChangeArrowheads="1"/>
              </p:cNvSpPr>
              <p:nvPr/>
            </p:nvSpPr>
            <p:spPr bwMode="auto">
              <a:xfrm>
                <a:off x="1144" y="2341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" name="Oval 28"/>
              <p:cNvSpPr>
                <a:spLocks noChangeArrowheads="1"/>
              </p:cNvSpPr>
              <p:nvPr/>
            </p:nvSpPr>
            <p:spPr bwMode="auto">
              <a:xfrm>
                <a:off x="2109" y="2341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" name="Oval 29"/>
              <p:cNvSpPr>
                <a:spLocks noChangeArrowheads="1"/>
              </p:cNvSpPr>
              <p:nvPr/>
            </p:nvSpPr>
            <p:spPr bwMode="auto">
              <a:xfrm>
                <a:off x="3016" y="2341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" name="Oval 30"/>
              <p:cNvSpPr>
                <a:spLocks noChangeArrowheads="1"/>
              </p:cNvSpPr>
              <p:nvPr/>
            </p:nvSpPr>
            <p:spPr bwMode="auto">
              <a:xfrm>
                <a:off x="1655" y="2341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Oval 31"/>
              <p:cNvSpPr>
                <a:spLocks noChangeArrowheads="1"/>
              </p:cNvSpPr>
              <p:nvPr/>
            </p:nvSpPr>
            <p:spPr bwMode="auto">
              <a:xfrm>
                <a:off x="4105" y="2341"/>
                <a:ext cx="226" cy="22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7" name="Text Box 33"/>
            <p:cNvSpPr txBox="1">
              <a:spLocks noChangeArrowheads="1"/>
            </p:cNvSpPr>
            <p:nvPr/>
          </p:nvSpPr>
          <p:spPr bwMode="auto">
            <a:xfrm>
              <a:off x="394" y="2741"/>
              <a:ext cx="193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GB" altLang="en-US" dirty="0" err="1"/>
                <a:t>Duchenne</a:t>
              </a:r>
              <a:r>
                <a:rPr lang="en-GB" altLang="en-US" dirty="0"/>
                <a:t> Muscular Dystrophy</a:t>
              </a:r>
              <a:endParaRPr lang="en-US" altLang="en-US" dirty="0"/>
            </a:p>
          </p:txBody>
        </p:sp>
      </p:grpSp>
      <p:sp>
        <p:nvSpPr>
          <p:cNvPr id="26" name="Oval 34"/>
          <p:cNvSpPr>
            <a:spLocks noChangeArrowheads="1"/>
          </p:cNvSpPr>
          <p:nvPr/>
        </p:nvSpPr>
        <p:spPr bwMode="auto">
          <a:xfrm>
            <a:off x="3059832" y="4175422"/>
            <a:ext cx="704850" cy="693738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Oval 35"/>
          <p:cNvSpPr>
            <a:spLocks noChangeArrowheads="1"/>
          </p:cNvSpPr>
          <p:nvPr/>
        </p:nvSpPr>
        <p:spPr bwMode="auto">
          <a:xfrm>
            <a:off x="5157788" y="5876925"/>
            <a:ext cx="704850" cy="693738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Oval 37"/>
          <p:cNvSpPr>
            <a:spLocks noChangeArrowheads="1"/>
          </p:cNvSpPr>
          <p:nvPr/>
        </p:nvSpPr>
        <p:spPr bwMode="auto">
          <a:xfrm>
            <a:off x="5076058" y="6021290"/>
            <a:ext cx="358775" cy="360363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9" name="Oval 38"/>
          <p:cNvSpPr>
            <a:spLocks noChangeArrowheads="1"/>
          </p:cNvSpPr>
          <p:nvPr/>
        </p:nvSpPr>
        <p:spPr bwMode="auto">
          <a:xfrm>
            <a:off x="3648077" y="6030913"/>
            <a:ext cx="358775" cy="3603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" name="Oval 39"/>
          <p:cNvSpPr>
            <a:spLocks noChangeArrowheads="1"/>
          </p:cNvSpPr>
          <p:nvPr/>
        </p:nvSpPr>
        <p:spPr bwMode="auto">
          <a:xfrm>
            <a:off x="1090615" y="4365104"/>
            <a:ext cx="358775" cy="360362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" name="Oval 40"/>
          <p:cNvSpPr>
            <a:spLocks noChangeArrowheads="1"/>
          </p:cNvSpPr>
          <p:nvPr/>
        </p:nvSpPr>
        <p:spPr bwMode="auto">
          <a:xfrm>
            <a:off x="276227" y="1830388"/>
            <a:ext cx="358775" cy="360362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Oval 41"/>
          <p:cNvSpPr>
            <a:spLocks noChangeArrowheads="1"/>
          </p:cNvSpPr>
          <p:nvPr/>
        </p:nvSpPr>
        <p:spPr bwMode="auto">
          <a:xfrm>
            <a:off x="284165" y="2233613"/>
            <a:ext cx="358775" cy="360362"/>
          </a:xfrm>
          <a:prstGeom prst="ellipse">
            <a:avLst/>
          </a:prstGeom>
          <a:solidFill>
            <a:srgbClr val="3366FF"/>
          </a:solidFill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Oval 42"/>
          <p:cNvSpPr>
            <a:spLocks noChangeArrowheads="1"/>
          </p:cNvSpPr>
          <p:nvPr/>
        </p:nvSpPr>
        <p:spPr bwMode="auto">
          <a:xfrm>
            <a:off x="284165" y="2641602"/>
            <a:ext cx="358775" cy="3603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" name="Oval 43"/>
          <p:cNvSpPr>
            <a:spLocks noChangeArrowheads="1"/>
          </p:cNvSpPr>
          <p:nvPr/>
        </p:nvSpPr>
        <p:spPr bwMode="auto">
          <a:xfrm>
            <a:off x="292102" y="3068638"/>
            <a:ext cx="358775" cy="360362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642940" y="1827213"/>
            <a:ext cx="21288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/>
              <a:t>Respiratory infection</a:t>
            </a:r>
            <a:endParaRPr lang="en-US" altLang="en-US"/>
          </a:p>
        </p:txBody>
      </p:sp>
      <p:sp>
        <p:nvSpPr>
          <p:cNvPr id="36" name="Text Box 45"/>
          <p:cNvSpPr txBox="1">
            <a:spLocks noChangeArrowheads="1"/>
          </p:cNvSpPr>
          <p:nvPr/>
        </p:nvSpPr>
        <p:spPr bwMode="auto">
          <a:xfrm>
            <a:off x="655638" y="2228852"/>
            <a:ext cx="215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/>
              <a:t>Nocturnal ventilation</a:t>
            </a:r>
            <a:endParaRPr lang="en-US" altLang="en-US"/>
          </a:p>
        </p:txBody>
      </p:sp>
      <p:sp>
        <p:nvSpPr>
          <p:cNvPr id="37" name="Text Box 46"/>
          <p:cNvSpPr txBox="1">
            <a:spLocks noChangeArrowheads="1"/>
          </p:cNvSpPr>
          <p:nvPr/>
        </p:nvSpPr>
        <p:spPr bwMode="auto">
          <a:xfrm>
            <a:off x="679450" y="263048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/>
              <a:t>Non-ambulation</a:t>
            </a:r>
            <a:endParaRPr lang="en-US" altLang="en-US"/>
          </a:p>
        </p:txBody>
      </p:sp>
      <p:sp>
        <p:nvSpPr>
          <p:cNvPr id="38" name="Text Box 47"/>
          <p:cNvSpPr txBox="1">
            <a:spLocks noChangeArrowheads="1"/>
          </p:cNvSpPr>
          <p:nvPr/>
        </p:nvSpPr>
        <p:spPr bwMode="auto">
          <a:xfrm>
            <a:off x="693738" y="3062288"/>
            <a:ext cx="14906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/>
              <a:t>Spinal surgery</a:t>
            </a:r>
            <a:endParaRPr lang="en-US" altLang="en-US"/>
          </a:p>
        </p:txBody>
      </p:sp>
      <p:sp>
        <p:nvSpPr>
          <p:cNvPr id="40" name="Rectangle 39"/>
          <p:cNvSpPr/>
          <p:nvPr/>
        </p:nvSpPr>
        <p:spPr>
          <a:xfrm>
            <a:off x="251520" y="764706"/>
            <a:ext cx="71419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dirty="0">
                <a:solidFill>
                  <a:srgbClr val="C00000"/>
                </a:solidFill>
              </a:rPr>
              <a:t>Life events for a child with muscle disease</a:t>
            </a:r>
          </a:p>
        </p:txBody>
      </p:sp>
    </p:spTree>
    <p:extLst>
      <p:ext uri="{BB962C8B-B14F-4D97-AF65-F5344CB8AC3E}">
        <p14:creationId xmlns:p14="http://schemas.microsoft.com/office/powerpoint/2010/main" val="3073675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32" y="188640"/>
            <a:ext cx="8892480" cy="1144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Neuromuscular Scoliosis</a:t>
            </a:r>
          </a:p>
          <a:p>
            <a:r>
              <a:rPr lang="en-GB" sz="2000" dirty="0"/>
              <a:t>Spinal muscular atrophy type 2</a:t>
            </a:r>
          </a:p>
          <a:p>
            <a:r>
              <a:rPr lang="en-GB" sz="2000" dirty="0" err="1"/>
              <a:t>Duchenne</a:t>
            </a:r>
            <a:r>
              <a:rPr lang="en-GB" sz="2000" dirty="0"/>
              <a:t> muscular dystrophy</a:t>
            </a:r>
          </a:p>
          <a:p>
            <a:endParaRPr lang="en-GB" sz="600" dirty="0"/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Co-morbidities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Muscle weakness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Poor cough and secretion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Aspiration lung disease</a:t>
            </a:r>
          </a:p>
          <a:p>
            <a:endParaRPr lang="en-GB" sz="800" dirty="0"/>
          </a:p>
          <a:p>
            <a:r>
              <a:rPr lang="en-GB" sz="2400" dirty="0">
                <a:solidFill>
                  <a:srgbClr val="FF0000"/>
                </a:solidFill>
              </a:rPr>
              <a:t>Bracing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interferes with respiratory function particularly at night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Should not be worn if evidence of night time hypoventilation</a:t>
            </a:r>
          </a:p>
          <a:p>
            <a:endParaRPr lang="en-GB" sz="800" dirty="0"/>
          </a:p>
          <a:p>
            <a:r>
              <a:rPr lang="en-GB" sz="2400" dirty="0">
                <a:solidFill>
                  <a:srgbClr val="FF0000"/>
                </a:solidFill>
              </a:rPr>
              <a:t>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Surgery is a major undertaking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If performed on a growing spine – spinal fusion avoided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Growing rods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Magnetically controlled Growing Rods (MCGR) (MAGEC™)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2050" name="Picture 2" descr="post-operative standing x-ray shows magnetically controlled growing rods for treatment of pediatric scolios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76872"/>
            <a:ext cx="2208346" cy="44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92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32" y="188640"/>
            <a:ext cx="8388424" cy="1111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Neuromuscular Scoliosis</a:t>
            </a:r>
          </a:p>
          <a:p>
            <a:r>
              <a:rPr lang="en-GB" sz="2800" dirty="0">
                <a:solidFill>
                  <a:srgbClr val="FF0000"/>
                </a:solidFill>
              </a:rPr>
              <a:t>Perioperative period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Surgery is a major undertaking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Scoliosis surgery is associated with a 40% drop in FVC because of pain and atelectasis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Pre-operative VC &lt;60%  - increased risk of prolonged post-operative ventilation</a:t>
            </a:r>
          </a:p>
          <a:p>
            <a:endParaRPr lang="en-GB" dirty="0"/>
          </a:p>
          <a:p>
            <a:r>
              <a:rPr lang="en-GB" sz="2000" dirty="0">
                <a:solidFill>
                  <a:srgbClr val="FF0000"/>
                </a:solidFill>
              </a:rPr>
              <a:t>Pre-op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Introduce mask ventilation and cough assist physiotherapy</a:t>
            </a:r>
          </a:p>
          <a:p>
            <a:endParaRPr lang="en-GB" dirty="0"/>
          </a:p>
          <a:p>
            <a:r>
              <a:rPr lang="en-GB" sz="2000" dirty="0">
                <a:solidFill>
                  <a:srgbClr val="FF0000"/>
                </a:solidFill>
              </a:rPr>
              <a:t>Post-op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Specific </a:t>
            </a:r>
            <a:r>
              <a:rPr lang="en-GB" dirty="0" err="1"/>
              <a:t>extubation</a:t>
            </a:r>
            <a:r>
              <a:rPr lang="en-GB" dirty="0"/>
              <a:t> protocols for neuromuscular children which incorporate effective cough assist and </a:t>
            </a:r>
            <a:r>
              <a:rPr lang="en-GB" dirty="0" err="1"/>
              <a:t>extubation</a:t>
            </a:r>
            <a:r>
              <a:rPr lang="en-GB" dirty="0"/>
              <a:t> to mask ventilation reduce re-intubation rates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4400" dirty="0"/>
          </a:p>
          <a:p>
            <a:endParaRPr lang="en-GB" sz="800" dirty="0"/>
          </a:p>
          <a:p>
            <a:pPr defTabSz="358775"/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67936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6"/>
          <a:stretch>
            <a:fillRect/>
          </a:stretch>
        </p:blipFill>
        <p:spPr bwMode="auto">
          <a:xfrm>
            <a:off x="2019302" y="254000"/>
            <a:ext cx="4721225" cy="629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r="32562"/>
          <a:stretch/>
        </p:blipFill>
        <p:spPr>
          <a:xfrm>
            <a:off x="6804248" y="188640"/>
            <a:ext cx="2088232" cy="11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7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30" y="116632"/>
            <a:ext cx="7409849" cy="7509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endParaRPr lang="en-GB" sz="1600" dirty="0"/>
          </a:p>
          <a:p>
            <a:r>
              <a:rPr lang="en-GB" dirty="0"/>
              <a:t>Body of sternum displaced posteriorly  </a:t>
            </a:r>
          </a:p>
          <a:p>
            <a:r>
              <a:rPr lang="en-GB" dirty="0"/>
              <a:t>Unilateral or asymmetrical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Familial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1: 400 live births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Inheritance unresolved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Pathogenesis poorly understood  - abnormal costochondral joints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Mostly an isolated finding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Associated with collagen disorders:  </a:t>
            </a:r>
            <a:r>
              <a:rPr lang="en-GB" dirty="0" err="1"/>
              <a:t>Marfan’s</a:t>
            </a:r>
            <a:r>
              <a:rPr lang="en-GB" dirty="0"/>
              <a:t> and Ehlers-Danlos syndrome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Associated with underlying lung disease or pulmonary hypoplasia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One element of a more complex chest wall deformity</a:t>
            </a:r>
          </a:p>
          <a:p>
            <a:endParaRPr lang="en-GB" sz="2000" dirty="0"/>
          </a:p>
          <a:p>
            <a:endParaRPr lang="en-GB" sz="2000" dirty="0">
              <a:solidFill>
                <a:srgbClr val="FF0000"/>
              </a:solidFill>
            </a:endParaRP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Oval 3"/>
          <p:cNvSpPr/>
          <p:nvPr/>
        </p:nvSpPr>
        <p:spPr>
          <a:xfrm>
            <a:off x="10260632" y="2636912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308304" y="40466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90%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6" y="1541037"/>
            <a:ext cx="5190683" cy="233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33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08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32" y="188640"/>
            <a:ext cx="8388424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Thoracic insufficiency syndromes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Congenital disorders of the chest wall and spine that cause respiratory distress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mechanical compromise from abnormal  ribs and scoliosis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Persisting small volume thorax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Inadequate lung development – pulmonary hypoplasia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dirty="0"/>
          </a:p>
          <a:p>
            <a:endParaRPr lang="en-GB" sz="1000" dirty="0"/>
          </a:p>
          <a:p>
            <a:r>
              <a:rPr lang="en-GB" sz="2800" dirty="0">
                <a:solidFill>
                  <a:srgbClr val="FF0000"/>
                </a:solidFill>
              </a:rPr>
              <a:t>Often severe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Respiratory failure, pulmonary hypertension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Ventilator dependent from birth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Condition may be incompatible with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000" dirty="0"/>
          </a:p>
          <a:p>
            <a:r>
              <a:rPr lang="en-GB" sz="2800" dirty="0">
                <a:solidFill>
                  <a:srgbClr val="FF0000"/>
                </a:solidFill>
              </a:rPr>
              <a:t>Surgery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Increasing thoracic volume could potentially increase lung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403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32" y="188640"/>
            <a:ext cx="838842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Short Rib dysplasia</a:t>
            </a:r>
          </a:p>
          <a:p>
            <a:r>
              <a:rPr lang="en-GB" sz="2000" dirty="0" err="1">
                <a:solidFill>
                  <a:srgbClr val="FF0000"/>
                </a:solidFill>
              </a:rPr>
              <a:t>Jeune</a:t>
            </a:r>
            <a:r>
              <a:rPr lang="en-GB" sz="2000" dirty="0">
                <a:solidFill>
                  <a:srgbClr val="FF0000"/>
                </a:solidFill>
              </a:rPr>
              <a:t> syndrome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Ellis Van Creveld syndrome</a:t>
            </a:r>
          </a:p>
          <a:p>
            <a:r>
              <a:rPr lang="en-GB" sz="2000" dirty="0">
                <a:solidFill>
                  <a:srgbClr val="FF0000"/>
                </a:solidFill>
              </a:rPr>
              <a:t>Beemer-Langer type</a:t>
            </a:r>
          </a:p>
          <a:p>
            <a:r>
              <a:rPr lang="en-GB" sz="2000" dirty="0">
                <a:solidFill>
                  <a:srgbClr val="FF0000"/>
                </a:solidFill>
              </a:rPr>
              <a:t>Majewski type</a:t>
            </a:r>
          </a:p>
          <a:p>
            <a:r>
              <a:rPr lang="en-GB" sz="2000" dirty="0" err="1">
                <a:solidFill>
                  <a:srgbClr val="FF0000"/>
                </a:solidFill>
              </a:rPr>
              <a:t>Saldino</a:t>
            </a:r>
            <a:r>
              <a:rPr lang="en-GB" sz="2000" dirty="0">
                <a:solidFill>
                  <a:srgbClr val="FF0000"/>
                </a:solidFill>
              </a:rPr>
              <a:t>-Noonan type</a:t>
            </a:r>
          </a:p>
          <a:p>
            <a:r>
              <a:rPr lang="en-GB" sz="2000" dirty="0">
                <a:solidFill>
                  <a:srgbClr val="FF0000"/>
                </a:solidFill>
              </a:rPr>
              <a:t>Verma-</a:t>
            </a:r>
            <a:r>
              <a:rPr lang="en-GB" sz="2000" dirty="0" err="1">
                <a:solidFill>
                  <a:srgbClr val="FF0000"/>
                </a:solidFill>
              </a:rPr>
              <a:t>Naumoff</a:t>
            </a:r>
            <a:r>
              <a:rPr lang="en-GB" sz="2000" dirty="0">
                <a:solidFill>
                  <a:srgbClr val="FF0000"/>
                </a:solidFill>
              </a:rPr>
              <a:t> type</a:t>
            </a:r>
          </a:p>
          <a:p>
            <a:r>
              <a:rPr lang="en-GB" sz="2000" dirty="0" err="1">
                <a:solidFill>
                  <a:srgbClr val="FF0000"/>
                </a:solidFill>
              </a:rPr>
              <a:t>Mainzer-Saldino</a:t>
            </a:r>
            <a:r>
              <a:rPr lang="en-GB" sz="2000" dirty="0">
                <a:solidFill>
                  <a:srgbClr val="FF0000"/>
                </a:solidFill>
              </a:rPr>
              <a:t> syndrome </a:t>
            </a:r>
          </a:p>
          <a:p>
            <a:endParaRPr lang="en-GB" sz="4400" dirty="0"/>
          </a:p>
          <a:p>
            <a:r>
              <a:rPr lang="en-GB" sz="4400" dirty="0"/>
              <a:t>Severe congenital thoracic scoliosis</a:t>
            </a:r>
          </a:p>
          <a:p>
            <a:r>
              <a:rPr lang="en-GB" sz="2000" dirty="0">
                <a:solidFill>
                  <a:srgbClr val="FF0000"/>
                </a:solidFill>
              </a:rPr>
              <a:t>VACTERL</a:t>
            </a:r>
          </a:p>
          <a:p>
            <a:r>
              <a:rPr lang="en-GB" sz="2000" dirty="0" err="1">
                <a:solidFill>
                  <a:srgbClr val="FF0000"/>
                </a:solidFill>
              </a:rPr>
              <a:t>Jarcho</a:t>
            </a:r>
            <a:r>
              <a:rPr lang="en-GB" sz="2000" dirty="0">
                <a:solidFill>
                  <a:srgbClr val="FF0000"/>
                </a:solidFill>
              </a:rPr>
              <a:t>-Levin syndrome</a:t>
            </a:r>
          </a:p>
          <a:p>
            <a:endParaRPr lang="en-GB" sz="4400" dirty="0"/>
          </a:p>
          <a:p>
            <a:r>
              <a:rPr lang="en-GB" sz="2000" dirty="0">
                <a:solidFill>
                  <a:srgbClr val="FF0000"/>
                </a:solidFill>
              </a:rPr>
              <a:t>Poland syndrome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602501-17B5-42E8-8A11-8E78FBE16DFD}"/>
              </a:ext>
            </a:extLst>
          </p:cNvPr>
          <p:cNvSpPr txBox="1"/>
          <p:nvPr/>
        </p:nvSpPr>
        <p:spPr>
          <a:xfrm>
            <a:off x="6516218" y="908720"/>
            <a:ext cx="1826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Ciliopathies</a:t>
            </a:r>
          </a:p>
          <a:p>
            <a:r>
              <a:rPr lang="en-GB" dirty="0"/>
              <a:t>Short ribs</a:t>
            </a:r>
          </a:p>
          <a:p>
            <a:r>
              <a:rPr lang="en-GB" dirty="0"/>
              <a:t>Short long bones</a:t>
            </a:r>
          </a:p>
          <a:p>
            <a:r>
              <a:rPr lang="en-GB" dirty="0"/>
              <a:t>Polydactyly</a:t>
            </a:r>
          </a:p>
          <a:p>
            <a:r>
              <a:rPr lang="en-GB" dirty="0"/>
              <a:t>Kidney, eyes</a:t>
            </a:r>
          </a:p>
        </p:txBody>
      </p:sp>
    </p:spTree>
    <p:extLst>
      <p:ext uri="{BB962C8B-B14F-4D97-AF65-F5344CB8AC3E}">
        <p14:creationId xmlns:p14="http://schemas.microsoft.com/office/powerpoint/2010/main" val="2910052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32" y="188642"/>
            <a:ext cx="838842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Chest expansion surgery</a:t>
            </a:r>
          </a:p>
          <a:p>
            <a:r>
              <a:rPr lang="en-GB" sz="4400" dirty="0">
                <a:solidFill>
                  <a:srgbClr val="FF0000"/>
                </a:solidFill>
              </a:rPr>
              <a:t>3 approaches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Sternal split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Lateral thoracic expansion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VEPTR (Vertical Expandable Prosthetic Titanium Rib)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72008"/>
            <a:ext cx="245490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9495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4" y="1700808"/>
            <a:ext cx="555819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024" y="1700808"/>
            <a:ext cx="312190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8032" y="188642"/>
            <a:ext cx="83884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Chest expansion surgery</a:t>
            </a:r>
          </a:p>
          <a:p>
            <a:r>
              <a:rPr lang="en-GB" sz="4400" dirty="0">
                <a:solidFill>
                  <a:srgbClr val="FF0000"/>
                </a:solidFill>
              </a:rPr>
              <a:t>Sternal split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575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7520" t="27038" r="46331" b="16254"/>
          <a:stretch/>
        </p:blipFill>
        <p:spPr bwMode="auto">
          <a:xfrm>
            <a:off x="323530" y="1758273"/>
            <a:ext cx="4027629" cy="355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8032" y="188642"/>
            <a:ext cx="83884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Chest expansion surgery</a:t>
            </a:r>
          </a:p>
          <a:p>
            <a:r>
              <a:rPr lang="en-GB" sz="4400" dirty="0">
                <a:solidFill>
                  <a:srgbClr val="FF0000"/>
                </a:solidFill>
              </a:rPr>
              <a:t>Lateral thoracic expansion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6021290"/>
            <a:ext cx="84249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Davis JT, Ruberg RL,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Leppink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DM, McCoy KS, Wright CC.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Lateral thoracic expansion for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Jeune’s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asphyxiating dystrophy: a new approach. Ann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Thorac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400" dirty="0" err="1">
                <a:solidFill>
                  <a:schemeClr val="bg1">
                    <a:lumMod val="50000"/>
                  </a:schemeClr>
                </a:solidFill>
              </a:rPr>
              <a:t>Surg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1995;60:694–6</a:t>
            </a:r>
            <a:r>
              <a:rPr lang="en-GB" sz="1400" dirty="0"/>
              <a:t>.</a:t>
            </a:r>
          </a:p>
          <a:p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4E92A11-01C1-4B53-9A97-08E5312F8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159" y="2108410"/>
            <a:ext cx="4778085" cy="291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56832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09329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Nagarajan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Muthialu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Shafi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Mussa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Catherine M. Owens Neil </a:t>
            </a:r>
            <a:r>
              <a:rPr lang="en-GB" sz="1000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Bulstrode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Martin J. Elliott</a:t>
            </a:r>
          </a:p>
          <a:p>
            <a:pPr fontAlgn="base"/>
            <a:r>
              <a:rPr lang="en-GB" sz="1000" i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European Journal of Cardio-Thoracic Surgery</a:t>
            </a:r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, Volume 46, Issue 4, October 2014, Pages 643–647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032" y="188642"/>
            <a:ext cx="83884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Chest expansion surgery</a:t>
            </a:r>
          </a:p>
          <a:p>
            <a:r>
              <a:rPr lang="en-GB" sz="4400" dirty="0">
                <a:solidFill>
                  <a:srgbClr val="FF0000"/>
                </a:solidFill>
              </a:rPr>
              <a:t>Lateral thoracic expansion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5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7" y="1858162"/>
            <a:ext cx="6624734" cy="358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74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67544" y="1916832"/>
            <a:ext cx="4439552" cy="36656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512" y="6093296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GB" sz="1000" dirty="0" err="1">
                <a:latin typeface="+mj-lt"/>
              </a:rPr>
              <a:t>Nagarajan</a:t>
            </a:r>
            <a:r>
              <a:rPr lang="en-GB" sz="1000" dirty="0">
                <a:latin typeface="+mj-lt"/>
              </a:rPr>
              <a:t> </a:t>
            </a:r>
            <a:r>
              <a:rPr lang="en-GB" sz="1000" dirty="0" err="1">
                <a:latin typeface="+mj-lt"/>
              </a:rPr>
              <a:t>Muthialu</a:t>
            </a:r>
            <a:r>
              <a:rPr lang="en-GB" sz="1000" dirty="0">
                <a:latin typeface="+mj-lt"/>
              </a:rPr>
              <a:t> </a:t>
            </a:r>
            <a:r>
              <a:rPr lang="en-GB" sz="1000" dirty="0" err="1">
                <a:latin typeface="+mj-lt"/>
              </a:rPr>
              <a:t>Shafi</a:t>
            </a:r>
            <a:r>
              <a:rPr lang="en-GB" sz="1000" dirty="0">
                <a:latin typeface="+mj-lt"/>
              </a:rPr>
              <a:t> </a:t>
            </a:r>
            <a:r>
              <a:rPr lang="en-GB" sz="1000" dirty="0" err="1">
                <a:latin typeface="+mj-lt"/>
              </a:rPr>
              <a:t>Mussa</a:t>
            </a:r>
            <a:r>
              <a:rPr lang="en-GB" sz="1000" dirty="0">
                <a:latin typeface="+mj-lt"/>
              </a:rPr>
              <a:t> Catherine M. Owens Neil </a:t>
            </a:r>
            <a:r>
              <a:rPr lang="en-GB" sz="1000" dirty="0" err="1">
                <a:latin typeface="+mj-lt"/>
              </a:rPr>
              <a:t>Bulstrode</a:t>
            </a:r>
            <a:r>
              <a:rPr lang="en-GB" sz="1000" dirty="0">
                <a:latin typeface="+mj-lt"/>
              </a:rPr>
              <a:t> Martin J. Elliott</a:t>
            </a:r>
          </a:p>
          <a:p>
            <a:pPr fontAlgn="base"/>
            <a:r>
              <a:rPr lang="en-GB" sz="1000" i="1" dirty="0">
                <a:latin typeface="+mj-lt"/>
              </a:rPr>
              <a:t>European Journal of Cardio-Thoracic Surgery</a:t>
            </a:r>
            <a:r>
              <a:rPr lang="en-GB" sz="1000" dirty="0">
                <a:latin typeface="+mj-lt"/>
              </a:rPr>
              <a:t>, Volume 46, Issue 4, October 2014, Pages 643–647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8032" y="188642"/>
            <a:ext cx="83884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Chest expansion surgery</a:t>
            </a:r>
          </a:p>
          <a:p>
            <a:r>
              <a:rPr lang="en-GB" sz="4400" dirty="0">
                <a:solidFill>
                  <a:srgbClr val="FF0000"/>
                </a:solidFill>
              </a:rPr>
              <a:t>Lateral thoracic expansion</a:t>
            </a:r>
          </a:p>
          <a:p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6136" y="2636914"/>
            <a:ext cx="294189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At 12 months post surgery</a:t>
            </a:r>
          </a:p>
          <a:p>
            <a:endParaRPr lang="en-GB" dirty="0"/>
          </a:p>
          <a:p>
            <a:r>
              <a:rPr lang="en-GB" dirty="0"/>
              <a:t>5 on nocturnal NIV</a:t>
            </a:r>
          </a:p>
          <a:p>
            <a:r>
              <a:rPr lang="en-GB" dirty="0"/>
              <a:t>2 on 24/7 invasive ventilation</a:t>
            </a:r>
          </a:p>
          <a:p>
            <a:r>
              <a:rPr lang="en-GB" dirty="0"/>
              <a:t>2 deaths</a:t>
            </a:r>
          </a:p>
        </p:txBody>
      </p:sp>
    </p:spTree>
    <p:extLst>
      <p:ext uri="{BB962C8B-B14F-4D97-AF65-F5344CB8AC3E}">
        <p14:creationId xmlns:p14="http://schemas.microsoft.com/office/powerpoint/2010/main" val="3820689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2557508" cy="4200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8032" y="188642"/>
            <a:ext cx="83884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Chest expansion surgery</a:t>
            </a:r>
          </a:p>
          <a:p>
            <a:r>
              <a:rPr lang="en-GB" sz="4400" dirty="0">
                <a:solidFill>
                  <a:srgbClr val="FF0000"/>
                </a:solidFill>
              </a:rPr>
              <a:t>VEPTR</a:t>
            </a:r>
          </a:p>
          <a:p>
            <a:r>
              <a:rPr lang="en-GB" sz="2800" dirty="0">
                <a:solidFill>
                  <a:srgbClr val="FF0000"/>
                </a:solidFill>
              </a:rPr>
              <a:t>Vertical Expandable Prosthetic Titanium Rib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27678-08D1-46A1-9257-F54679066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504" y="2238504"/>
            <a:ext cx="5380952" cy="4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1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5517" y="3140968"/>
            <a:ext cx="260098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1700808"/>
            <a:ext cx="84969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Approved for  the treatment of Thoracic insufficiency syndrome in paediatric patients due to fused ribs and scoliosis, absent ribs, hypoplastic thorax syndromes, and congenital or neuromuscular scoliosis without rib abnormality.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88032" y="188640"/>
            <a:ext cx="838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Chest expansion surgery</a:t>
            </a:r>
          </a:p>
          <a:p>
            <a:r>
              <a:rPr lang="en-GB" sz="4400" dirty="0">
                <a:solidFill>
                  <a:srgbClr val="FF0000"/>
                </a:solidFill>
              </a:rPr>
              <a:t>VEPTR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5071" y="3140969"/>
            <a:ext cx="1928899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43303" y="3140969"/>
            <a:ext cx="1928899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140968"/>
            <a:ext cx="1934260" cy="31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132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31" y="116634"/>
            <a:ext cx="72728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endParaRPr lang="en-GB" sz="1000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Physiological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Major complaint is cosmetic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Decreased exercise ability, cardiovascular function and lower lung volumes compared to age and size matched controls.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Effects are often mild and fall within normal range</a:t>
            </a:r>
          </a:p>
          <a:p>
            <a:endParaRPr lang="en-GB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Severe PE displaces the heart to the left and can impair optimal right ventricular filling with reduced cardiac output during exercise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Real effect on exercise 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Reduced lung volumes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Reduced maximal cardiac output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lack of fitness through avoidance of exercise from embarrassment</a:t>
            </a:r>
          </a:p>
          <a:p>
            <a:endParaRPr lang="en-GB" sz="2000" dirty="0"/>
          </a:p>
        </p:txBody>
      </p:sp>
      <p:sp>
        <p:nvSpPr>
          <p:cNvPr id="4" name="Oval 3"/>
          <p:cNvSpPr/>
          <p:nvPr/>
        </p:nvSpPr>
        <p:spPr>
          <a:xfrm>
            <a:off x="10260632" y="2636912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308304" y="40466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90%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/>
          <a:srcRect l="47396" t="30499" r="13854" b="26500"/>
          <a:stretch/>
        </p:blipFill>
        <p:spPr>
          <a:xfrm>
            <a:off x="6588224" y="-4563888"/>
            <a:ext cx="3816424" cy="2646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6010" y="6642556"/>
            <a:ext cx="1317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Radiopaedia.org, </a:t>
            </a:r>
            <a:r>
              <a:rPr lang="en-GB" sz="800" dirty="0" err="1">
                <a:solidFill>
                  <a:schemeClr val="bg1">
                    <a:lumMod val="65000"/>
                  </a:schemeClr>
                </a:solidFill>
              </a:rPr>
              <a:t>rID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: 8657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A5FB8-1070-4373-BCFF-11A0DBAA6C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0868"/>
          <a:stretch/>
        </p:blipFill>
        <p:spPr>
          <a:xfrm>
            <a:off x="7069926" y="421267"/>
            <a:ext cx="1512168" cy="233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90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76674"/>
            <a:ext cx="49785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solidFill>
                  <a:srgbClr val="FF0000"/>
                </a:solidFill>
              </a:rPr>
              <a:t>Chest deformity </a:t>
            </a:r>
          </a:p>
          <a:p>
            <a:r>
              <a:rPr lang="en-GB" sz="2800" dirty="0">
                <a:solidFill>
                  <a:schemeClr val="bg1"/>
                </a:solidFill>
              </a:rPr>
              <a:t>Pectus deformity</a:t>
            </a:r>
          </a:p>
          <a:p>
            <a:r>
              <a:rPr lang="en-GB" sz="2800" dirty="0">
                <a:solidFill>
                  <a:schemeClr val="bg1"/>
                </a:solidFill>
              </a:rPr>
              <a:t>Scoliosis</a:t>
            </a:r>
          </a:p>
          <a:p>
            <a:r>
              <a:rPr lang="en-GB" sz="2800" dirty="0">
                <a:solidFill>
                  <a:schemeClr val="bg1"/>
                </a:solidFill>
              </a:rPr>
              <a:t>Thoracic insufficiency syndromes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8144" y="2204864"/>
            <a:ext cx="360040" cy="4320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5260528" y="2276872"/>
            <a:ext cx="3847976" cy="4869160"/>
            <a:chOff x="5044504" y="2276872"/>
            <a:chExt cx="3847976" cy="4869160"/>
          </a:xfrm>
        </p:grpSpPr>
        <p:pic>
          <p:nvPicPr>
            <p:cNvPr id="6" name="Picture 2" descr="https://prod-images.static.radiopaedia.org/images/25381188/c1dbcc4d7b1ecc8854c25f4eb4e3cb_big_gallery.jpe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72"/>
            <a:stretch/>
          </p:blipFill>
          <p:spPr bwMode="auto">
            <a:xfrm>
              <a:off x="5044504" y="2276872"/>
              <a:ext cx="3847976" cy="4869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6228184" y="2276872"/>
              <a:ext cx="288032" cy="288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966002-8AA3-4DAF-9186-2EEDD6664DB6}"/>
              </a:ext>
            </a:extLst>
          </p:cNvPr>
          <p:cNvSpPr txBox="1"/>
          <p:nvPr/>
        </p:nvSpPr>
        <p:spPr>
          <a:xfrm>
            <a:off x="296888" y="4941168"/>
            <a:ext cx="619268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Professor Julian Forton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Consultant in paediatric respiratory medicine</a:t>
            </a:r>
          </a:p>
          <a:p>
            <a:r>
              <a:rPr lang="en-GB" sz="2000" dirty="0">
                <a:solidFill>
                  <a:schemeClr val="bg1"/>
                </a:solidFill>
              </a:rPr>
              <a:t>Children’s Hospital for Wales, Cardiff</a:t>
            </a:r>
          </a:p>
        </p:txBody>
      </p:sp>
    </p:spTree>
    <p:extLst>
      <p:ext uri="{BB962C8B-B14F-4D97-AF65-F5344CB8AC3E}">
        <p14:creationId xmlns:p14="http://schemas.microsoft.com/office/powerpoint/2010/main" val="915106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643C71-139E-4515-B74B-5EAE6740E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FAA5BD3-D15D-477D-9CFF-6BE31A93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2656"/>
            <a:ext cx="29781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2076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9E352-B343-40EE-892B-C4048E404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8"/>
          <a:stretch/>
        </p:blipFill>
        <p:spPr>
          <a:xfrm>
            <a:off x="2699792" y="1556792"/>
            <a:ext cx="5499100" cy="3205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36397-F777-4453-A8CB-52B6C2514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52736"/>
            <a:ext cx="4584700" cy="488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6E44DD-9095-4CF6-893B-ED05DE26851A}"/>
              </a:ext>
            </a:extLst>
          </p:cNvPr>
          <p:cNvSpPr txBox="1"/>
          <p:nvPr/>
        </p:nvSpPr>
        <p:spPr>
          <a:xfrm>
            <a:off x="3059832" y="6163020"/>
            <a:ext cx="556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http://radiologycases.my/2021/11/03/poland-syndrome/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58CBB-0906-4A38-8280-175BC2BEF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4584700" cy="488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6AC149-2AFB-4947-92D8-5BD0D607D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556792"/>
            <a:ext cx="4597400" cy="23431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77BAF8-7B9A-4ACA-A63A-47A2B06CB6C9}"/>
              </a:ext>
            </a:extLst>
          </p:cNvPr>
          <p:cNvSpPr/>
          <p:nvPr/>
        </p:nvSpPr>
        <p:spPr>
          <a:xfrm>
            <a:off x="-1332656" y="61036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https://beverlyhillsbreastinstitute.com/poland-syndrome/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0FAC0-DA19-4A3A-A57E-61EE0ECD2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121284"/>
            <a:ext cx="1666875" cy="1666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47FF1E-C2AA-4F01-9910-CFFE695AB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672"/>
            <a:ext cx="1666875" cy="16668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E44CC2-6C64-4CEC-9B40-8B0083BFE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037" y="174575"/>
            <a:ext cx="1666875" cy="16668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94EEDF-1672-4655-B449-42959DF19289}"/>
              </a:ext>
            </a:extLst>
          </p:cNvPr>
          <p:cNvSpPr/>
          <p:nvPr/>
        </p:nvSpPr>
        <p:spPr>
          <a:xfrm>
            <a:off x="3923928" y="30103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https://www.anatomikmodeling.com/en/poland-syndrome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4854E00-6210-4A37-9DA3-6D2DE04BA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053" y="2076012"/>
            <a:ext cx="6084168" cy="3467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228E50-7FF7-4E47-B4B6-85BCF08A14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55033"/>
            <a:ext cx="5961889" cy="3397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398804-FBEE-4C38-BF90-F0B84EDDC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22" y="1714412"/>
            <a:ext cx="3022755" cy="34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116632"/>
            <a:ext cx="8424936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Pectus</a:t>
            </a:r>
            <a:r>
              <a:rPr lang="en-GB" sz="4400" dirty="0"/>
              <a:t> </a:t>
            </a:r>
            <a:r>
              <a:rPr lang="en-GB" sz="4400" dirty="0" err="1"/>
              <a:t>excavatum</a:t>
            </a:r>
            <a:endParaRPr lang="en-GB" sz="4400" dirty="0"/>
          </a:p>
          <a:p>
            <a:endParaRPr lang="en-GB" sz="16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GB" sz="3200" dirty="0">
                <a:solidFill>
                  <a:srgbClr val="FF0000"/>
                </a:solidFill>
              </a:rPr>
              <a:t>Signs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Look for evidence of </a:t>
            </a:r>
            <a:r>
              <a:rPr lang="en-GB" dirty="0" err="1"/>
              <a:t>Marfan’s</a:t>
            </a:r>
            <a:r>
              <a:rPr lang="en-GB" dirty="0"/>
              <a:t> Syndrome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Listen for murmurs – mitral valve prolapse, aortic regurgitation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Look for scoliosis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r>
              <a:rPr lang="en-GB" sz="3200" dirty="0">
                <a:solidFill>
                  <a:srgbClr val="FF0000"/>
                </a:solidFill>
              </a:rPr>
              <a:t>Investigations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Pulmonary function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Exercise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Echocardiography if murmur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Chest </a:t>
            </a:r>
            <a:r>
              <a:rPr lang="en-GB" dirty="0" err="1"/>
              <a:t>Xray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CT Chest if surgery contemplated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4" name="Oval 3"/>
          <p:cNvSpPr/>
          <p:nvPr/>
        </p:nvSpPr>
        <p:spPr>
          <a:xfrm>
            <a:off x="10260632" y="2636912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308304" y="40466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90%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/>
          <a:srcRect l="47396" t="30499" r="13854" b="26500"/>
          <a:stretch/>
        </p:blipFill>
        <p:spPr>
          <a:xfrm>
            <a:off x="6588224" y="-4563888"/>
            <a:ext cx="3816424" cy="2646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26010" y="6642556"/>
            <a:ext cx="1317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Radiopaedia.org, </a:t>
            </a:r>
            <a:r>
              <a:rPr lang="en-GB" sz="800" dirty="0" err="1">
                <a:solidFill>
                  <a:schemeClr val="bg1">
                    <a:lumMod val="65000"/>
                  </a:schemeClr>
                </a:solidFill>
              </a:rPr>
              <a:t>rID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: 8657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31DB5-02D3-441E-A993-06AFDF172D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70868"/>
          <a:stretch/>
        </p:blipFill>
        <p:spPr>
          <a:xfrm>
            <a:off x="7069926" y="421267"/>
            <a:ext cx="1512168" cy="233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7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rod-images.static.radiopaedia.org/images/219213/a53be2744266341be67ed2921af156_jum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96652"/>
            <a:ext cx="6264696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6" y="638132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8283</a:t>
            </a:r>
          </a:p>
        </p:txBody>
      </p:sp>
      <p:sp>
        <p:nvSpPr>
          <p:cNvPr id="3" name="Rectangle 2"/>
          <p:cNvSpPr/>
          <p:nvPr/>
        </p:nvSpPr>
        <p:spPr>
          <a:xfrm>
            <a:off x="7795554" y="6642556"/>
            <a:ext cx="13484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Radiopaedia.org, </a:t>
            </a:r>
            <a:r>
              <a:rPr lang="en-GB" sz="800" dirty="0" err="1">
                <a:solidFill>
                  <a:schemeClr val="bg1">
                    <a:lumMod val="75000"/>
                  </a:schemeClr>
                </a:solidFill>
              </a:rPr>
              <a:t>rID</a:t>
            </a:r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: 15393</a:t>
            </a:r>
          </a:p>
        </p:txBody>
      </p:sp>
    </p:spTree>
    <p:extLst>
      <p:ext uri="{BB962C8B-B14F-4D97-AF65-F5344CB8AC3E}">
        <p14:creationId xmlns:p14="http://schemas.microsoft.com/office/powerpoint/2010/main" val="3265762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rod-images.static.radiopaedia.org/images/1429519/96f75042919893496b8c6fd2179658_jum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5357"/>
            <a:ext cx="5256584" cy="63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3807" y="6611779"/>
            <a:ext cx="13484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Radiopaedia.org, </a:t>
            </a:r>
            <a:r>
              <a:rPr lang="en-GB" sz="800" dirty="0" err="1">
                <a:solidFill>
                  <a:schemeClr val="bg1">
                    <a:lumMod val="75000"/>
                  </a:schemeClr>
                </a:solidFill>
              </a:rPr>
              <a:t>rID</a:t>
            </a:r>
            <a:r>
              <a:rPr lang="en-GB" sz="800" dirty="0">
                <a:solidFill>
                  <a:schemeClr val="bg1">
                    <a:lumMod val="75000"/>
                  </a:schemeClr>
                </a:solidFill>
              </a:rPr>
              <a:t>: 15393</a:t>
            </a:r>
          </a:p>
        </p:txBody>
      </p:sp>
    </p:spTree>
    <p:extLst>
      <p:ext uri="{BB962C8B-B14F-4D97-AF65-F5344CB8AC3E}">
        <p14:creationId xmlns:p14="http://schemas.microsoft.com/office/powerpoint/2010/main" val="396108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rod-images.static.radiopaedia.org/images/308112/d762e0c43aba62f58ffa34cdbc4c6b_big_galle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8640"/>
            <a:ext cx="6000750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26010" y="6642556"/>
            <a:ext cx="1317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Radiopaedia.org, </a:t>
            </a:r>
            <a:r>
              <a:rPr lang="en-GB" sz="800" dirty="0" err="1">
                <a:solidFill>
                  <a:schemeClr val="bg1">
                    <a:lumMod val="65000"/>
                  </a:schemeClr>
                </a:solidFill>
              </a:rPr>
              <a:t>rID</a:t>
            </a:r>
            <a:r>
              <a:rPr lang="en-GB" sz="800" dirty="0">
                <a:solidFill>
                  <a:schemeClr val="bg1">
                    <a:lumMod val="65000"/>
                  </a:schemeClr>
                </a:solidFill>
              </a:rPr>
              <a:t>: 8657</a:t>
            </a:r>
          </a:p>
        </p:txBody>
      </p:sp>
    </p:spTree>
    <p:extLst>
      <p:ext uri="{BB962C8B-B14F-4D97-AF65-F5344CB8AC3E}">
        <p14:creationId xmlns:p14="http://schemas.microsoft.com/office/powerpoint/2010/main" val="862376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663D9402098F4AA9CA7293433045BE" ma:contentTypeVersion="10" ma:contentTypeDescription="Create a new document." ma:contentTypeScope="" ma:versionID="09242fd038f92db229f17baee3a47498">
  <xsd:schema xmlns:xsd="http://www.w3.org/2001/XMLSchema" xmlns:xs="http://www.w3.org/2001/XMLSchema" xmlns:p="http://schemas.microsoft.com/office/2006/metadata/properties" xmlns:ns3="f2a6c0bb-6ce4-45fe-a694-8978ddef3258" targetNamespace="http://schemas.microsoft.com/office/2006/metadata/properties" ma:root="true" ma:fieldsID="b345fb67318294a235e4117ee68bbf69" ns3:_="">
    <xsd:import namespace="f2a6c0bb-6ce4-45fe-a694-8978ddef32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6c0bb-6ce4-45fe-a694-8978ddef32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50A5913-3C39-44F0-9B43-FFE93961E8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a6c0bb-6ce4-45fe-a694-8978ddef32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C53A6A-7FEB-4FB9-934B-F0F19A0804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956F6A-D71B-4201-8250-FB5C8F9BC5BF}">
  <ds:schemaRefs>
    <ds:schemaRef ds:uri="f2a6c0bb-6ce4-45fe-a694-8978ddef3258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4431</TotalTime>
  <Words>1801</Words>
  <Application>Microsoft Office PowerPoint</Application>
  <PresentationFormat>On-screen Show (4:3)</PresentationFormat>
  <Paragraphs>608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ＭＳ Ｐゴシック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CVUHB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Julian Forton</cp:lastModifiedBy>
  <cp:revision>164</cp:revision>
  <dcterms:created xsi:type="dcterms:W3CDTF">2019-03-25T12:31:21Z</dcterms:created>
  <dcterms:modified xsi:type="dcterms:W3CDTF">2023-11-22T08:42:07Z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0x010100C1663D9402098F4AA9CA7293433045BE</vt:lpwstr>
  </property>
</Properties>
</file>