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8" r:id="rId3"/>
  </p:sldIdLst>
  <p:sldSz cx="9906000" cy="6858000" type="A4"/>
  <p:notesSz cx="7099300" cy="102346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6">
          <p15:clr>
            <a:srgbClr val="A4A3A4"/>
          </p15:clr>
        </p15:guide>
        <p15:guide id="2" pos="31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3300"/>
    <a:srgbClr val="CC0000"/>
    <a:srgbClr val="FFFF00"/>
    <a:srgbClr val="33CC33"/>
    <a:srgbClr val="FF0000"/>
    <a:srgbClr val="008000"/>
    <a:srgbClr val="336699"/>
    <a:srgbClr val="00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8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-1416" y="-96"/>
      </p:cViewPr>
      <p:guideLst>
        <p:guide orient="horz" pos="2166"/>
        <p:guide pos="313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141757D-C2FE-4630-99B3-7BF83F5BB3B9}" type="datetimeFigureOut">
              <a:rPr lang="en-GB"/>
              <a:pPr>
                <a:defRPr/>
              </a:pPr>
              <a:t>21/05/2018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54100" y="1279525"/>
            <a:ext cx="499110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65EC083-AE3D-4270-8B19-5170222C7AC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014759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5EC083-AE3D-4270-8B19-5170222C7ACB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948006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E93C045-CDD3-48A2-A1A2-AF539EF359C0}" type="slidenum">
              <a:rPr lang="en-GB" altLang="en-US" smtClean="0"/>
              <a:pPr/>
              <a:t>2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xmlns="" val="467174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37D5C-394E-40CD-953B-593CBC6128A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074343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3D62F8-46D2-419A-8188-1AC56D08D99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778262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B2CEC-33F7-4B57-A64D-50EC44C3D9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077819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2AACAF-7746-4BCC-8D64-3DE078A689D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645109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40A90-235D-451B-9A12-040BB97B7A4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844358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977B2-6496-4D96-9FDF-056A2299FBF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445457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A0CE0-7373-45B5-A433-A8874DC1FDC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1446961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9736D3-4A1E-402A-AD76-B7532F70729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458460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875A5-F393-42A5-B857-637C90214F4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887200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95737-4BD8-4C4C-826D-592CD454F6F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597884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E3A74-4FDB-4654-AC8C-A1F62180ECC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3532609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A110F743-F8F7-4274-96D9-3C2EC1A1F7E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437746" y="2237781"/>
            <a:ext cx="1778000" cy="1228725"/>
          </a:xfrm>
          <a:prstGeom prst="round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26679" y="90488"/>
            <a:ext cx="3102284" cy="6570288"/>
          </a:xfrm>
          <a:prstGeom prst="roundRect">
            <a:avLst/>
          </a:prstGeom>
          <a:solidFill>
            <a:srgbClr val="99CCFF"/>
          </a:solidFill>
          <a:ln>
            <a:solidFill>
              <a:srgbClr val="99CCFF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pic>
        <p:nvPicPr>
          <p:cNvPr id="3076" name="Picture 24" descr="noah 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49" r="16667"/>
          <a:stretch>
            <a:fillRect/>
          </a:stretch>
        </p:blipFill>
        <p:spPr bwMode="auto">
          <a:xfrm>
            <a:off x="6651625" y="47625"/>
            <a:ext cx="1477963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32738" y="0"/>
            <a:ext cx="2005012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8" name="Text Box 9"/>
          <p:cNvSpPr txBox="1">
            <a:spLocks noChangeArrowheads="1"/>
          </p:cNvSpPr>
          <p:nvPr/>
        </p:nvSpPr>
        <p:spPr bwMode="auto">
          <a:xfrm>
            <a:off x="7814160" y="2699575"/>
            <a:ext cx="10937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1" dirty="0">
                <a:solidFill>
                  <a:srgbClr val="336699"/>
                </a:solidFill>
                <a:latin typeface="Calibri" panose="020F0502020204030204" pitchFamily="34" charset="0"/>
              </a:rPr>
              <a:t>Patient sticker</a:t>
            </a:r>
          </a:p>
        </p:txBody>
      </p:sp>
      <p:sp>
        <p:nvSpPr>
          <p:cNvPr id="3079" name="Text Box 10"/>
          <p:cNvSpPr txBox="1">
            <a:spLocks noChangeArrowheads="1"/>
          </p:cNvSpPr>
          <p:nvPr/>
        </p:nvSpPr>
        <p:spPr bwMode="auto">
          <a:xfrm>
            <a:off x="6704013" y="3630613"/>
            <a:ext cx="3251200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i="1" dirty="0">
                <a:solidFill>
                  <a:srgbClr val="336699"/>
                </a:solidFill>
                <a:latin typeface="Calibri" panose="020F0502020204030204" pitchFamily="34" charset="0"/>
              </a:rPr>
              <a:t>Asthma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i="1" dirty="0">
                <a:solidFill>
                  <a:srgbClr val="336699"/>
                </a:solidFill>
                <a:latin typeface="Calibri" panose="020F0502020204030204" pitchFamily="34" charset="0"/>
              </a:rPr>
              <a:t>&amp;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i="1" dirty="0">
                <a:solidFill>
                  <a:srgbClr val="336699"/>
                </a:solidFill>
                <a:latin typeface="Calibri" panose="020F0502020204030204" pitchFamily="34" charset="0"/>
              </a:rPr>
              <a:t>Pre-school wheeze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i="1" dirty="0">
                <a:solidFill>
                  <a:srgbClr val="336699"/>
                </a:solidFill>
                <a:latin typeface="Calibri" panose="020F0502020204030204" pitchFamily="34" charset="0"/>
              </a:rPr>
              <a:t>Management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i="1" dirty="0">
                <a:solidFill>
                  <a:srgbClr val="336699"/>
                </a:solidFill>
                <a:latin typeface="Calibri" panose="020F0502020204030204" pitchFamily="34" charset="0"/>
              </a:rPr>
              <a:t>Plan</a:t>
            </a:r>
          </a:p>
        </p:txBody>
      </p:sp>
      <p:sp>
        <p:nvSpPr>
          <p:cNvPr id="3081" name="Text Box 14"/>
          <p:cNvSpPr txBox="1">
            <a:spLocks noChangeArrowheads="1"/>
          </p:cNvSpPr>
          <p:nvPr/>
        </p:nvSpPr>
        <p:spPr bwMode="auto">
          <a:xfrm>
            <a:off x="3756882" y="5852141"/>
            <a:ext cx="26416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900" b="1" dirty="0">
                <a:solidFill>
                  <a:srgbClr val="336699"/>
                </a:solidFill>
                <a:latin typeface="Calibri" panose="020F0502020204030204" pitchFamily="34" charset="0"/>
              </a:rPr>
              <a:t>For further advice or support please contact: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900" b="1" dirty="0">
              <a:solidFill>
                <a:srgbClr val="336699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900" b="1" dirty="0">
                <a:solidFill>
                  <a:srgbClr val="336699"/>
                </a:solidFill>
                <a:latin typeface="Calibri" panose="020F0502020204030204" pitchFamily="34" charset="0"/>
              </a:rPr>
              <a:t>Paediatric Asthma Nursing Service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900" dirty="0">
                <a:solidFill>
                  <a:srgbClr val="336699"/>
                </a:solidFill>
                <a:latin typeface="Calibri" panose="020F0502020204030204" pitchFamily="34" charset="0"/>
              </a:rPr>
              <a:t>University Hospital of Wales: 	02920742116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900" dirty="0" err="1">
                <a:solidFill>
                  <a:srgbClr val="336699"/>
                </a:solidFill>
                <a:latin typeface="Calibri" panose="020F0502020204030204" pitchFamily="34" charset="0"/>
              </a:rPr>
              <a:t>Llandough</a:t>
            </a:r>
            <a:r>
              <a:rPr lang="en-GB" altLang="en-US" sz="900" dirty="0">
                <a:solidFill>
                  <a:srgbClr val="336699"/>
                </a:solidFill>
                <a:latin typeface="Calibri" panose="020F0502020204030204" pitchFamily="34" charset="0"/>
              </a:rPr>
              <a:t> University Hospital: 	02920715514</a:t>
            </a:r>
          </a:p>
        </p:txBody>
      </p:sp>
      <p:sp>
        <p:nvSpPr>
          <p:cNvPr id="3082" name="Text Box 18"/>
          <p:cNvSpPr txBox="1">
            <a:spLocks noChangeArrowheads="1"/>
          </p:cNvSpPr>
          <p:nvPr/>
        </p:nvSpPr>
        <p:spPr bwMode="auto">
          <a:xfrm>
            <a:off x="0" y="255215"/>
            <a:ext cx="3230849" cy="69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How to manage your </a:t>
            </a:r>
            <a:r>
              <a:rPr lang="en-GB" altLang="en-US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asthma or wheeze </a:t>
            </a:r>
            <a:r>
              <a:rPr lang="en-GB" altLang="en-US" sz="1800" b="1" dirty="0">
                <a:solidFill>
                  <a:schemeClr val="bg1"/>
                </a:solidFill>
                <a:latin typeface="Calibri" panose="020F0502020204030204" pitchFamily="34" charset="0"/>
              </a:rPr>
              <a:t>after being discharged from </a:t>
            </a:r>
            <a:r>
              <a:rPr lang="en-GB" altLang="en-US" sz="1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hospital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8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en-US" sz="1200" dirty="0" smtClean="0">
                <a:latin typeface="Calibri" panose="020F0502020204030204" pitchFamily="34" charset="0"/>
              </a:rPr>
              <a:t>Most children with asthma and many children with pre-school wheeze will be given a course of </a:t>
            </a:r>
            <a:r>
              <a:rPr lang="en-GB" altLang="en-US" sz="1200" dirty="0" smtClean="0">
                <a:latin typeface="Calibri" panose="020F0502020204030204" pitchFamily="34" charset="0"/>
              </a:rPr>
              <a:t>steroids (prednisolone)  </a:t>
            </a:r>
            <a:r>
              <a:rPr lang="en-GB" altLang="en-US" sz="1200" dirty="0" smtClean="0">
                <a:latin typeface="Calibri" panose="020F0502020204030204" pitchFamily="34" charset="0"/>
              </a:rPr>
              <a:t>when they become unwell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 b="1" dirty="0" smtClean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1400" b="1" dirty="0" smtClean="0">
                <a:latin typeface="Calibri" panose="020F0502020204030204" pitchFamily="34" charset="0"/>
              </a:rPr>
              <a:t> If you have been started on a course of   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en-US" sz="1400" b="1" dirty="0" smtClean="0">
                <a:latin typeface="Calibri" panose="020F0502020204030204" pitchFamily="34" charset="0"/>
              </a:rPr>
              <a:t>    prednisolone, complete </a:t>
            </a:r>
            <a:r>
              <a:rPr lang="en-GB" altLang="en-US" sz="1400" b="1" dirty="0">
                <a:latin typeface="Calibri" panose="020F0502020204030204" pitchFamily="34" charset="0"/>
              </a:rPr>
              <a:t>the course </a:t>
            </a:r>
            <a:r>
              <a:rPr lang="en-GB" altLang="en-US" sz="1400" b="1" dirty="0" smtClean="0">
                <a:latin typeface="Calibri" panose="020F0502020204030204" pitchFamily="34" charset="0"/>
              </a:rPr>
              <a:t>     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en-US" sz="1400" b="1" dirty="0" smtClean="0">
                <a:latin typeface="Calibri" panose="020F0502020204030204" pitchFamily="34" charset="0"/>
              </a:rPr>
              <a:t>    that </a:t>
            </a:r>
            <a:r>
              <a:rPr lang="en-GB" altLang="en-US" sz="1400" b="1" dirty="0">
                <a:latin typeface="Calibri" panose="020F0502020204030204" pitchFamily="34" charset="0"/>
              </a:rPr>
              <a:t>you have been given – you </a:t>
            </a:r>
            <a:r>
              <a:rPr lang="en-GB" altLang="en-US" sz="1400" b="1" dirty="0" smtClean="0">
                <a:latin typeface="Calibri" panose="020F0502020204030204" pitchFamily="34" charset="0"/>
              </a:rPr>
              <a:t>need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en-US" sz="1400" b="1" dirty="0">
                <a:latin typeface="Calibri" panose="020F0502020204030204" pitchFamily="34" charset="0"/>
              </a:rPr>
              <a:t> </a:t>
            </a:r>
            <a:r>
              <a:rPr lang="en-GB" altLang="en-US" sz="1400" b="1" dirty="0" smtClean="0">
                <a:latin typeface="Calibri" panose="020F0502020204030204" pitchFamily="34" charset="0"/>
              </a:rPr>
              <a:t>   to </a:t>
            </a:r>
            <a:r>
              <a:rPr lang="en-GB" altLang="en-US" sz="1400" b="1" dirty="0">
                <a:latin typeface="Calibri" panose="020F0502020204030204" pitchFamily="34" charset="0"/>
              </a:rPr>
              <a:t>give </a:t>
            </a:r>
            <a:endParaRPr lang="en-GB" altLang="en-US" sz="1400" b="1" dirty="0" smtClean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GB" altLang="en-US" sz="1000" b="1" dirty="0" smtClean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en-US" sz="1400" b="1" dirty="0" smtClean="0">
                <a:latin typeface="Calibri" panose="020F0502020204030204" pitchFamily="34" charset="0"/>
              </a:rPr>
              <a:t>       ................................................ </a:t>
            </a:r>
          </a:p>
          <a:p>
            <a:pPr eaLnBrk="1" hangingPunct="1">
              <a:spcBef>
                <a:spcPct val="0"/>
              </a:spcBef>
              <a:buNone/>
            </a:pPr>
            <a:endParaRPr lang="en-GB" altLang="en-US" sz="800" b="1" dirty="0" smtClean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en-US" sz="1400" b="1" dirty="0" smtClean="0">
                <a:latin typeface="Calibri" panose="020F0502020204030204" pitchFamily="34" charset="0"/>
              </a:rPr>
              <a:t>    for a </a:t>
            </a:r>
            <a:r>
              <a:rPr lang="en-GB" altLang="en-US" sz="1400" b="1" dirty="0">
                <a:latin typeface="Calibri" panose="020F0502020204030204" pitchFamily="34" charset="0"/>
              </a:rPr>
              <a:t>further ……. </a:t>
            </a:r>
            <a:r>
              <a:rPr lang="en-GB" altLang="en-US" sz="1400" b="1" dirty="0" smtClean="0">
                <a:latin typeface="Calibri" panose="020F0502020204030204" pitchFamily="34" charset="0"/>
              </a:rPr>
              <a:t>Days.</a:t>
            </a:r>
            <a:endParaRPr lang="en-GB" altLang="en-US" sz="1400" b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GB" altLang="en-US" sz="1400" b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1400" b="1" dirty="0">
                <a:latin typeface="Calibri" panose="020F0502020204030204" pitchFamily="34" charset="0"/>
              </a:rPr>
              <a:t> Give the reliever inhaler via spacer </a:t>
            </a:r>
            <a:r>
              <a:rPr lang="en-GB" altLang="en-US" sz="1400" b="1" dirty="0" smtClean="0">
                <a:latin typeface="Calibri" panose="020F0502020204030204" pitchFamily="34" charset="0"/>
              </a:rPr>
              <a:t>as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en-US" sz="1400" b="1" dirty="0">
                <a:latin typeface="Calibri" panose="020F0502020204030204" pitchFamily="34" charset="0"/>
              </a:rPr>
              <a:t> </a:t>
            </a:r>
            <a:r>
              <a:rPr lang="en-GB" altLang="en-US" sz="1400" b="1" dirty="0" smtClean="0">
                <a:latin typeface="Calibri" panose="020F0502020204030204" pitchFamily="34" charset="0"/>
              </a:rPr>
              <a:t>   needed, </a:t>
            </a:r>
            <a:r>
              <a:rPr lang="en-GB" altLang="en-US" sz="1400" b="1" dirty="0">
                <a:latin typeface="Calibri" panose="020F0502020204030204" pitchFamily="34" charset="0"/>
              </a:rPr>
              <a:t>up to 10 puffs every 4 </a:t>
            </a:r>
            <a:r>
              <a:rPr lang="en-GB" altLang="en-US" sz="1400" b="1" dirty="0" smtClean="0">
                <a:latin typeface="Calibri" panose="020F0502020204030204" pitchFamily="34" charset="0"/>
              </a:rPr>
              <a:t>hours</a:t>
            </a:r>
            <a:endParaRPr lang="en-GB" altLang="en-US" sz="1400" b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GB" altLang="en-US" sz="1400" b="1" dirty="0" smtClean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1400" b="1" dirty="0" smtClean="0">
                <a:latin typeface="Calibri" panose="020F0502020204030204" pitchFamily="34" charset="0"/>
              </a:rPr>
              <a:t> keep the regular treatments going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 b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1400" b="1" dirty="0">
                <a:latin typeface="Calibri" panose="020F0502020204030204" pitchFamily="34" charset="0"/>
              </a:rPr>
              <a:t> avoid </a:t>
            </a:r>
            <a:r>
              <a:rPr lang="en-GB" altLang="en-US" sz="1400" b="1" dirty="0" smtClean="0">
                <a:latin typeface="Calibri" panose="020F0502020204030204" pitchFamily="34" charset="0"/>
              </a:rPr>
              <a:t>over-excitement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 b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1400" b="1" dirty="0">
                <a:latin typeface="Calibri" panose="020F0502020204030204" pitchFamily="34" charset="0"/>
              </a:rPr>
              <a:t> Please check on your child overnight</a:t>
            </a:r>
          </a:p>
          <a:p>
            <a:pPr eaLnBrk="1" hangingPunct="1">
              <a:spcBef>
                <a:spcPct val="0"/>
              </a:spcBef>
            </a:pPr>
            <a:endParaRPr lang="en-GB" altLang="en-US" sz="1400" b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1400" b="1" dirty="0">
                <a:latin typeface="Calibri" panose="020F0502020204030204" pitchFamily="34" charset="0"/>
              </a:rPr>
              <a:t> If your child needs more reliever </a:t>
            </a:r>
            <a:r>
              <a:rPr lang="en-GB" altLang="en-US" sz="1400" b="1" dirty="0" smtClean="0">
                <a:latin typeface="Calibri" panose="020F0502020204030204" pitchFamily="34" charset="0"/>
              </a:rPr>
              <a:t>than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en-US" sz="1400" b="1" dirty="0">
                <a:latin typeface="Calibri" panose="020F0502020204030204" pitchFamily="34" charset="0"/>
              </a:rPr>
              <a:t> </a:t>
            </a:r>
            <a:r>
              <a:rPr lang="en-GB" altLang="en-US" sz="1400" b="1" dirty="0" smtClean="0">
                <a:latin typeface="Calibri" panose="020F0502020204030204" pitchFamily="34" charset="0"/>
              </a:rPr>
              <a:t>  10 </a:t>
            </a:r>
            <a:r>
              <a:rPr lang="en-GB" altLang="en-US" sz="1400" b="1" dirty="0">
                <a:latin typeface="Calibri" panose="020F0502020204030204" pitchFamily="34" charset="0"/>
              </a:rPr>
              <a:t>puffs 4 hourly see your GP or </a:t>
            </a:r>
            <a:r>
              <a:rPr lang="en-GB" altLang="en-US" sz="1400" b="1" dirty="0" smtClean="0">
                <a:latin typeface="Calibri" panose="020F0502020204030204" pitchFamily="34" charset="0"/>
              </a:rPr>
              <a:t>visit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en-US" sz="1400" b="1" dirty="0">
                <a:latin typeface="Calibri" panose="020F0502020204030204" pitchFamily="34" charset="0"/>
              </a:rPr>
              <a:t> </a:t>
            </a:r>
            <a:r>
              <a:rPr lang="en-GB" altLang="en-US" sz="1400" b="1" dirty="0" smtClean="0">
                <a:latin typeface="Calibri" panose="020F0502020204030204" pitchFamily="34" charset="0"/>
              </a:rPr>
              <a:t>  A/E</a:t>
            </a:r>
            <a:endParaRPr lang="en-GB" altLang="en-US" sz="1400" b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>
                <a:latin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400" b="1" dirty="0">
              <a:latin typeface="Calibri" panose="020F0502020204030204" pitchFamily="34" charset="0"/>
            </a:endParaRPr>
          </a:p>
        </p:txBody>
      </p:sp>
      <p:sp>
        <p:nvSpPr>
          <p:cNvPr id="3083" name="Rectangle 22"/>
          <p:cNvSpPr>
            <a:spLocks noChangeArrowheads="1"/>
          </p:cNvSpPr>
          <p:nvPr/>
        </p:nvSpPr>
        <p:spPr bwMode="auto">
          <a:xfrm>
            <a:off x="7753350" y="1444625"/>
            <a:ext cx="265747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34302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34302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34302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34302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100" b="1">
                <a:solidFill>
                  <a:srgbClr val="336699"/>
                </a:solidFill>
                <a:latin typeface="Calibri" panose="020F0502020204030204" pitchFamily="34" charset="0"/>
              </a:rPr>
              <a:t>Paediatric Asthma Nursing Service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solidFill>
                  <a:srgbClr val="336699"/>
                </a:solidFill>
                <a:latin typeface="Calibri" panose="020F0502020204030204" pitchFamily="34" charset="0"/>
              </a:rPr>
              <a:t>University Hospital of Wales       	02920742116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solidFill>
                  <a:srgbClr val="336699"/>
                </a:solidFill>
                <a:latin typeface="Calibri" panose="020F0502020204030204" pitchFamily="34" charset="0"/>
              </a:rPr>
              <a:t>Llandough University Hospital    	02920715514</a:t>
            </a:r>
          </a:p>
        </p:txBody>
      </p:sp>
      <p:sp>
        <p:nvSpPr>
          <p:cNvPr id="3085" name="Text Box 11"/>
          <p:cNvSpPr txBox="1">
            <a:spLocks noChangeArrowheads="1"/>
          </p:cNvSpPr>
          <p:nvPr/>
        </p:nvSpPr>
        <p:spPr bwMode="auto">
          <a:xfrm>
            <a:off x="7026401" y="6184900"/>
            <a:ext cx="25146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336699"/>
                </a:solidFill>
                <a:latin typeface="Calibri" panose="020F0502020204030204" pitchFamily="34" charset="0"/>
              </a:rPr>
              <a:t>Last updated   …../…./…..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rgbClr val="336699"/>
                </a:solidFill>
                <a:latin typeface="Calibri" panose="020F0502020204030204" pitchFamily="34" charset="0"/>
              </a:rPr>
              <a:t>Signed: …………………………</a:t>
            </a:r>
          </a:p>
        </p:txBody>
      </p:sp>
      <p:pic>
        <p:nvPicPr>
          <p:cNvPr id="3086" name="Picture 8" descr="stop-smoking-ic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83462" y="792956"/>
            <a:ext cx="720001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7" name="Text Box 10"/>
          <p:cNvSpPr txBox="1">
            <a:spLocks noChangeArrowheads="1"/>
          </p:cNvSpPr>
          <p:nvPr/>
        </p:nvSpPr>
        <p:spPr bwMode="auto">
          <a:xfrm>
            <a:off x="3224698" y="1759644"/>
            <a:ext cx="345598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latin typeface="Calibri" panose="020F0502020204030204" pitchFamily="34" charset="0"/>
              </a:rPr>
              <a:t>Want to give up smoking?</a:t>
            </a:r>
            <a:endParaRPr lang="en-GB" altLang="en-US" sz="1800" dirty="0">
              <a:latin typeface="Calibri" panose="020F0502020204030204" pitchFamily="34" charset="0"/>
            </a:endParaRPr>
          </a:p>
          <a:p>
            <a:pPr algn="ctr" eaLnBrk="1" hangingPunct="1">
              <a:spcBef>
                <a:spcPct val="0"/>
              </a:spcBef>
              <a:buNone/>
            </a:pPr>
            <a:r>
              <a:rPr lang="en-GB" altLang="en-US" sz="1800" dirty="0" smtClean="0">
                <a:latin typeface="Calibri" panose="020F0502020204030204" pitchFamily="34" charset="0"/>
              </a:rPr>
              <a:t>For </a:t>
            </a:r>
            <a:r>
              <a:rPr lang="en-GB" altLang="en-US" sz="1800" dirty="0">
                <a:latin typeface="Calibri" panose="020F0502020204030204" pitchFamily="34" charset="0"/>
              </a:rPr>
              <a:t>free help and advice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Calibri" panose="020F0502020204030204" pitchFamily="34" charset="0"/>
              </a:rPr>
              <a:t>s</a:t>
            </a:r>
            <a:r>
              <a:rPr lang="en-GB" altLang="en-US" sz="1800" dirty="0" smtClean="0">
                <a:latin typeface="Calibri" panose="020F0502020204030204" pitchFamily="34" charset="0"/>
              </a:rPr>
              <a:t>ee </a:t>
            </a:r>
            <a:r>
              <a:rPr lang="en-GB" altLang="en-US" sz="1800" dirty="0">
                <a:latin typeface="Calibri" panose="020F0502020204030204" pitchFamily="34" charset="0"/>
              </a:rPr>
              <a:t>your </a:t>
            </a:r>
            <a:r>
              <a:rPr lang="en-GB" altLang="en-US" sz="1800" dirty="0" smtClean="0">
                <a:latin typeface="Calibri" panose="020F0502020204030204" pitchFamily="34" charset="0"/>
              </a:rPr>
              <a:t>G.P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latin typeface="Calibri" panose="020F0502020204030204" pitchFamily="34" charset="0"/>
              </a:rPr>
              <a:t>o</a:t>
            </a:r>
            <a:r>
              <a:rPr lang="en-GB" altLang="en-US" sz="1800" dirty="0" smtClean="0">
                <a:latin typeface="Calibri" panose="020F0502020204030204" pitchFamily="34" charset="0"/>
              </a:rPr>
              <a:t>r call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0800 </a:t>
            </a:r>
            <a:r>
              <a:rPr lang="en-GB" altLang="en-US" sz="2400" dirty="0">
                <a:solidFill>
                  <a:srgbClr val="FF0000"/>
                </a:solidFill>
                <a:latin typeface="Calibri" panose="020F0502020204030204" pitchFamily="34" charset="0"/>
              </a:rPr>
              <a:t>085 </a:t>
            </a:r>
            <a:r>
              <a:rPr lang="en-GB" altLang="en-US" sz="2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2219</a:t>
            </a:r>
            <a:endParaRPr lang="en-GB" altLang="en-US" sz="24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86958" y="3907551"/>
            <a:ext cx="35814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latin typeface="Calibri" panose="020F0502020204030204" pitchFamily="34" charset="0"/>
              </a:rPr>
              <a:t>For more information about your </a:t>
            </a:r>
          </a:p>
          <a:p>
            <a:pPr algn="ctr"/>
            <a:r>
              <a:rPr lang="en-GB" sz="1600" dirty="0" smtClean="0">
                <a:latin typeface="Calibri" panose="020F0502020204030204" pitchFamily="34" charset="0"/>
              </a:rPr>
              <a:t>asthma medication, go to</a:t>
            </a:r>
          </a:p>
          <a:p>
            <a:pPr algn="ctr"/>
            <a:r>
              <a:rPr lang="en-GB" sz="16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www.medicinesforchildren.org.uk</a:t>
            </a: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77788" y="4575175"/>
            <a:ext cx="4176712" cy="2255838"/>
          </a:xfrm>
          <a:prstGeom prst="roundRect">
            <a:avLst/>
          </a:prstGeom>
          <a:solidFill>
            <a:srgbClr val="FF33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>
            <a:off x="77788" y="2894013"/>
            <a:ext cx="4176712" cy="1619250"/>
          </a:xfrm>
          <a:prstGeom prst="roundRect">
            <a:avLst/>
          </a:prstGeom>
          <a:solidFill>
            <a:srgbClr val="FFC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77788" y="1000125"/>
            <a:ext cx="4176712" cy="1833563"/>
          </a:xfrm>
          <a:prstGeom prst="roundRect">
            <a:avLst/>
          </a:prstGeom>
          <a:solidFill>
            <a:srgbClr val="92D05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3" name="Rounded Rectangle 2"/>
          <p:cNvSpPr/>
          <p:nvPr/>
        </p:nvSpPr>
        <p:spPr>
          <a:xfrm>
            <a:off x="147638" y="147638"/>
            <a:ext cx="6508750" cy="766762"/>
          </a:xfrm>
          <a:prstGeom prst="roundRect">
            <a:avLst/>
          </a:prstGeom>
          <a:solidFill>
            <a:srgbClr val="99CCFF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4102" name="Text Box 5"/>
          <p:cNvSpPr txBox="1">
            <a:spLocks noChangeArrowheads="1"/>
          </p:cNvSpPr>
          <p:nvPr/>
        </p:nvSpPr>
        <p:spPr bwMode="auto">
          <a:xfrm>
            <a:off x="133350" y="1058863"/>
            <a:ext cx="4030663" cy="203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>
                <a:solidFill>
                  <a:schemeClr val="bg1"/>
                </a:solidFill>
                <a:latin typeface="Calibri" panose="020F0502020204030204" pitchFamily="34" charset="0"/>
              </a:rPr>
              <a:t>If your child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 b="1">
                <a:solidFill>
                  <a:schemeClr val="bg1"/>
                </a:solidFill>
                <a:latin typeface="Calibri" panose="020F0502020204030204" pitchFamily="34" charset="0"/>
              </a:rPr>
              <a:t> Needs the reliever inhaler more than usual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 b="1">
                <a:solidFill>
                  <a:schemeClr val="bg1"/>
                </a:solidFill>
                <a:latin typeface="Calibri" panose="020F0502020204030204" pitchFamily="34" charset="0"/>
              </a:rPr>
              <a:t> Is coughing or wheezing more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 b="1">
                <a:solidFill>
                  <a:schemeClr val="bg1"/>
                </a:solidFill>
                <a:latin typeface="Calibri" panose="020F0502020204030204" pitchFamily="34" charset="0"/>
              </a:rPr>
              <a:t> Is coughing and waking at night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600" b="1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1200" b="1">
                <a:latin typeface="Calibri" panose="020F0502020204030204" pitchFamily="34" charset="0"/>
              </a:rPr>
              <a:t> Increase reliever inhaler to 5-10 puffs every 4 hours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200" b="1">
                <a:latin typeface="Calibri" panose="020F0502020204030204" pitchFamily="34" charset="0"/>
              </a:rPr>
              <a:t> Always give inhaler treatment via the spacer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200" b="1">
                <a:latin typeface="Calibri" panose="020F0502020204030204" pitchFamily="34" charset="0"/>
              </a:rPr>
              <a:t> Continue your preventer treatment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200" b="1">
                <a:latin typeface="Calibri" panose="020F0502020204030204" pitchFamily="34" charset="0"/>
              </a:rPr>
              <a:t> Make an appointment to see your GP in the next few days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>
              <a:latin typeface="Calibri" panose="020F0502020204030204" pitchFamily="34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47638" y="2874963"/>
            <a:ext cx="423703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If your child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GB" altLang="en-US" sz="1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Is </a:t>
            </a:r>
            <a:r>
              <a:rPr lang="en-GB" alt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getting worse with more wheeze, coughing and  quicker breathing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600" b="1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1200" b="1" dirty="0">
                <a:latin typeface="Calibri" panose="020F0502020204030204" pitchFamily="34" charset="0"/>
              </a:rPr>
              <a:t> Increase reliever to 10 puffs every 4 hours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200" b="1" dirty="0">
                <a:latin typeface="Calibri" panose="020F0502020204030204" pitchFamily="34" charset="0"/>
              </a:rPr>
              <a:t> Continue your preventer treatment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200" b="1" dirty="0">
                <a:latin typeface="Calibri" panose="020F0502020204030204" pitchFamily="34" charset="0"/>
              </a:rPr>
              <a:t> Give steroid tablets if you have been directed to do so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200" b="1" dirty="0">
                <a:latin typeface="Calibri" panose="020F0502020204030204" pitchFamily="34" charset="0"/>
              </a:rPr>
              <a:t> If still not improving see your GP today</a:t>
            </a:r>
            <a:endParaRPr lang="en-GB" altLang="en-US" sz="12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190500" y="4676775"/>
            <a:ext cx="427990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CC0000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SEVERE - If your child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 Is distressed by wheeze and is short of breath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 Won’t play because of breathlessness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 Is too breathless to speak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400" b="1" dirty="0">
                <a:solidFill>
                  <a:schemeClr val="bg1"/>
                </a:solidFill>
                <a:latin typeface="Calibri" panose="020F0502020204030204" pitchFamily="34" charset="0"/>
              </a:rPr>
              <a:t> Reliever therapy doesn’t last long</a:t>
            </a:r>
            <a:endParaRPr lang="en-GB" altLang="en-US" sz="1400" b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600" b="1" dirty="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1200" b="1" dirty="0">
                <a:latin typeface="Calibri" panose="020F0502020204030204" pitchFamily="34" charset="0"/>
              </a:rPr>
              <a:t> Give 10 puffs of the reliever inhaler via spacer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200" b="1" dirty="0">
                <a:latin typeface="Calibri" panose="020F0502020204030204" pitchFamily="34" charset="0"/>
              </a:rPr>
              <a:t> If no improvement at 10 minutes repeat 10 puffs via spacer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200" b="1" dirty="0">
                <a:latin typeface="Calibri" panose="020F0502020204030204" pitchFamily="34" charset="0"/>
              </a:rPr>
              <a:t> If improving, give 10 puffs of the reliever every 4 hours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200" b="1" dirty="0">
                <a:latin typeface="Calibri" panose="020F0502020204030204" pitchFamily="34" charset="0"/>
              </a:rPr>
              <a:t> Give steroid tablets if you have been directed to do so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200" b="1" dirty="0">
                <a:latin typeface="Calibri" panose="020F0502020204030204" pitchFamily="34" charset="0"/>
              </a:rPr>
              <a:t> IF NO IMPROVEMENT call GP for urgent advice or dial 999</a:t>
            </a:r>
          </a:p>
          <a:p>
            <a:pPr eaLnBrk="1" hangingPunct="1">
              <a:spcBef>
                <a:spcPct val="0"/>
              </a:spcBef>
            </a:pPr>
            <a:endParaRPr lang="en-GB" altLang="en-US" sz="1200" b="1" dirty="0">
              <a:latin typeface="Calibri" panose="020F0502020204030204" pitchFamily="34" charset="0"/>
            </a:endParaRPr>
          </a:p>
        </p:txBody>
      </p:sp>
      <p:sp>
        <p:nvSpPr>
          <p:cNvPr id="4105" name="Text Box 10"/>
          <p:cNvSpPr txBox="1">
            <a:spLocks noChangeArrowheads="1"/>
          </p:cNvSpPr>
          <p:nvPr/>
        </p:nvSpPr>
        <p:spPr bwMode="auto">
          <a:xfrm>
            <a:off x="184150" y="147638"/>
            <a:ext cx="4237038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 b="1">
                <a:solidFill>
                  <a:schemeClr val="bg1"/>
                </a:solidFill>
                <a:latin typeface="Calibri" panose="020F0502020204030204" pitchFamily="34" charset="0"/>
              </a:rPr>
              <a:t>When your child is well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600" b="1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1200" b="1">
                <a:latin typeface="Calibri" panose="020F0502020204030204" pitchFamily="34" charset="0"/>
              </a:rPr>
              <a:t> Give the preventer treatment  as prescribed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200" b="1">
                <a:latin typeface="Calibri" panose="020F0502020204030204" pitchFamily="34" charset="0"/>
              </a:rPr>
              <a:t> Always give inhaler treatment via the spacer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200" b="1">
              <a:latin typeface="Calibri" panose="020F0502020204030204" pitchFamily="34" charset="0"/>
            </a:endParaRPr>
          </a:p>
        </p:txBody>
      </p:sp>
      <p:sp>
        <p:nvSpPr>
          <p:cNvPr id="4106" name="Rectangle 17"/>
          <p:cNvSpPr>
            <a:spLocks noChangeArrowheads="1"/>
          </p:cNvSpPr>
          <p:nvPr/>
        </p:nvSpPr>
        <p:spPr bwMode="auto">
          <a:xfrm>
            <a:off x="6778625" y="123825"/>
            <a:ext cx="3089275" cy="6646863"/>
          </a:xfrm>
          <a:prstGeom prst="rect">
            <a:avLst/>
          </a:prstGeom>
          <a:noFill/>
          <a:ln w="12700">
            <a:solidFill>
              <a:srgbClr val="33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4107" name="Group 21"/>
          <p:cNvGrpSpPr>
            <a:grpSpLocks/>
          </p:cNvGrpSpPr>
          <p:nvPr/>
        </p:nvGrpSpPr>
        <p:grpSpPr bwMode="auto">
          <a:xfrm>
            <a:off x="4316413" y="2390775"/>
            <a:ext cx="2476500" cy="2357438"/>
            <a:chOff x="2637" y="909"/>
            <a:chExt cx="1560" cy="1485"/>
          </a:xfrm>
        </p:grpSpPr>
        <p:sp>
          <p:nvSpPr>
            <p:cNvPr id="4115" name="Oval 19"/>
            <p:cNvSpPr>
              <a:spLocks noChangeArrowheads="1"/>
            </p:cNvSpPr>
            <p:nvPr/>
          </p:nvSpPr>
          <p:spPr bwMode="auto">
            <a:xfrm>
              <a:off x="2637" y="909"/>
              <a:ext cx="1517" cy="1485"/>
            </a:xfrm>
            <a:prstGeom prst="ellipse">
              <a:avLst/>
            </a:prstGeom>
            <a:solidFill>
              <a:srgbClr val="99CCFF"/>
            </a:solidFill>
            <a:ln/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en-GB"/>
            </a:p>
          </p:txBody>
        </p:sp>
        <p:sp>
          <p:nvSpPr>
            <p:cNvPr id="4114" name="Text Box 20"/>
            <p:cNvSpPr txBox="1">
              <a:spLocks noChangeArrowheads="1"/>
            </p:cNvSpPr>
            <p:nvPr/>
          </p:nvSpPr>
          <p:spPr bwMode="auto">
            <a:xfrm>
              <a:off x="2670" y="1150"/>
              <a:ext cx="1527" cy="8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400" b="1">
                  <a:solidFill>
                    <a:schemeClr val="bg1"/>
                  </a:solidFill>
                  <a:latin typeface="Calibri" panose="020F0502020204030204" pitchFamily="34" charset="0"/>
                </a:rPr>
                <a:t>      As your child improves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600" b="1">
                <a:solidFill>
                  <a:schemeClr val="bg1"/>
                </a:solidFill>
                <a:latin typeface="Calibri" panose="020F0502020204030204" pitchFamily="34" charset="0"/>
              </a:endParaRPr>
            </a:p>
            <a:p>
              <a:pPr eaLnBrk="1" hangingPunct="1">
                <a:spcBef>
                  <a:spcPct val="0"/>
                </a:spcBef>
              </a:pPr>
              <a:r>
                <a:rPr lang="en-GB" altLang="en-US" sz="1200" b="1">
                  <a:latin typeface="Calibri" panose="020F0502020204030204" pitchFamily="34" charset="0"/>
                </a:rPr>
                <a:t> Give up to 10 puffs of reliever as       needed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GB" altLang="en-US" sz="1200" b="1">
                  <a:latin typeface="Calibri" panose="020F0502020204030204" pitchFamily="34" charset="0"/>
                </a:rPr>
                <a:t> Seek further advice if 10 puffs doesn’t last 4 hours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GB" altLang="en-US" sz="1200" b="1">
                  <a:latin typeface="Calibri" panose="020F0502020204030204" pitchFamily="34" charset="0"/>
                </a:rPr>
                <a:t> Check on your child overnight</a:t>
              </a:r>
            </a:p>
          </p:txBody>
        </p:sp>
      </p:grpSp>
      <p:sp>
        <p:nvSpPr>
          <p:cNvPr id="4118" name="Line 22"/>
          <p:cNvSpPr>
            <a:spLocks noChangeShapeType="1"/>
          </p:cNvSpPr>
          <p:nvPr/>
        </p:nvSpPr>
        <p:spPr bwMode="auto">
          <a:xfrm flipV="1">
            <a:off x="5503863" y="1130300"/>
            <a:ext cx="0" cy="1257300"/>
          </a:xfrm>
          <a:prstGeom prst="line">
            <a:avLst/>
          </a:prstGeom>
          <a:noFill/>
          <a:ln w="73025" cap="rnd">
            <a:solidFill>
              <a:srgbClr val="99CCFF"/>
            </a:solidFill>
            <a:prstDash val="sysDot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GB"/>
          </a:p>
        </p:txBody>
      </p:sp>
      <p:sp>
        <p:nvSpPr>
          <p:cNvPr id="4109" name="Text Box 23"/>
          <p:cNvSpPr txBox="1">
            <a:spLocks noChangeArrowheads="1"/>
          </p:cNvSpPr>
          <p:nvPr/>
        </p:nvSpPr>
        <p:spPr bwMode="auto">
          <a:xfrm>
            <a:off x="6870700" y="276225"/>
            <a:ext cx="3035300" cy="608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b="1" dirty="0">
                <a:solidFill>
                  <a:srgbClr val="336699"/>
                </a:solidFill>
                <a:latin typeface="Calibri" panose="020F0502020204030204" pitchFamily="34" charset="0"/>
              </a:rPr>
              <a:t>Regular treatment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b="1" dirty="0">
              <a:solidFill>
                <a:srgbClr val="336699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rgbClr val="336699"/>
                </a:solidFill>
                <a:latin typeface="Calibri" panose="020F0502020204030204" pitchFamily="34" charset="0"/>
              </a:rPr>
              <a:t>Reliever therapy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200" b="1" dirty="0">
              <a:solidFill>
                <a:srgbClr val="336699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1800" b="1" dirty="0">
                <a:solidFill>
                  <a:srgbClr val="336699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800" b="1" dirty="0">
                <a:solidFill>
                  <a:srgbClr val="336699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800" b="1" dirty="0">
                <a:solidFill>
                  <a:srgbClr val="336699"/>
                </a:solidFill>
                <a:latin typeface="Calibri" panose="020F0502020204030204" pitchFamily="34" charset="0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b="1" dirty="0">
              <a:solidFill>
                <a:srgbClr val="336699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rgbClr val="336699"/>
                </a:solidFill>
                <a:latin typeface="Calibri" panose="020F0502020204030204" pitchFamily="34" charset="0"/>
              </a:rPr>
              <a:t>Preventer therapy</a:t>
            </a:r>
          </a:p>
          <a:p>
            <a:pPr eaLnBrk="1" hangingPunct="1">
              <a:spcBef>
                <a:spcPct val="0"/>
              </a:spcBef>
            </a:pPr>
            <a:endParaRPr lang="en-GB" altLang="en-US" sz="1600" b="1" dirty="0">
              <a:solidFill>
                <a:srgbClr val="336699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1800" b="1" dirty="0">
                <a:solidFill>
                  <a:srgbClr val="336699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800" b="1" dirty="0">
                <a:solidFill>
                  <a:srgbClr val="336699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800" b="1" dirty="0">
                <a:solidFill>
                  <a:srgbClr val="336699"/>
                </a:solidFill>
                <a:latin typeface="Calibri" panose="020F0502020204030204" pitchFamily="34" charset="0"/>
              </a:rPr>
              <a:t> 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1800" b="1" dirty="0">
                <a:solidFill>
                  <a:srgbClr val="336699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</a:pPr>
            <a:endParaRPr lang="en-GB" altLang="en-US" sz="1800" b="1" dirty="0">
              <a:solidFill>
                <a:srgbClr val="336699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rgbClr val="336699"/>
                </a:solidFill>
                <a:latin typeface="Calibri" panose="020F0502020204030204" pitchFamily="34" charset="0"/>
              </a:rPr>
              <a:t>Home steroids</a:t>
            </a:r>
          </a:p>
          <a:p>
            <a:pPr eaLnBrk="1" hangingPunct="1">
              <a:spcBef>
                <a:spcPct val="0"/>
              </a:spcBef>
            </a:pPr>
            <a:endParaRPr lang="en-GB" altLang="en-US" sz="1200" b="1" dirty="0">
              <a:solidFill>
                <a:srgbClr val="336699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GB" altLang="en-US" sz="1800" b="1" dirty="0">
                <a:solidFill>
                  <a:srgbClr val="336699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</a:pPr>
            <a:endParaRPr lang="en-GB" altLang="en-US" sz="1800" b="1" dirty="0">
              <a:solidFill>
                <a:srgbClr val="336699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en-GB" altLang="en-US" sz="500" b="1" dirty="0">
              <a:solidFill>
                <a:srgbClr val="336699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rgbClr val="336699"/>
                </a:solidFill>
                <a:latin typeface="Calibri" panose="020F0502020204030204" pitchFamily="34" charset="0"/>
              </a:rPr>
              <a:t>Take all inhalers with 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rgbClr val="336699"/>
                </a:solidFill>
                <a:latin typeface="Calibri" panose="020F0502020204030204" pitchFamily="34" charset="0"/>
              </a:rPr>
              <a:t>         Spacer and mouthpiece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rgbClr val="336699"/>
                </a:solidFill>
                <a:latin typeface="Calibri" panose="020F0502020204030204" pitchFamily="34" charset="0"/>
              </a:rPr>
              <a:t>         Spacer and mask</a:t>
            </a:r>
          </a:p>
        </p:txBody>
      </p:sp>
      <p:sp>
        <p:nvSpPr>
          <p:cNvPr id="4110" name="Rectangle 24"/>
          <p:cNvSpPr>
            <a:spLocks noChangeArrowheads="1"/>
          </p:cNvSpPr>
          <p:nvPr/>
        </p:nvSpPr>
        <p:spPr bwMode="auto">
          <a:xfrm>
            <a:off x="7192963" y="6084888"/>
            <a:ext cx="144462" cy="168275"/>
          </a:xfrm>
          <a:prstGeom prst="rect">
            <a:avLst/>
          </a:prstGeom>
          <a:noFill/>
          <a:ln w="41275">
            <a:solidFill>
              <a:srgbClr val="33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11" name="Rectangle 25"/>
          <p:cNvSpPr>
            <a:spLocks noChangeArrowheads="1"/>
          </p:cNvSpPr>
          <p:nvPr/>
        </p:nvSpPr>
        <p:spPr bwMode="auto">
          <a:xfrm>
            <a:off x="7192963" y="5815013"/>
            <a:ext cx="144462" cy="168275"/>
          </a:xfrm>
          <a:prstGeom prst="rect">
            <a:avLst/>
          </a:prstGeom>
          <a:noFill/>
          <a:ln w="41275">
            <a:solidFill>
              <a:srgbClr val="3366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4112" name="Text Box 26"/>
          <p:cNvSpPr txBox="1">
            <a:spLocks noChangeArrowheads="1"/>
          </p:cNvSpPr>
          <p:nvPr/>
        </p:nvSpPr>
        <p:spPr bwMode="auto">
          <a:xfrm>
            <a:off x="6854825" y="6443663"/>
            <a:ext cx="2894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1">
                <a:solidFill>
                  <a:srgbClr val="336699"/>
                </a:solidFill>
                <a:latin typeface="Calibri" panose="020F0502020204030204" pitchFamily="34" charset="0"/>
              </a:rPr>
              <a:t>Mouthpiece spacers are far more effective than mask spacers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1">
                <a:solidFill>
                  <a:srgbClr val="336699"/>
                </a:solidFill>
                <a:latin typeface="Calibri" panose="020F0502020204030204" pitchFamily="34" charset="0"/>
              </a:rPr>
              <a:t>Children age &gt; 3years should be able to use a mouthpiece spacer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503</Words>
  <Application>Microsoft Office PowerPoint</Application>
  <PresentationFormat>A4 Paper (210x297 mm)</PresentationFormat>
  <Paragraphs>113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Default Design</vt:lpstr>
      <vt:lpstr>Slide 1</vt:lpstr>
      <vt:lpstr>Slide 2</vt:lpstr>
    </vt:vector>
  </TitlesOfParts>
  <Company>CardiffandVale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forton</dc:creator>
  <cp:lastModifiedBy>Windows User</cp:lastModifiedBy>
  <cp:revision>26</cp:revision>
  <dcterms:created xsi:type="dcterms:W3CDTF">2011-10-14T13:18:27Z</dcterms:created>
  <dcterms:modified xsi:type="dcterms:W3CDTF">2018-05-21T10:51:17Z</dcterms:modified>
</cp:coreProperties>
</file>